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</p:sldMasterIdLst>
  <p:notesMasterIdLst>
    <p:notesMasterId r:id="rId11"/>
  </p:notesMasterIdLst>
  <p:handoutMasterIdLst>
    <p:handoutMasterId r:id="rId12"/>
  </p:handoutMasterIdLst>
  <p:sldIdLst>
    <p:sldId id="261" r:id="rId3"/>
    <p:sldId id="264" r:id="rId4"/>
    <p:sldId id="272" r:id="rId5"/>
    <p:sldId id="271" r:id="rId6"/>
    <p:sldId id="274" r:id="rId7"/>
    <p:sldId id="276" r:id="rId8"/>
    <p:sldId id="275" r:id="rId9"/>
    <p:sldId id="27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008E"/>
    <a:srgbClr val="FBD79E"/>
    <a:srgbClr val="81C4E1"/>
    <a:srgbClr val="EA9DBB"/>
    <a:srgbClr val="38307B"/>
    <a:srgbClr val="D92280"/>
    <a:srgbClr val="C0C0C4"/>
    <a:srgbClr val="FFC8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ematyyli 1 - Korostu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Vaalea tyyli 2 - Korostus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06" autoAdjust="0"/>
    <p:restoredTop sz="90418"/>
  </p:normalViewPr>
  <p:slideViewPr>
    <p:cSldViewPr snapToGrid="0" snapToObjects="1">
      <p:cViewPr>
        <p:scale>
          <a:sx n="86" d="100"/>
          <a:sy n="86" d="100"/>
        </p:scale>
        <p:origin x="254" y="53"/>
      </p:cViewPr>
      <p:guideLst/>
    </p:cSldViewPr>
  </p:slideViewPr>
  <p:outlineViewPr>
    <p:cViewPr>
      <p:scale>
        <a:sx n="33" d="100"/>
        <a:sy n="33" d="100"/>
      </p:scale>
      <p:origin x="-48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5" d="100"/>
          <a:sy n="85" d="100"/>
        </p:scale>
        <p:origin x="32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EFC1DAC7-938C-4A29-A930-6C81F1D725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920CE76-988C-4FE3-81F6-6D878DBFC3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7A8D0-6134-443E-9003-666DB6917A91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C609375-112E-44D7-8C1E-2A5E1C6147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97381B3-9090-4C5C-A7DF-F45F12A18A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1FFD-03D4-43DA-9DB3-A4ACCDBD45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6492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18T14:19:49.992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1224 110,'-132'-7,"-79"0,188 5,-38-9,-12-1,-137-4,59-1,100 9,-80-2,99 9,-49-9,22 2,50 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18T14:19:50.701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18T14:19:55.655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10,'244'17,"-70"-10,-86-5,222-1,-239-8,16 0,132 0,-75 1,-80 7,74 12,38 1,291-18,-92 0,-260 5,123-2,-117-9,28-1,-121 12,47 9,11 0,-73-10,1 0,-1-1,1-1,-1-1,26-7,-34 9,6-1,0 0,0 1,1 0,-1 1,0 1,0 0,13 2,-16-1,1 0,0-1,0-1,0 1,0-1,0-1,0 0,0 0,0-1,0 0,-1 0,9-4,-12 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18T14:20:10.913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24,'6'-3,"1"-1,-1 1,1 0,0 1,0 0,0 0,0 0,0 1,0 0,0 0,1 1,-1 0,0 0,0 1,0 0,1 0,-1 1,0 0,0 0,-1 0,1 1,0 0,-1 1,0-1,1 1,-2 0,1 1,0-1,-1 1,0 0,0 1,0-1,-1 1,6 9,0 5,-1 0,-1 1,-1 0,0 1,-2 0,4 35,3 142,-9-105,0-41,2 0,17 66,-17-97,1 0,1 0,1-1,1 0,1-1,1 0,26 36,-30-49,0 1,0-2,1 1,0-1,14 8,20 18,-38-28,0 0,-1 1,0-1,0 1,0 0,0 0,-1 0,0 1,0-1,0 0,-1 1,0-1,1 7,1 13,-1 38,-1-55,-1 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18T14:20:11.540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1,'8'3,"0"1,0 0,-1 1,1 0,-1 0,0 0,0 1,-1 0,0 0,6 8,4 7,-1 0,14 25,-9-11,-1 2,-2 0,23 77,-33-85,-1-1,-1 1,-2 1,0-1,-3 0,-2 36,-1-19,6 90,-2-100,-5 58,3-89,-1 17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18T14:20:19.420"/>
    </inkml:context>
    <inkml:brush xml:id="br0">
      <inkml:brushProperty name="width" value="0.3" units="cm"/>
      <inkml:brushProperty name="height" value="0.6" units="cm"/>
      <inkml:brushProperty name="color" value="#FF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B487C-CE3C-5143-AEC3-005A33830290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B6DE4-FCE6-D14A-94C6-AE864DA52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571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4B27F51-0477-43BB-A497-9E5A686AC1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3637" y="2687444"/>
            <a:ext cx="6352285" cy="256478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6000"/>
              </a:lnSpc>
              <a:defRPr sz="6000" b="1" u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483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AA4C2F-E4C3-4AC2-882F-D3B4EE1B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85E3BD-872A-4AAB-9E09-323A5BB7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7918CA0-7A9B-499D-883B-5376B277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BB119F-47A4-4ED4-A1A7-4FFCAC44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6351" y="1438945"/>
            <a:ext cx="10154587" cy="1145060"/>
          </a:xfrm>
          <a:prstGeom prst="rect">
            <a:avLst/>
          </a:prstGeom>
        </p:spPr>
        <p:txBody>
          <a:bodyPr anchor="b"/>
          <a:lstStyle>
            <a:lvl1pPr>
              <a:lnSpc>
                <a:spcPts val="4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8F98C4-754C-47F0-B354-82F0D77791B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76352" y="3435590"/>
            <a:ext cx="10154587" cy="29394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2000" b="1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920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AA4C2F-E4C3-4AC2-882F-D3B4EE1B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85E3BD-872A-4AAB-9E09-323A5BB7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7918CA0-7A9B-499D-883B-5376B277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BB119F-47A4-4ED4-A1A7-4FFCAC44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0173" y="1431848"/>
            <a:ext cx="10154587" cy="1145060"/>
          </a:xfrm>
          <a:prstGeom prst="rect">
            <a:avLst/>
          </a:prstGeom>
        </p:spPr>
        <p:txBody>
          <a:bodyPr anchor="b"/>
          <a:lstStyle>
            <a:lvl1pPr>
              <a:lnSpc>
                <a:spcPts val="4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8F98C4-754C-47F0-B354-82F0D77791B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77793" y="3435590"/>
            <a:ext cx="4542561" cy="29394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2000" b="1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7B098D1-C148-448E-A369-7E3BCA724638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17276" y="3435590"/>
            <a:ext cx="4930344" cy="29394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2000" b="1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9623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FF9FB09-B03D-4FEC-BE40-8C832F7C985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163638" y="3436620"/>
            <a:ext cx="5028592" cy="29394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2000" b="1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AA4C2F-E4C3-4AC2-882F-D3B4EE1B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85E3BD-872A-4AAB-9E09-323A5BB7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7918CA0-7A9B-499D-883B-5376B277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8901D8-F715-417A-A64F-6ADB84BBEB4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257535" y="1989138"/>
            <a:ext cx="4934465" cy="43646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000"/>
              </a:lnSpc>
              <a:buNone/>
              <a:defRPr sz="2000">
                <a:solidFill>
                  <a:schemeClr val="tx1"/>
                </a:solidFill>
              </a:defRPr>
            </a:lvl1pPr>
            <a:lvl2pPr>
              <a:lnSpc>
                <a:spcPts val="2000"/>
              </a:lnSpc>
              <a:defRPr sz="2000">
                <a:solidFill>
                  <a:schemeClr val="bg1"/>
                </a:solidFill>
              </a:defRPr>
            </a:lvl2pPr>
            <a:lvl3pPr>
              <a:lnSpc>
                <a:spcPts val="2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ts val="2000"/>
              </a:lnSpc>
              <a:defRPr sz="2000">
                <a:solidFill>
                  <a:schemeClr val="bg1"/>
                </a:solidFill>
              </a:defRPr>
            </a:lvl4pPr>
            <a:lvl5pPr>
              <a:lnSpc>
                <a:spcPts val="2000"/>
              </a:lnSpc>
              <a:defRPr sz="2000">
                <a:solidFill>
                  <a:schemeClr val="bg1"/>
                </a:solidFill>
              </a:defRPr>
            </a:lvl5pPr>
          </a:lstStyle>
          <a:p>
            <a:pPr lvl="0"/>
            <a:endParaRPr lang="fi-FI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63AB543-FEB5-4179-9A74-AF8011C8F7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6352" y="1431848"/>
            <a:ext cx="5028593" cy="1145060"/>
          </a:xfrm>
          <a:prstGeom prst="rect">
            <a:avLst/>
          </a:prstGeom>
        </p:spPr>
        <p:txBody>
          <a:bodyPr anchor="b"/>
          <a:lstStyle>
            <a:lvl1pPr>
              <a:lnSpc>
                <a:spcPts val="4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265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AA4C2F-E4C3-4AC2-882F-D3B4EE1B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85E3BD-872A-4AAB-9E09-323A5BB7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7918CA0-7A9B-499D-883B-5376B277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BB119F-47A4-4ED4-A1A7-4FFCAC44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212" y="996778"/>
            <a:ext cx="9823015" cy="906163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ts val="4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8F98C4-754C-47F0-B354-82F0D77791B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99212" y="2314832"/>
            <a:ext cx="9823015" cy="386213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algn="ctr">
              <a:defRPr sz="2000" b="1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5910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äivämäärän paikkamerkki 2">
            <a:extLst>
              <a:ext uri="{FF2B5EF4-FFF2-40B4-BE49-F238E27FC236}">
                <a16:creationId xmlns:a16="http://schemas.microsoft.com/office/drawing/2014/main" id="{584E848A-E372-4EBB-8057-3DFF18F6D2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8" name="Alatunnisteen paikkamerkki 3">
            <a:extLst>
              <a:ext uri="{FF2B5EF4-FFF2-40B4-BE49-F238E27FC236}">
                <a16:creationId xmlns:a16="http://schemas.microsoft.com/office/drawing/2014/main" id="{FA16B115-7302-4AE2-AC96-B9DECBC08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Dian numeron paikkamerkki 4">
            <a:extLst>
              <a:ext uri="{FF2B5EF4-FFF2-40B4-BE49-F238E27FC236}">
                <a16:creationId xmlns:a16="http://schemas.microsoft.com/office/drawing/2014/main" id="{1684302D-209A-48B2-BB1F-B226A2398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838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AA4C2F-E4C3-4AC2-882F-D3B4EE1B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85E3BD-872A-4AAB-9E09-323A5BB7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7918CA0-7A9B-499D-883B-5376B277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BB119F-47A4-4ED4-A1A7-4FFCAC44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213" y="2001794"/>
            <a:ext cx="4114800" cy="3608173"/>
          </a:xfrm>
          <a:prstGeom prst="rect">
            <a:avLst/>
          </a:prstGeom>
        </p:spPr>
        <p:txBody>
          <a:bodyPr anchor="t"/>
          <a:lstStyle>
            <a:lvl1pPr>
              <a:lnSpc>
                <a:spcPts val="4000"/>
              </a:lnSpc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28983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AA4C2F-E4C3-4AC2-882F-D3B4EE1B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85E3BD-872A-4AAB-9E09-323A5BB7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7918CA0-7A9B-499D-883B-5376B277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BB119F-47A4-4ED4-A1A7-4FFCAC44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212" y="2001795"/>
            <a:ext cx="10154587" cy="1377562"/>
          </a:xfrm>
          <a:prstGeom prst="rect">
            <a:avLst/>
          </a:prstGeom>
        </p:spPr>
        <p:txBody>
          <a:bodyPr anchor="t"/>
          <a:lstStyle>
            <a:lvl1pPr>
              <a:lnSpc>
                <a:spcPts val="4000"/>
              </a:lnSpc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8F98C4-754C-47F0-B354-82F0D77791B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99212" y="3437445"/>
            <a:ext cx="10154587" cy="26099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2000" b="1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212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9F4919E-F8BF-BC4B-A690-7984A7D11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D19279B-B718-EB4A-AB05-BD09854A0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830D335-E190-E143-BC0A-547FE95F8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D621D9C-C4BA-734D-97A9-3D02D87DA8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0173" y="1431848"/>
            <a:ext cx="10154587" cy="1145060"/>
          </a:xfrm>
          <a:prstGeom prst="rect">
            <a:avLst/>
          </a:prstGeom>
        </p:spPr>
        <p:txBody>
          <a:bodyPr anchor="b"/>
          <a:lstStyle>
            <a:lvl1pPr>
              <a:lnSpc>
                <a:spcPts val="4000"/>
              </a:lnSpc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1583259-CCB1-ED4E-A3EE-F7AD88F76E6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77793" y="3435590"/>
            <a:ext cx="4542561" cy="29394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2000" b="1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F5C114-FD2B-5E40-8A83-AF4061F4F4B3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17276" y="3435590"/>
            <a:ext cx="4930344" cy="29394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2000" b="1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7973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AA4C2F-E4C3-4AC2-882F-D3B4EE1B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85E3BD-872A-4AAB-9E09-323A5BB7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7918CA0-7A9B-499D-883B-5376B277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BB119F-47A4-4ED4-A1A7-4FFCAC44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212" y="2001795"/>
            <a:ext cx="5036831" cy="1377562"/>
          </a:xfrm>
          <a:prstGeom prst="rect">
            <a:avLst/>
          </a:prstGeom>
        </p:spPr>
        <p:txBody>
          <a:bodyPr anchor="t"/>
          <a:lstStyle>
            <a:lvl1pPr>
              <a:lnSpc>
                <a:spcPts val="4000"/>
              </a:lnSpc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98901D8-F715-417A-A64F-6ADB84BBEB4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257534" y="2001795"/>
            <a:ext cx="4934465" cy="41751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000"/>
              </a:lnSpc>
              <a:buNone/>
              <a:defRPr sz="2000">
                <a:solidFill>
                  <a:schemeClr val="bg1"/>
                </a:solidFill>
              </a:defRPr>
            </a:lvl1pPr>
            <a:lvl2pPr>
              <a:lnSpc>
                <a:spcPts val="2000"/>
              </a:lnSpc>
              <a:defRPr sz="2000">
                <a:solidFill>
                  <a:schemeClr val="bg1"/>
                </a:solidFill>
              </a:defRPr>
            </a:lvl2pPr>
            <a:lvl3pPr>
              <a:lnSpc>
                <a:spcPts val="2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ts val="2000"/>
              </a:lnSpc>
              <a:defRPr sz="2000">
                <a:solidFill>
                  <a:schemeClr val="bg1"/>
                </a:solidFill>
              </a:defRPr>
            </a:lvl4pPr>
            <a:lvl5pPr>
              <a:lnSpc>
                <a:spcPts val="2000"/>
              </a:lnSpc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5C7D3E-D758-48C1-9E59-CE6E53BD98F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99211" y="3429000"/>
            <a:ext cx="5036831" cy="26099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2000" b="1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083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AA4C2F-E4C3-4AC2-882F-D3B4EE1B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85E3BD-872A-4AAB-9E09-323A5BB7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7918CA0-7A9B-499D-883B-5376B277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BB119F-47A4-4ED4-A1A7-4FFCAC44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212" y="1359242"/>
            <a:ext cx="10154587" cy="772941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ts val="4000"/>
              </a:lnSpc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8F98C4-754C-47F0-B354-82F0D77791B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99212" y="2380736"/>
            <a:ext cx="10154587" cy="37962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algn="ctr">
              <a:defRPr sz="2000" b="1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242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6AA4C2F-E4C3-4AC2-882F-D3B4EE1BAD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85E3BD-872A-4AAB-9E09-323A5BB7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7918CA0-7A9B-499D-883B-5376B277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292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4B27F51-0477-43BB-A497-9E5A686AC1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3637" y="2687444"/>
            <a:ext cx="6352285" cy="256478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6000"/>
              </a:lnSpc>
              <a:defRPr sz="6000" b="1" u="none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889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A9A933F-22B5-F646-AD53-3C76125ACF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65197" y="6491415"/>
            <a:ext cx="2649023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2DE008D-91F0-204A-9125-DD51E07BD90D}" type="datetimeFigureOut">
              <a:rPr lang="fi-FI" smtClean="0"/>
              <a:pPr/>
              <a:t>18.3.2024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60B9EF0-29F4-7C49-9279-13491EECE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9212" y="6491416"/>
            <a:ext cx="4114800" cy="230058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3AAB6C0-05CA-544E-B9BE-B98CCEF3F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15134" y="6491417"/>
            <a:ext cx="438665" cy="230058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3A17604-1BE0-AB4F-BE49-013BED05F39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1A53813-C658-5D40-9865-1CAB22265A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213" y="2001794"/>
            <a:ext cx="4114800" cy="3608173"/>
          </a:xfrm>
          <a:prstGeom prst="rect">
            <a:avLst/>
          </a:prstGeom>
        </p:spPr>
        <p:txBody>
          <a:bodyPr anchor="t"/>
          <a:lstStyle>
            <a:lvl1pPr>
              <a:lnSpc>
                <a:spcPts val="4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373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056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5" r:id="rId2"/>
    <p:sldLayoutId id="2147483733" r:id="rId3"/>
    <p:sldLayoutId id="2147483747" r:id="rId4"/>
    <p:sldLayoutId id="2147483734" r:id="rId5"/>
    <p:sldLayoutId id="2147483745" r:id="rId6"/>
    <p:sldLayoutId id="214748374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33">
          <p15:clr>
            <a:srgbClr val="F26B43"/>
          </p15:clr>
        </p15:guide>
        <p15:guide id="2" orient="horz" pos="1253">
          <p15:clr>
            <a:srgbClr val="F26B43"/>
          </p15:clr>
        </p15:guide>
        <p15:guide id="3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44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6" r:id="rId2"/>
    <p:sldLayoutId id="2147483740" r:id="rId3"/>
    <p:sldLayoutId id="2147483741" r:id="rId4"/>
    <p:sldLayoutId id="2147483742" r:id="rId5"/>
    <p:sldLayoutId id="2147483744" r:id="rId6"/>
    <p:sldLayoutId id="214748369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33">
          <p15:clr>
            <a:srgbClr val="F26B43"/>
          </p15:clr>
        </p15:guide>
        <p15:guide id="2" orient="horz" pos="1253">
          <p15:clr>
            <a:srgbClr val="F26B43"/>
          </p15:clr>
        </p15:guide>
        <p15:guide id="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4.xml"/><Relationship Id="rId6" Type="http://schemas.openxmlformats.org/officeDocument/2006/relationships/customXml" Target="../ink/ink3.xml"/><Relationship Id="rId11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11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.fi/en/science-innovation-policy/open-science-and-research-indicators" TargetMode="Externa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63A6B-20A7-5140-B9D0-C1293E58E8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3637" y="2687444"/>
            <a:ext cx="9809163" cy="2564780"/>
          </a:xfrm>
        </p:spPr>
        <p:txBody>
          <a:bodyPr/>
          <a:lstStyle/>
          <a:p>
            <a:r>
              <a:rPr lang="fi-FI" sz="4800" dirty="0"/>
              <a:t>Open Science </a:t>
            </a:r>
            <a:r>
              <a:rPr lang="en-US" sz="4800" dirty="0"/>
              <a:t>experience</a:t>
            </a:r>
            <a:r>
              <a:rPr lang="fi-FI" sz="4800" dirty="0"/>
              <a:t>: Finland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3247A3-F7DE-0EC3-556F-DA345D073F0E}"/>
              </a:ext>
            </a:extLst>
          </p:cNvPr>
          <p:cNvSpPr txBox="1"/>
          <p:nvPr/>
        </p:nvSpPr>
        <p:spPr>
          <a:xfrm>
            <a:off x="1163637" y="5903650"/>
            <a:ext cx="6506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Prof. Jussi Kivistö, Faculty of Management and Business, Tampere University</a:t>
            </a:r>
          </a:p>
        </p:txBody>
      </p:sp>
      <p:pic>
        <p:nvPicPr>
          <p:cNvPr id="1028" name="Picture 4" descr="co-funded by Erasmus+ programme logo">
            <a:extLst>
              <a:ext uri="{FF2B5EF4-FFF2-40B4-BE49-F238E27FC236}">
                <a16:creationId xmlns:a16="http://schemas.microsoft.com/office/drawing/2014/main" id="{5826C771-48D1-592A-37B3-B97FBF3AE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534" y="1326298"/>
            <a:ext cx="2990644" cy="849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71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F88EB-9EBA-9240-B0BC-DDB14BDAD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170" y="496915"/>
            <a:ext cx="10407660" cy="1145060"/>
          </a:xfrm>
        </p:spPr>
        <p:txBody>
          <a:bodyPr/>
          <a:lstStyle/>
          <a:p>
            <a:r>
              <a:rPr lang="fi-FI" dirty="0"/>
              <a:t>Open Science in Finland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9F280-DB76-834C-B551-05686C758B7E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56444" y="2183907"/>
            <a:ext cx="5442010" cy="419117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Finland has been very active in promoting Open Science policies and practices domestically and in the European Union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Open Science is an integral part of Finnish higher education and research policy and culture, not an add 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Basic principle is to integrate local, national and international dimensions when developing Open Science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Dimensions:</a:t>
            </a:r>
          </a:p>
          <a:p>
            <a:pPr marL="1028700" lvl="1" indent="-342900"/>
            <a:r>
              <a:rPr lang="en-US" b="0" i="1" dirty="0"/>
              <a:t>Culture of open scholarship</a:t>
            </a:r>
          </a:p>
          <a:p>
            <a:pPr marL="1028700" lvl="1" indent="-342900"/>
            <a:r>
              <a:rPr lang="en-US" b="0" i="1" dirty="0"/>
              <a:t>Open data</a:t>
            </a:r>
          </a:p>
          <a:p>
            <a:pPr marL="1028700" lvl="1" indent="-342900"/>
            <a:r>
              <a:rPr lang="en-US" b="0" i="1" dirty="0"/>
              <a:t>Open access</a:t>
            </a:r>
          </a:p>
          <a:p>
            <a:pPr marL="1028700" lvl="1" indent="-342900"/>
            <a:r>
              <a:rPr lang="en-US" b="0" i="1" dirty="0"/>
              <a:t>Open education</a:t>
            </a:r>
            <a:endParaRPr lang="fi-FI" b="0" i="1" dirty="0"/>
          </a:p>
          <a:p>
            <a:endParaRPr lang="fi-FI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D693DD-F40E-943A-BA33-C89585ACD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6204" y="2011475"/>
            <a:ext cx="4620560" cy="173972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AE4E17-3DC0-F163-91B8-9C10BB164B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6203" y="3928752"/>
            <a:ext cx="4620559" cy="28276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4207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3515592-52AC-9887-0333-098120D1582D}"/>
                  </a:ext>
                </a:extLst>
              </p14:cNvPr>
              <p14:cNvContentPartPr/>
              <p14:nvPr/>
            </p14:nvContentPartPr>
            <p14:xfrm>
              <a:off x="1994380" y="2360696"/>
              <a:ext cx="441000" cy="39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3515592-52AC-9887-0333-098120D1582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40380" y="2252696"/>
                <a:ext cx="548640" cy="2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06C41F1-EA28-7560-2FE1-26F4B970CC29}"/>
                  </a:ext>
                </a:extLst>
              </p14:cNvPr>
              <p14:cNvContentPartPr/>
              <p14:nvPr/>
            </p14:nvContentPartPr>
            <p14:xfrm>
              <a:off x="1990060" y="2360336"/>
              <a:ext cx="360" cy="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06C41F1-EA28-7560-2FE1-26F4B970CC2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36060" y="2252696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BFCF98A-CC87-93A2-EA8B-E09072E4530B}"/>
                  </a:ext>
                </a:extLst>
              </p14:cNvPr>
              <p14:cNvContentPartPr/>
              <p14:nvPr/>
            </p14:nvContentPartPr>
            <p14:xfrm>
              <a:off x="1137940" y="2327216"/>
              <a:ext cx="1335960" cy="140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BFCF98A-CC87-93A2-EA8B-E09072E4530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83940" y="2219216"/>
                <a:ext cx="1443600" cy="22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5DF3C3E-2030-6EB0-4AFE-FE5DED66D1B3}"/>
                  </a:ext>
                </a:extLst>
              </p14:cNvPr>
              <p14:cNvContentPartPr/>
              <p14:nvPr/>
            </p14:nvContentPartPr>
            <p14:xfrm>
              <a:off x="1043980" y="2183216"/>
              <a:ext cx="203760" cy="4507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5DF3C3E-2030-6EB0-4AFE-FE5DED66D1B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90340" y="2075216"/>
                <a:ext cx="311400" cy="66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AB995A6-7C14-3796-4528-6041CB73D5C4}"/>
                  </a:ext>
                </a:extLst>
              </p14:cNvPr>
              <p14:cNvContentPartPr/>
              <p14:nvPr/>
            </p14:nvContentPartPr>
            <p14:xfrm>
              <a:off x="1319020" y="2248016"/>
              <a:ext cx="95400" cy="3434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AB995A6-7C14-3796-4528-6041CB73D5C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65020" y="2140376"/>
                <a:ext cx="203040" cy="55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52C4342-D5E9-F5F9-FF3A-FD06507C595C}"/>
                  </a:ext>
                </a:extLst>
              </p14:cNvPr>
              <p14:cNvContentPartPr/>
              <p14:nvPr/>
            </p14:nvContentPartPr>
            <p14:xfrm>
              <a:off x="8575560" y="4571525"/>
              <a:ext cx="36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52C4342-D5E9-F5F9-FF3A-FD06507C595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21920" y="4463885"/>
                <a:ext cx="108000" cy="21600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8F485361-2A02-4278-37AC-723869DA1E2F}"/>
              </a:ext>
            </a:extLst>
          </p:cNvPr>
          <p:cNvSpPr/>
          <p:nvPr/>
        </p:nvSpPr>
        <p:spPr>
          <a:xfrm>
            <a:off x="719732" y="2804665"/>
            <a:ext cx="1927294" cy="264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>
                <a:solidFill>
                  <a:schemeClr val="bg2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B82EC83-E354-0CAB-D4DF-671514C1353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45860" y="1231230"/>
            <a:ext cx="4509216" cy="47462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C235CFB-1709-6D37-8BA3-E87FFB6C94C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685774" y="764279"/>
            <a:ext cx="4187206" cy="536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14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C2D2-D66D-FC31-A280-285EE32E3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351" y="959551"/>
            <a:ext cx="10154587" cy="1145060"/>
          </a:xfrm>
        </p:spPr>
        <p:txBody>
          <a:bodyPr/>
          <a:lstStyle/>
          <a:p>
            <a:r>
              <a:rPr lang="fi-FI" dirty="0" err="1"/>
              <a:t>Coordination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a </a:t>
            </a:r>
            <a:r>
              <a:rPr lang="fi-FI" dirty="0" err="1"/>
              <a:t>crucial</a:t>
            </a:r>
            <a:r>
              <a:rPr lang="fi-FI" dirty="0"/>
              <a:t> </a:t>
            </a:r>
            <a:r>
              <a:rPr lang="fi-FI" dirty="0" err="1"/>
              <a:t>factor</a:t>
            </a:r>
            <a:r>
              <a:rPr lang="fi-FI" dirty="0"/>
              <a:t> in </a:t>
            </a:r>
            <a:r>
              <a:rPr lang="fi-FI" dirty="0" err="1"/>
              <a:t>implementing</a:t>
            </a:r>
            <a:r>
              <a:rPr lang="fi-FI" dirty="0"/>
              <a:t> Open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E151E-87F3-3B87-5052-96D7F786FA0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1235" y="2414726"/>
            <a:ext cx="5823751" cy="39603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Strongly based on the cooperation of the entire research community and key stakeholders (incl. universities, universities of applied sciences, research institutes, financiers, libraries and archives)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Collaboration between the steering group, expert panels and working groups.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Supported by Secretariat of the National Coordination for Open Science and Research in Finland (OSCAR), with funding from the Ministry of Education and Culture (OKM).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D8B8DB91-45E6-6E5B-27F6-37AEA9385B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3644" y="3327812"/>
            <a:ext cx="4948574" cy="31469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A5D342-C1AD-A01E-F450-298D0CDD3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5761" y="2278061"/>
            <a:ext cx="222885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733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7">
            <a:extLst>
              <a:ext uri="{FF2B5EF4-FFF2-40B4-BE49-F238E27FC236}">
                <a16:creationId xmlns:a16="http://schemas.microsoft.com/office/drawing/2014/main" id="{CC16E7FB-B70E-239F-78DA-8A27DFC3DA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882" y="1027544"/>
            <a:ext cx="8575492" cy="529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57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n a white background&#10;&#10;Description automatically generated">
            <a:extLst>
              <a:ext uri="{FF2B5EF4-FFF2-40B4-BE49-F238E27FC236}">
                <a16:creationId xmlns:a16="http://schemas.microsoft.com/office/drawing/2014/main" id="{8FD80B00-09EB-E6CC-C303-204F6AA74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536" y="453137"/>
            <a:ext cx="9756927" cy="59517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E65B7D-22E9-1DCF-E7E4-37C36D9E76A6}"/>
              </a:ext>
            </a:extLst>
          </p:cNvPr>
          <p:cNvSpPr txBox="1"/>
          <p:nvPr/>
        </p:nvSpPr>
        <p:spPr>
          <a:xfrm>
            <a:off x="4900475" y="6405983"/>
            <a:ext cx="6889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hlinkClick r:id="rId3"/>
              </a:rPr>
              <a:t>https://research.fi/en/science-innovation-policy/open-science-and-research-indicators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50277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EC5A7D-220E-6EB2-98C0-C35ACD8CAA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938" y="135218"/>
            <a:ext cx="6649805" cy="39321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1D1FB8-8006-936A-CF31-49653858C8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6655" y="4067380"/>
            <a:ext cx="6232125" cy="268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602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D1BFB-E6E2-D9F5-44F2-24A0EA9E4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Thank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4228562"/>
      </p:ext>
    </p:extLst>
  </p:cSld>
  <p:clrMapOvr>
    <a:masterClrMapping/>
  </p:clrMapOvr>
</p:sld>
</file>

<file path=ppt/theme/theme1.xml><?xml version="1.0" encoding="utf-8"?>
<a:theme xmlns:a="http://schemas.openxmlformats.org/drawingml/2006/main" name="Basic">
  <a:themeElements>
    <a:clrScheme name="Tampere University">
      <a:dk1>
        <a:sysClr val="windowText" lastClr="000000"/>
      </a:dk1>
      <a:lt1>
        <a:sysClr val="window" lastClr="FFFFFF"/>
      </a:lt1>
      <a:dk2>
        <a:srgbClr val="4E008E"/>
      </a:dk2>
      <a:lt2>
        <a:srgbClr val="FFFFFF"/>
      </a:lt2>
      <a:accent1>
        <a:srgbClr val="433595"/>
      </a:accent1>
      <a:accent2>
        <a:srgbClr val="81CBF2"/>
      </a:accent2>
      <a:accent3>
        <a:srgbClr val="F7A3C7"/>
      </a:accent3>
      <a:accent4>
        <a:srgbClr val="FFDAA3"/>
      </a:accent4>
      <a:accent5>
        <a:srgbClr val="F2F2F2"/>
      </a:accent5>
      <a:accent6>
        <a:srgbClr val="D8D8D8"/>
      </a:accent6>
      <a:hlink>
        <a:srgbClr val="BFBFBF"/>
      </a:hlink>
      <a:folHlink>
        <a:srgbClr val="A5A5A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ienovaraisen yhtenäin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7D76B554-6765-41BB-AE7A-94E6352E1BC0}" vid="{F4D54163-48A0-411F-9DE7-B13A2123622D}"/>
    </a:ext>
  </a:extLst>
</a:theme>
</file>

<file path=ppt/theme/theme2.xml><?xml version="1.0" encoding="utf-8"?>
<a:theme xmlns:a="http://schemas.openxmlformats.org/drawingml/2006/main" name="White">
  <a:themeElements>
    <a:clrScheme name="Tampere University">
      <a:dk1>
        <a:sysClr val="windowText" lastClr="000000"/>
      </a:dk1>
      <a:lt1>
        <a:sysClr val="window" lastClr="FFFFFF"/>
      </a:lt1>
      <a:dk2>
        <a:srgbClr val="4E008E"/>
      </a:dk2>
      <a:lt2>
        <a:srgbClr val="FFFFFF"/>
      </a:lt2>
      <a:accent1>
        <a:srgbClr val="433595"/>
      </a:accent1>
      <a:accent2>
        <a:srgbClr val="81CBF2"/>
      </a:accent2>
      <a:accent3>
        <a:srgbClr val="F7A3C7"/>
      </a:accent3>
      <a:accent4>
        <a:srgbClr val="FFDAA3"/>
      </a:accent4>
      <a:accent5>
        <a:srgbClr val="F2F2F2"/>
      </a:accent5>
      <a:accent6>
        <a:srgbClr val="D8D8D8"/>
      </a:accent6>
      <a:hlink>
        <a:srgbClr val="BFBFBF"/>
      </a:hlink>
      <a:folHlink>
        <a:srgbClr val="A5A5A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1" id="{7D76B554-6765-41BB-AE7A-94E6352E1BC0}" vid="{05333D81-86FD-427B-950B-B7DDFB50D7C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TY_PP_2018_tampereen_yliopisto_ASIAKKAALLE</Template>
  <TotalTime>0</TotalTime>
  <Words>184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Basic</vt:lpstr>
      <vt:lpstr>White</vt:lpstr>
      <vt:lpstr>Open Science experience: Finland </vt:lpstr>
      <vt:lpstr>Open Science in Finland</vt:lpstr>
      <vt:lpstr>PowerPoint Presentation</vt:lpstr>
      <vt:lpstr>Coordination has been a crucial factor in implementing Open Science</vt:lpstr>
      <vt:lpstr>PowerPoint Presentation</vt:lpstr>
      <vt:lpstr>PowerPoint Presentation</vt:lpstr>
      <vt:lpstr>PowerPoint Presentation</vt:lpstr>
      <vt:lpstr>Thank you!</vt:lpstr>
    </vt:vector>
  </TitlesOfParts>
  <Company>Tampereen yliopisto - University of Tampere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Katja Kannonlahti</dc:creator>
  <cp:lastModifiedBy>Jussi Kivistö (TAU)</cp:lastModifiedBy>
  <cp:revision>13</cp:revision>
  <dcterms:created xsi:type="dcterms:W3CDTF">2018-08-09T08:47:52Z</dcterms:created>
  <dcterms:modified xsi:type="dcterms:W3CDTF">2024-03-18T15:19:34Z</dcterms:modified>
</cp:coreProperties>
</file>