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2"/>
  </p:sldMasterIdLst>
  <p:notesMasterIdLst>
    <p:notesMasterId r:id="rId18"/>
  </p:notesMasterIdLst>
  <p:sldIdLst>
    <p:sldId id="256" r:id="rId3"/>
    <p:sldId id="934" r:id="rId4"/>
    <p:sldId id="927" r:id="rId5"/>
    <p:sldId id="933" r:id="rId6"/>
    <p:sldId id="918" r:id="rId7"/>
    <p:sldId id="261" r:id="rId8"/>
    <p:sldId id="262" r:id="rId9"/>
    <p:sldId id="301" r:id="rId10"/>
    <p:sldId id="271" r:id="rId11"/>
    <p:sldId id="273" r:id="rId12"/>
    <p:sldId id="272" r:id="rId13"/>
    <p:sldId id="858" r:id="rId14"/>
    <p:sldId id="274" r:id="rId15"/>
    <p:sldId id="282" r:id="rId16"/>
    <p:sldId id="289" r:id="rId17"/>
  </p:sldIdLst>
  <p:sldSz cx="9144000" cy="5143500" type="screen16x9"/>
  <p:notesSz cx="6858000" cy="9144000"/>
  <p:embeddedFontLst>
    <p:embeddedFont>
      <p:font typeface="Arial Narrow" panose="020B0604020202020204" pitchFamily="3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Merriweather Sans" pitchFamily="2" charset="77"/>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6" roundtripDataSignature="AMtx7mj4J9dUdQx0HTjlA25nYZEyjWuKG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uardo Urias" initials="EU" lastIdx="2" clrIdx="0">
    <p:extLst>
      <p:ext uri="{19B8F6BF-5375-455C-9EA6-DF929625EA0E}">
        <p15:presenceInfo xmlns:p15="http://schemas.microsoft.com/office/powerpoint/2012/main" userId="cb562da4aeebcd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9C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B8687A-B010-874A-B805-330240BD8C75}" v="15" dt="2024-03-19T16:40:27.679"/>
  </p1510:revLst>
</p1510:revInfo>
</file>

<file path=ppt/tableStyles.xml><?xml version="1.0" encoding="utf-8"?>
<a:tblStyleLst xmlns:a="http://schemas.openxmlformats.org/drawingml/2006/main" def="{7CF50959-A224-4CD8-B992-8FCD11118703}">
  <a:tblStyle styleId="{7CF50959-A224-4CD8-B992-8FCD11118703}"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DFD"/>
          </a:solidFill>
        </a:fill>
      </a:tcStyle>
    </a:wholeTbl>
    <a:band1H>
      <a:tcTxStyle b="off" i="off"/>
      <a:tcStyle>
        <a:tcBdr/>
        <a:fill>
          <a:solidFill>
            <a:srgbClr val="CDD8FB"/>
          </a:solidFill>
        </a:fill>
      </a:tcStyle>
    </a:band1H>
    <a:band2H>
      <a:tcTxStyle b="off" i="off"/>
      <a:tcStyle>
        <a:tcBdr/>
      </a:tcStyle>
    </a:band2H>
    <a:band1V>
      <a:tcTxStyle b="off" i="off"/>
      <a:tcStyle>
        <a:tcBdr/>
        <a:fill>
          <a:solidFill>
            <a:srgbClr val="CDD8FB"/>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02EB2AC1-046D-4274-9FF5-B4748ED2300D}"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1E8"/>
          </a:solidFill>
        </a:fill>
      </a:tcStyle>
    </a:wholeTbl>
    <a:band1H>
      <a:tcTxStyle b="off" i="off"/>
      <a:tcStyle>
        <a:tcBdr/>
        <a:fill>
          <a:solidFill>
            <a:srgbClr val="FFE2CD"/>
          </a:solidFill>
        </a:fill>
      </a:tcStyle>
    </a:band1H>
    <a:band2H>
      <a:tcTxStyle b="off" i="off"/>
      <a:tcStyle>
        <a:tcBdr/>
      </a:tcStyle>
    </a:band2H>
    <a:band1V>
      <a:tcTxStyle b="off" i="off"/>
      <a:tcStyle>
        <a:tcBdr/>
        <a:fill>
          <a:solidFill>
            <a:srgbClr val="FFE2CD"/>
          </a:solidFill>
        </a:fill>
      </a:tcStyle>
    </a:band1V>
    <a:band2V>
      <a:tcTxStyle b="off" i="off"/>
      <a:tcStyle>
        <a:tcBdr/>
      </a:tcStyle>
    </a:band2V>
    <a:lastCol>
      <a:tcTxStyle b="on" i="off">
        <a:font>
          <a:latin typeface="Arial"/>
          <a:ea typeface="Arial"/>
          <a:cs typeface="Arial"/>
        </a:font>
        <a:schemeClr val="lt1"/>
      </a:tcTxStyle>
      <a:tcStyle>
        <a:tcBdr/>
        <a:fill>
          <a:solidFill>
            <a:schemeClr val="accent4"/>
          </a:solidFill>
        </a:fill>
      </a:tcStyle>
    </a:lastCol>
    <a:firstCol>
      <a:tcTxStyle b="on" i="off">
        <a:font>
          <a:latin typeface="Arial"/>
          <a:ea typeface="Arial"/>
          <a:cs typeface="Arial"/>
        </a:font>
        <a:schemeClr val="lt1"/>
      </a:tcTxStyle>
      <a:tcStyle>
        <a:tcBdr/>
        <a:fill>
          <a:solidFill>
            <a:schemeClr val="accent4"/>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b="off" i="off"/>
      <a:tcStyle>
        <a:tcBdr/>
      </a:tcStyle>
    </a:neCell>
    <a:nwCell>
      <a:tcTxStyle b="off" i="off"/>
      <a:tcStyle>
        <a:tcBdr/>
      </a:tcStyle>
    </a:nwCell>
  </a:tblStyle>
  <a:tblStyle styleId="{0C926E1F-16A1-403F-9411-7150502CC497}"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FFE8"/>
          </a:solidFill>
        </a:fill>
      </a:tcStyle>
    </a:wholeTbl>
    <a:band1H>
      <a:tcTxStyle b="off" i="off"/>
      <a:tcStyle>
        <a:tcBdr/>
        <a:fill>
          <a:solidFill>
            <a:srgbClr val="F8FFCD"/>
          </a:solidFill>
        </a:fill>
      </a:tcStyle>
    </a:band1H>
    <a:band2H>
      <a:tcTxStyle b="off" i="off"/>
      <a:tcStyle>
        <a:tcBdr/>
      </a:tcStyle>
    </a:band2H>
    <a:band1V>
      <a:tcTxStyle b="off" i="off"/>
      <a:tcStyle>
        <a:tcBdr/>
        <a:fill>
          <a:solidFill>
            <a:srgbClr val="F8FFCD"/>
          </a:solidFill>
        </a:fill>
      </a:tcStyle>
    </a:band1V>
    <a:band2V>
      <a:tcTxStyle b="off" i="off"/>
      <a:tcStyle>
        <a:tcBdr/>
      </a:tcStyle>
    </a:band2V>
    <a:lastCol>
      <a:tcTxStyle b="on" i="off">
        <a:font>
          <a:latin typeface="Arial"/>
          <a:ea typeface="Arial"/>
          <a:cs typeface="Arial"/>
        </a:font>
        <a:schemeClr val="lt1"/>
      </a:tcTxStyle>
      <a:tcStyle>
        <a:tcBdr/>
        <a:fill>
          <a:solidFill>
            <a:schemeClr val="accent6"/>
          </a:solidFill>
        </a:fill>
      </a:tcStyle>
    </a:lastCol>
    <a:firstCol>
      <a:tcTxStyle b="on" i="off">
        <a:font>
          <a:latin typeface="Arial"/>
          <a:ea typeface="Arial"/>
          <a:cs typeface="Arial"/>
        </a:font>
        <a:schemeClr val="lt1"/>
      </a:tcTxStyle>
      <a:tcStyle>
        <a:tcBdr/>
        <a:fill>
          <a:solidFill>
            <a:schemeClr val="accent6"/>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117" Type="http://schemas.openxmlformats.org/officeDocument/2006/relationships/commentAuthors" Target="commentAuthors.xml"/><Relationship Id="rId21" Type="http://schemas.openxmlformats.org/officeDocument/2006/relationships/font" Target="fonts/font3.fntdata"/><Relationship Id="rId12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116"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1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1.fntdata"/><Relationship Id="rId12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118" Type="http://schemas.openxmlformats.org/officeDocument/2006/relationships/presProps" Target="presProps.xml"/><Relationship Id="rId8" Type="http://schemas.openxmlformats.org/officeDocument/2006/relationships/slide" Target="slides/slide6.xml"/><Relationship Id="rId121" Type="http://schemas.openxmlformats.org/officeDocument/2006/relationships/tableStyles" Target="tableStyles.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nl-NL" b="1">
                <a:solidFill>
                  <a:srgbClr val="A6A6A6"/>
                </a:solidFill>
              </a:rPr>
              <a:t>Max. 100 woorden</a:t>
            </a:r>
            <a:endParaRPr b="1">
              <a:solidFill>
                <a:srgbClr val="A6A6A6"/>
              </a:solidFill>
            </a:endParaRPr>
          </a:p>
          <a:p>
            <a:pPr marL="0" lvl="0" indent="0" algn="l" rtl="0">
              <a:lnSpc>
                <a:spcPct val="115000"/>
              </a:lnSpc>
              <a:spcBef>
                <a:spcPts val="1200"/>
              </a:spcBef>
              <a:spcAft>
                <a:spcPts val="0"/>
              </a:spcAft>
              <a:buNone/>
            </a:pPr>
            <a:r>
              <a:rPr lang="nl-NL" b="1">
                <a:solidFill>
                  <a:srgbClr val="444444"/>
                </a:solidFill>
                <a:highlight>
                  <a:srgbClr val="FFFFFF"/>
                </a:highlight>
                <a:latin typeface="Calibri"/>
                <a:ea typeface="Calibri"/>
                <a:cs typeface="Calibri"/>
                <a:sym typeface="Calibri"/>
              </a:rPr>
              <a:t> </a:t>
            </a:r>
            <a:endParaRPr b="1">
              <a:solidFill>
                <a:srgbClr val="444444"/>
              </a:solidFill>
              <a:highlight>
                <a:srgbClr val="FFFFFF"/>
              </a:highlight>
              <a:latin typeface="Calibri"/>
              <a:ea typeface="Calibri"/>
              <a:cs typeface="Calibri"/>
              <a:sym typeface="Calibri"/>
            </a:endParaRPr>
          </a:p>
          <a:p>
            <a:pPr marL="0" lvl="0" indent="0" algn="l" rtl="0">
              <a:lnSpc>
                <a:spcPct val="115000"/>
              </a:lnSpc>
              <a:spcBef>
                <a:spcPts val="1200"/>
              </a:spcBef>
              <a:spcAft>
                <a:spcPts val="0"/>
              </a:spcAft>
              <a:buNone/>
            </a:pPr>
            <a:r>
              <a:rPr lang="nl-NL" b="1">
                <a:latin typeface="Calibri"/>
                <a:ea typeface="Calibri"/>
                <a:cs typeface="Calibri"/>
                <a:sym typeface="Calibri"/>
              </a:rPr>
              <a:t>The VU Amsterdam encourages students and staff to be people with A Broader Mind who expand their perspective academically, develop themselves personally, and engage socially. In order to do so, the VU Amsterdam installed the Broader Mind for Students Programme consisting of the Broader Mind Course (BMC) and Community Service Learning (CSL). In the BMC, bachelor students discuss topics that transcend the confines of their own study programmes. In CSL, students use their academic skills to contribute to societal issues. The VU developed 2 innovative approaches to CSL. In this session, we discuss and reflect on the components of the programme.</a:t>
            </a:r>
            <a:endParaRPr b="1">
              <a:latin typeface="Calibri"/>
              <a:ea typeface="Calibri"/>
              <a:cs typeface="Calibri"/>
              <a:sym typeface="Calibri"/>
            </a:endParaRPr>
          </a:p>
          <a:p>
            <a:pPr marL="0" lvl="0" indent="0" algn="l" rtl="0">
              <a:lnSpc>
                <a:spcPct val="115000"/>
              </a:lnSpc>
              <a:spcBef>
                <a:spcPts val="1200"/>
              </a:spcBef>
              <a:spcAft>
                <a:spcPts val="0"/>
              </a:spcAft>
              <a:buNone/>
            </a:pPr>
            <a:r>
              <a:rPr lang="nl-NL" b="1">
                <a:latin typeface="Calibri"/>
                <a:ea typeface="Calibri"/>
                <a:cs typeface="Calibri"/>
                <a:sym typeface="Calibri"/>
              </a:rPr>
              <a:t> </a:t>
            </a:r>
            <a:endParaRPr b="1">
              <a:latin typeface="Calibri"/>
              <a:ea typeface="Calibri"/>
              <a:cs typeface="Calibri"/>
              <a:sym typeface="Calibri"/>
            </a:endParaRPr>
          </a:p>
          <a:p>
            <a:pPr marL="0" lvl="0" indent="0" algn="l" rtl="0">
              <a:lnSpc>
                <a:spcPct val="115000"/>
              </a:lnSpc>
              <a:spcBef>
                <a:spcPts val="1200"/>
              </a:spcBef>
              <a:spcAft>
                <a:spcPts val="0"/>
              </a:spcAft>
              <a:buNone/>
            </a:pPr>
            <a:r>
              <a:rPr lang="nl-NL" b="1">
                <a:solidFill>
                  <a:srgbClr val="444444"/>
                </a:solidFill>
                <a:highlight>
                  <a:srgbClr val="FFFFFF"/>
                </a:highlight>
                <a:latin typeface="Calibri"/>
                <a:ea typeface="Calibri"/>
                <a:cs typeface="Calibri"/>
                <a:sym typeface="Calibri"/>
              </a:rPr>
              <a:t> </a:t>
            </a:r>
            <a:endParaRPr b="1">
              <a:solidFill>
                <a:srgbClr val="444444"/>
              </a:solidFill>
              <a:highlight>
                <a:srgbClr val="FFFFFF"/>
              </a:highlight>
              <a:latin typeface="Calibri"/>
              <a:ea typeface="Calibri"/>
              <a:cs typeface="Calibri"/>
              <a:sym typeface="Calibri"/>
            </a:endParaRPr>
          </a:p>
          <a:p>
            <a:pPr marL="0" lvl="0" indent="0" algn="l" rtl="0">
              <a:lnSpc>
                <a:spcPct val="115000"/>
              </a:lnSpc>
              <a:spcBef>
                <a:spcPts val="1200"/>
              </a:spcBef>
              <a:spcAft>
                <a:spcPts val="0"/>
              </a:spcAft>
              <a:buNone/>
            </a:pPr>
            <a:r>
              <a:rPr lang="nl-NL" b="1">
                <a:solidFill>
                  <a:srgbClr val="444444"/>
                </a:solidFill>
                <a:highlight>
                  <a:srgbClr val="FFFFFF"/>
                </a:highlight>
                <a:latin typeface="Calibri"/>
                <a:ea typeface="Calibri"/>
                <a:cs typeface="Calibri"/>
                <a:sym typeface="Calibri"/>
              </a:rPr>
              <a:t> </a:t>
            </a:r>
            <a:endParaRPr b="1">
              <a:solidFill>
                <a:srgbClr val="444444"/>
              </a:solidFill>
              <a:highlight>
                <a:srgbClr val="FFFFFF"/>
              </a:highlight>
              <a:latin typeface="Calibri"/>
              <a:ea typeface="Calibri"/>
              <a:cs typeface="Calibri"/>
              <a:sym typeface="Calibri"/>
            </a:endParaRPr>
          </a:p>
          <a:p>
            <a:pPr marL="0" lvl="0" indent="0" algn="l" rtl="0">
              <a:lnSpc>
                <a:spcPct val="115000"/>
              </a:lnSpc>
              <a:spcBef>
                <a:spcPts val="1200"/>
              </a:spcBef>
              <a:spcAft>
                <a:spcPts val="0"/>
              </a:spcAft>
              <a:buNone/>
            </a:pPr>
            <a:r>
              <a:rPr lang="nl-NL" b="1">
                <a:solidFill>
                  <a:srgbClr val="444444"/>
                </a:solidFill>
                <a:highlight>
                  <a:srgbClr val="FFFFFF"/>
                </a:highlight>
                <a:latin typeface="Calibri"/>
                <a:ea typeface="Calibri"/>
                <a:cs typeface="Calibri"/>
                <a:sym typeface="Calibri"/>
              </a:rPr>
              <a:t> </a:t>
            </a:r>
            <a:endParaRPr b="1">
              <a:solidFill>
                <a:srgbClr val="444444"/>
              </a:solidFill>
              <a:highlight>
                <a:srgbClr val="FFFFFF"/>
              </a:highlight>
              <a:latin typeface="Calibri"/>
              <a:ea typeface="Calibri"/>
              <a:cs typeface="Calibri"/>
              <a:sym typeface="Calibri"/>
            </a:endParaRPr>
          </a:p>
          <a:p>
            <a:pPr marL="0" lvl="0" indent="0" algn="l" rtl="0">
              <a:lnSpc>
                <a:spcPct val="115000"/>
              </a:lnSpc>
              <a:spcBef>
                <a:spcPts val="1200"/>
              </a:spcBef>
              <a:spcAft>
                <a:spcPts val="0"/>
              </a:spcAft>
              <a:buNone/>
            </a:pPr>
            <a:r>
              <a:rPr lang="nl-NL" b="1">
                <a:solidFill>
                  <a:srgbClr val="444444"/>
                </a:solidFill>
                <a:highlight>
                  <a:srgbClr val="FFFFFF"/>
                </a:highlight>
                <a:latin typeface="Calibri"/>
                <a:ea typeface="Calibri"/>
                <a:cs typeface="Calibri"/>
                <a:sym typeface="Calibri"/>
              </a:rPr>
              <a:t> </a:t>
            </a:r>
            <a:endParaRPr b="1">
              <a:solidFill>
                <a:srgbClr val="444444"/>
              </a:solidFill>
              <a:highlight>
                <a:srgbClr val="FFFFFF"/>
              </a:highlight>
              <a:latin typeface="Calibri"/>
              <a:ea typeface="Calibri"/>
              <a:cs typeface="Calibri"/>
              <a:sym typeface="Calibri"/>
            </a:endParaRPr>
          </a:p>
          <a:p>
            <a:pPr marL="0" lvl="0" indent="0" algn="l" rtl="0">
              <a:lnSpc>
                <a:spcPct val="115000"/>
              </a:lnSpc>
              <a:spcBef>
                <a:spcPts val="1200"/>
              </a:spcBef>
              <a:spcAft>
                <a:spcPts val="0"/>
              </a:spcAft>
              <a:buNone/>
            </a:pPr>
            <a:r>
              <a:rPr lang="nl-NL" b="1">
                <a:solidFill>
                  <a:srgbClr val="444444"/>
                </a:solidFill>
                <a:highlight>
                  <a:srgbClr val="FFFFFF"/>
                </a:highlight>
                <a:latin typeface="Calibri"/>
                <a:ea typeface="Calibri"/>
                <a:cs typeface="Calibri"/>
                <a:sym typeface="Calibri"/>
              </a:rPr>
              <a:t> </a:t>
            </a:r>
            <a:endParaRPr b="1">
              <a:solidFill>
                <a:srgbClr val="444444"/>
              </a:solidFill>
              <a:highlight>
                <a:srgbClr val="FFFFFF"/>
              </a:highlight>
              <a:latin typeface="Calibri"/>
              <a:ea typeface="Calibri"/>
              <a:cs typeface="Calibri"/>
              <a:sym typeface="Calibri"/>
            </a:endParaRPr>
          </a:p>
          <a:p>
            <a:pPr marL="0" lvl="0" indent="0" algn="l" rtl="0">
              <a:lnSpc>
                <a:spcPct val="115000"/>
              </a:lnSpc>
              <a:spcBef>
                <a:spcPts val="1200"/>
              </a:spcBef>
              <a:spcAft>
                <a:spcPts val="0"/>
              </a:spcAft>
              <a:buNone/>
            </a:pPr>
            <a:r>
              <a:rPr lang="nl-NL" b="1">
                <a:solidFill>
                  <a:srgbClr val="005A3C"/>
                </a:solidFill>
              </a:rPr>
              <a:t> </a:t>
            </a:r>
            <a:endParaRPr b="1">
              <a:solidFill>
                <a:srgbClr val="005A3C"/>
              </a:solidFill>
            </a:endParaRPr>
          </a:p>
          <a:p>
            <a:pPr marL="457200" lvl="0" indent="-228600" algn="l" rtl="0">
              <a:lnSpc>
                <a:spcPct val="100000"/>
              </a:lnSpc>
              <a:spcBef>
                <a:spcPts val="1200"/>
              </a:spcBef>
              <a:spcAft>
                <a:spcPts val="0"/>
              </a:spcAft>
              <a:buSzPts val="1100"/>
              <a:buNone/>
            </a:pPr>
            <a:endParaRPr/>
          </a:p>
        </p:txBody>
      </p:sp>
      <p:sp>
        <p:nvSpPr>
          <p:cNvPr id="156" name="Google Shape;156;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nl-NL"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nl-NL"/>
              <a:t>No need to conider the figure in detail but just to show how this can look like; so various courses but als intersnips are clusetered to adress one issue in this case lonliness and within this process the studnets build as much as possible on eachothers outcommes </a:t>
            </a:r>
            <a:endParaRPr/>
          </a:p>
        </p:txBody>
      </p:sp>
      <p:sp>
        <p:nvSpPr>
          <p:cNvPr id="307" name="Google Shape;307;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nl-NL"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PlaceHolder 1"/>
          <p:cNvSpPr>
            <a:spLocks noGrp="1" noRot="1" noChangeAspect="1"/>
          </p:cNvSpPr>
          <p:nvPr>
            <p:ph type="sldImg"/>
          </p:nvPr>
        </p:nvSpPr>
        <p:spPr>
          <a:xfrm>
            <a:off x="381000" y="685800"/>
            <a:ext cx="6096000" cy="3429000"/>
          </a:xfrm>
          <a:prstGeom prst="rect">
            <a:avLst/>
          </a:prstGeom>
        </p:spPr>
      </p:sp>
      <p:sp>
        <p:nvSpPr>
          <p:cNvPr id="100" name="PlaceHolder 2"/>
          <p:cNvSpPr>
            <a:spLocks noGrp="1"/>
          </p:cNvSpPr>
          <p:nvPr>
            <p:ph type="body"/>
          </p:nvPr>
        </p:nvSpPr>
        <p:spPr>
          <a:xfrm>
            <a:off x="685800" y="4343400"/>
            <a:ext cx="5486040" cy="4114440"/>
          </a:xfrm>
          <a:prstGeom prst="rect">
            <a:avLst/>
          </a:prstGeom>
        </p:spPr>
        <p:txBody>
          <a:bodyPr>
            <a:noAutofit/>
          </a:bodyPr>
          <a:lstStyle/>
          <a:p>
            <a:endParaRPr lang="nl-NL" sz="2000" b="0" strike="noStrike" spc="-1" dirty="0">
              <a:latin typeface="Arial"/>
            </a:endParaRPr>
          </a:p>
        </p:txBody>
      </p:sp>
      <p:sp>
        <p:nvSpPr>
          <p:cNvPr id="101" name="TextShape 3"/>
          <p:cNvSpPr txBox="1"/>
          <p:nvPr/>
        </p:nvSpPr>
        <p:spPr>
          <a:xfrm>
            <a:off x="3884760" y="8685360"/>
            <a:ext cx="2971440" cy="45684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D9287-C111-4F70-BAB5-B1916B74FA10}" type="slidenum">
              <a:rPr kumimoji="0" lang="nl-NL" sz="1200" b="0" i="0" u="none" strike="noStrike" kern="1200" cap="none" spc="-1" normalizeH="0" baseline="0" noProof="0">
                <a:ln>
                  <a:noFill/>
                </a:ln>
                <a:solidFill>
                  <a:prstClr val="black"/>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2640465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30"/>
              </a:spcBef>
              <a:spcAft>
                <a:spcPts val="0"/>
              </a:spcAft>
              <a:buClr>
                <a:srgbClr val="000000"/>
              </a:buClr>
              <a:buSzPts val="1100"/>
              <a:buFont typeface="Arial"/>
              <a:buNone/>
            </a:pPr>
            <a:r>
              <a:rPr lang="nl-NL"/>
              <a:t>So now i would like to highlihed the benefits of this approach as we have experienced this in relation to the guidelines; </a:t>
            </a:r>
            <a:endParaRPr/>
          </a:p>
          <a:p>
            <a:pPr marL="0" marR="0" lvl="0" indent="0" algn="l" rtl="0">
              <a:lnSpc>
                <a:spcPct val="100000"/>
              </a:lnSpc>
              <a:spcBef>
                <a:spcPts val="330"/>
              </a:spcBef>
              <a:spcAft>
                <a:spcPts val="0"/>
              </a:spcAft>
              <a:buClr>
                <a:srgbClr val="000000"/>
              </a:buClr>
              <a:buSzPts val="1100"/>
              <a:buFont typeface="Arial"/>
              <a:buNone/>
            </a:pPr>
            <a:r>
              <a:rPr lang="nl-NL"/>
              <a:t>1. The approach provides incestives; as we have been nomintaion for innovation price within the Vu and recently winner of the community engagment iniative of the triplle e awards; this is also for the partners that we work with postive and as you see it was also picked up by the VU zine (or university wide newsletter)</a:t>
            </a:r>
            <a:endParaRPr/>
          </a:p>
          <a:p>
            <a:pPr marL="457200" lvl="0" indent="-298450" algn="l" rtl="0">
              <a:lnSpc>
                <a:spcPct val="100000"/>
              </a:lnSpc>
              <a:spcBef>
                <a:spcPts val="0"/>
              </a:spcBef>
              <a:spcAft>
                <a:spcPts val="0"/>
              </a:spcAft>
              <a:buSzPts val="1100"/>
              <a:buChar char="●"/>
            </a:pPr>
            <a:r>
              <a:rPr lang="nl-NL"/>
              <a:t>5. There are permenet faculty opperunties as they can alsoways join the ongaing themes we are working on; we alsoready have the ppartnernetwork and questions identified</a:t>
            </a:r>
            <a:endParaRPr/>
          </a:p>
          <a:p>
            <a:pPr marL="457200" lvl="0" indent="-298450" algn="l" rtl="0">
              <a:lnSpc>
                <a:spcPct val="100000"/>
              </a:lnSpc>
              <a:spcBef>
                <a:spcPts val="0"/>
              </a:spcBef>
              <a:spcAft>
                <a:spcPts val="0"/>
              </a:spcAft>
              <a:buSzPts val="1100"/>
              <a:buChar char="●"/>
            </a:pPr>
            <a:r>
              <a:rPr lang="nl-NL"/>
              <a:t>6. There are incentives as we see increased motivation of teachers and studnets as they can contribute to a larger pressing issue.. </a:t>
            </a:r>
            <a:endParaRPr/>
          </a:p>
        </p:txBody>
      </p:sp>
      <p:sp>
        <p:nvSpPr>
          <p:cNvPr id="376" name="Google Shape;376;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nl-NL"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8" name="Google Shape;46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4" name="Google Shape;524;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nl-NL"/>
              <a:t>I gave this talk but just to show that this is not just me but there if a whole team working on this.</a:t>
            </a:r>
            <a:endParaRPr/>
          </a:p>
        </p:txBody>
      </p:sp>
      <p:sp>
        <p:nvSpPr>
          <p:cNvPr id="525" name="Google Shape;525;p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nl-NL"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Open Science is the movement that aims at more </a:t>
            </a:r>
            <a:r>
              <a:rPr lang="en-GB" b="1" dirty="0"/>
              <a:t>open and collaborative research practices </a:t>
            </a:r>
            <a:r>
              <a:rPr lang="en-GB" dirty="0"/>
              <a:t>in which publications, data, software and other types of academic output are shared at the earliest possible stage and made available for reuse. Open Science leads to greater scientific and societal impact.</a:t>
            </a:r>
            <a:endParaRPr lang="en-NL" dirty="0"/>
          </a:p>
          <a:p>
            <a:pPr marL="457200" lvl="0" indent="-298450" algn="l" rtl="0">
              <a:lnSpc>
                <a:spcPct val="100000"/>
              </a:lnSpc>
              <a:spcBef>
                <a:spcPts val="0"/>
              </a:spcBef>
              <a:spcAft>
                <a:spcPts val="0"/>
              </a:spcAft>
              <a:buSzPts val="1100"/>
              <a:buChar char="●"/>
            </a:pPr>
            <a:endParaRPr lang="en-GB" dirty="0">
              <a:effectLst/>
              <a:latin typeface="Arial" panose="020B0604020202020204" pitchFamily="34" charset="0"/>
            </a:endParaRPr>
          </a:p>
          <a:p>
            <a:pPr marL="457200" lvl="0" indent="-298450" algn="l" rtl="0">
              <a:lnSpc>
                <a:spcPct val="100000"/>
              </a:lnSpc>
              <a:spcBef>
                <a:spcPts val="0"/>
              </a:spcBef>
              <a:spcAft>
                <a:spcPts val="0"/>
              </a:spcAft>
              <a:buSzPts val="1100"/>
              <a:buChar char="●"/>
            </a:pPr>
            <a:endParaRPr lang="en-GB" dirty="0">
              <a:effectLst/>
              <a:latin typeface="Arial" panose="020B0604020202020204" pitchFamily="34" charset="0"/>
            </a:endParaRPr>
          </a:p>
          <a:p>
            <a:pPr marL="457200" lvl="0" indent="-298450" algn="l" rtl="0">
              <a:lnSpc>
                <a:spcPct val="100000"/>
              </a:lnSpc>
              <a:spcBef>
                <a:spcPts val="0"/>
              </a:spcBef>
              <a:spcAft>
                <a:spcPts val="0"/>
              </a:spcAft>
              <a:buSzPts val="1100"/>
              <a:buChar char="●"/>
            </a:pPr>
            <a:endParaRPr lang="en-GB" dirty="0">
              <a:effectLst/>
              <a:latin typeface="Arial" panose="020B0604020202020204" pitchFamily="34" charset="0"/>
            </a:endParaRPr>
          </a:p>
          <a:p>
            <a:r>
              <a:rPr lang="en-GB" sz="1100" dirty="0">
                <a:effectLst/>
                <a:latin typeface="Arial" panose="020B0604020202020204" pitchFamily="34" charset="0"/>
              </a:rPr>
              <a:t>Open science builds on key pillars: </a:t>
            </a:r>
          </a:p>
          <a:p>
            <a:endParaRPr lang="en-GB" sz="1100" dirty="0">
              <a:latin typeface="Arial" panose="020B0604020202020204" pitchFamily="34" charset="0"/>
            </a:endParaRPr>
          </a:p>
          <a:p>
            <a:r>
              <a:rPr lang="en-GB" sz="1100" dirty="0">
                <a:effectLst/>
                <a:latin typeface="Arial" panose="020B0604020202020204" pitchFamily="34" charset="0"/>
              </a:rPr>
              <a:t>open scientific knowledge, </a:t>
            </a:r>
          </a:p>
          <a:p>
            <a:endParaRPr lang="en-GB" sz="1100" dirty="0">
              <a:latin typeface="Arial" panose="020B0604020202020204" pitchFamily="34" charset="0"/>
            </a:endParaRPr>
          </a:p>
          <a:p>
            <a:r>
              <a:rPr lang="en-GB" sz="1100" dirty="0">
                <a:effectLst/>
                <a:latin typeface="Arial" panose="020B0604020202020204" pitchFamily="34" charset="0"/>
              </a:rPr>
              <a:t>open science infrastructures, </a:t>
            </a:r>
          </a:p>
          <a:p>
            <a:endParaRPr lang="en-GB" sz="1100" dirty="0">
              <a:latin typeface="Arial" panose="020B0604020202020204" pitchFamily="34" charset="0"/>
            </a:endParaRPr>
          </a:p>
          <a:p>
            <a:r>
              <a:rPr lang="en-GB" sz="1100" dirty="0">
                <a:effectLst/>
                <a:latin typeface="Arial" panose="020B0604020202020204" pitchFamily="34" charset="0"/>
              </a:rPr>
              <a:t>science communication, </a:t>
            </a:r>
          </a:p>
          <a:p>
            <a:endParaRPr lang="en-GB" sz="1100" dirty="0">
              <a:latin typeface="Arial" panose="020B0604020202020204" pitchFamily="34" charset="0"/>
            </a:endParaRPr>
          </a:p>
          <a:p>
            <a:r>
              <a:rPr lang="en-GB" sz="1100" dirty="0">
                <a:effectLst/>
                <a:latin typeface="Arial" panose="020B0604020202020204" pitchFamily="34" charset="0"/>
              </a:rPr>
              <a:t>open engagement of societal actors and open dialogue with other knowledge systems.</a:t>
            </a:r>
          </a:p>
          <a:p>
            <a:endParaRPr lang="en-GB" sz="1100" dirty="0">
              <a:effectLst/>
              <a:latin typeface="Arial" panose="020B0604020202020204" pitchFamily="34" charset="0"/>
            </a:endParaRPr>
          </a:p>
          <a:p>
            <a:pPr>
              <a:buFont typeface="+mj-lt"/>
              <a:buAutoNum type="arabicPeriod"/>
            </a:pPr>
            <a:r>
              <a:rPr lang="en-GB" sz="1400" dirty="0"/>
              <a:t>Transparency: </a:t>
            </a:r>
          </a:p>
          <a:p>
            <a:pPr>
              <a:buFont typeface="+mj-lt"/>
              <a:buAutoNum type="arabicPeriod"/>
            </a:pPr>
            <a:r>
              <a:rPr lang="en-GB" sz="1400" dirty="0"/>
              <a:t>Access and Inclusivity</a:t>
            </a:r>
          </a:p>
          <a:p>
            <a:pPr>
              <a:buFont typeface="+mj-lt"/>
              <a:buAutoNum type="arabicPeriod"/>
            </a:pPr>
            <a:r>
              <a:rPr lang="en-GB" sz="1400" dirty="0">
                <a:highlight>
                  <a:srgbClr val="00FFFF"/>
                </a:highlight>
              </a:rPr>
              <a:t>Collaboration and Interdisciplinarity:</a:t>
            </a:r>
          </a:p>
          <a:p>
            <a:pPr>
              <a:buFont typeface="+mj-lt"/>
              <a:buAutoNum type="arabicPeriod"/>
            </a:pPr>
            <a:r>
              <a:rPr lang="en-GB" sz="1400" dirty="0"/>
              <a:t>Innovation and Discovery: </a:t>
            </a:r>
          </a:p>
          <a:p>
            <a:pPr>
              <a:buFont typeface="+mj-lt"/>
              <a:buAutoNum type="arabicPeriod"/>
            </a:pPr>
            <a:r>
              <a:rPr lang="en-GB" sz="1400" dirty="0">
                <a:highlight>
                  <a:srgbClr val="00FFFF"/>
                </a:highlight>
              </a:rPr>
              <a:t>Public Engagement</a:t>
            </a:r>
          </a:p>
          <a:p>
            <a:pPr>
              <a:buFont typeface="+mj-lt"/>
              <a:buAutoNum type="arabicPeriod"/>
            </a:pPr>
            <a:r>
              <a:rPr lang="en-GB" sz="1400" dirty="0"/>
              <a:t>Reproducibility and Verifiability: </a:t>
            </a:r>
          </a:p>
          <a:p>
            <a:pPr>
              <a:buFont typeface="+mj-lt"/>
              <a:buAutoNum type="arabicPeriod"/>
            </a:pPr>
            <a:r>
              <a:rPr lang="en-GB" sz="1400" dirty="0"/>
              <a:t>Resource Optimization</a:t>
            </a:r>
          </a:p>
          <a:p>
            <a:pPr>
              <a:buFont typeface="+mj-lt"/>
              <a:buAutoNum type="arabicPeriod"/>
            </a:pPr>
            <a:r>
              <a:rPr lang="en-GB" sz="1400" dirty="0"/>
              <a:t>Ethical Considerations: </a:t>
            </a:r>
          </a:p>
          <a:p>
            <a:pPr>
              <a:buFont typeface="+mj-lt"/>
              <a:buAutoNum type="arabicPeriod"/>
            </a:pPr>
            <a:r>
              <a:rPr lang="en-GB" sz="1400" dirty="0"/>
              <a:t>Global Collaboration: </a:t>
            </a:r>
          </a:p>
          <a:p>
            <a:pPr>
              <a:buFont typeface="+mj-lt"/>
              <a:buAutoNum type="arabicPeriod"/>
            </a:pPr>
            <a:r>
              <a:rPr lang="en-GB" sz="1400" dirty="0">
                <a:highlight>
                  <a:srgbClr val="00FFFF"/>
                </a:highlight>
              </a:rPr>
              <a:t>Addressing Societal Challenges		source </a:t>
            </a:r>
            <a:r>
              <a:rPr lang="en-GB" sz="1400" dirty="0" err="1">
                <a:highlight>
                  <a:srgbClr val="00FFFF"/>
                </a:highlight>
              </a:rPr>
              <a:t>ChatGPT</a:t>
            </a:r>
            <a:endParaRPr lang="en-GB" sz="1400" dirty="0">
              <a:highlight>
                <a:srgbClr val="00FFFF"/>
              </a:highlight>
            </a:endParaRPr>
          </a:p>
          <a:p>
            <a:endParaRPr lang="en-GB" sz="1400" dirty="0"/>
          </a:p>
          <a:p>
            <a:pPr marL="457200" lvl="0" indent="-298450" algn="l" rtl="0">
              <a:lnSpc>
                <a:spcPct val="100000"/>
              </a:lnSpc>
              <a:spcBef>
                <a:spcPts val="0"/>
              </a:spcBef>
              <a:spcAft>
                <a:spcPts val="0"/>
              </a:spcAft>
              <a:buSzPts val="1100"/>
              <a:buChar char="●"/>
            </a:pPr>
            <a:endParaRPr lang="en-GB" dirty="0">
              <a:effectLst/>
              <a:latin typeface="Arial" panose="020B0604020202020204" pitchFamily="34" charset="0"/>
            </a:endParaRPr>
          </a:p>
          <a:p>
            <a:pPr marL="457200" lvl="0" indent="-298450" algn="l" rtl="0">
              <a:lnSpc>
                <a:spcPct val="100000"/>
              </a:lnSpc>
              <a:spcBef>
                <a:spcPts val="0"/>
              </a:spcBef>
              <a:spcAft>
                <a:spcPts val="0"/>
              </a:spcAft>
              <a:buSzPts val="1100"/>
              <a:buChar char="●"/>
            </a:pPr>
            <a:endParaRPr lang="en-GB" dirty="0">
              <a:effectLst/>
              <a:latin typeface="Arial" panose="020B0604020202020204" pitchFamily="34" charset="0"/>
            </a:endParaRPr>
          </a:p>
          <a:p>
            <a:pPr marL="457200" lvl="0" indent="-298450" algn="l" rtl="0">
              <a:lnSpc>
                <a:spcPct val="100000"/>
              </a:lnSpc>
              <a:spcBef>
                <a:spcPts val="0"/>
              </a:spcBef>
              <a:spcAft>
                <a:spcPts val="0"/>
              </a:spcAft>
              <a:buSzPts val="1100"/>
              <a:buChar char="●"/>
            </a:pPr>
            <a:r>
              <a:rPr lang="en-GB" dirty="0">
                <a:effectLst/>
                <a:latin typeface="Arial" panose="020B0604020202020204" pitchFamily="34" charset="0"/>
              </a:rPr>
              <a:t>Open dialogue with other knowledge systems refers to the dialogue between different knowledge holders, that recognizes the richness of diverse knowledge systems and epistemologies and diversity of knowledge producers, in line with the 2001 UNESCO Universal Declaration on Cultural Diversity. Open dialogue aims to:❚promote the inclusion of knowledge from traditionally marginalized scholars and ❚</a:t>
            </a:r>
            <a:r>
              <a:rPr lang="en-GB" dirty="0" err="1">
                <a:effectLst/>
                <a:latin typeface="Arial" panose="020B0604020202020204" pitchFamily="34" charset="0"/>
              </a:rPr>
              <a:t>enhance:</a:t>
            </a:r>
            <a:r>
              <a:rPr lang="en-GB" dirty="0" err="1">
                <a:effectLst/>
                <a:latin typeface="Courier New" panose="02070309020205020404" pitchFamily="49" charset="0"/>
              </a:rPr>
              <a:t>»</a:t>
            </a:r>
            <a:r>
              <a:rPr lang="en-GB" dirty="0" err="1">
                <a:effectLst/>
                <a:latin typeface="Arial" panose="020B0604020202020204" pitchFamily="34" charset="0"/>
              </a:rPr>
              <a:t>inter-relationships</a:t>
            </a:r>
            <a:r>
              <a:rPr lang="en-GB" dirty="0">
                <a:effectLst/>
                <a:latin typeface="Arial" panose="020B0604020202020204" pitchFamily="34" charset="0"/>
              </a:rPr>
              <a:t> and complementarities between diverse epistemologies, </a:t>
            </a:r>
            <a:r>
              <a:rPr lang="en-GB" dirty="0">
                <a:effectLst/>
                <a:latin typeface="Courier New" panose="02070309020205020404" pitchFamily="49" charset="0"/>
              </a:rPr>
              <a:t>»</a:t>
            </a:r>
            <a:r>
              <a:rPr lang="en-GB" dirty="0">
                <a:effectLst/>
                <a:latin typeface="Arial" panose="020B0604020202020204" pitchFamily="34" charset="0"/>
              </a:rPr>
              <a:t>adherence to international human rights norms and standards, </a:t>
            </a:r>
            <a:r>
              <a:rPr lang="en-GB" dirty="0">
                <a:effectLst/>
                <a:latin typeface="Courier New" panose="02070309020205020404" pitchFamily="49" charset="0"/>
              </a:rPr>
              <a:t>»</a:t>
            </a:r>
            <a:r>
              <a:rPr lang="en-GB" dirty="0">
                <a:effectLst/>
                <a:latin typeface="Arial" panose="020B0604020202020204" pitchFamily="34" charset="0"/>
              </a:rPr>
              <a:t>respect for knowledge sovereignty and governance, and </a:t>
            </a:r>
            <a:r>
              <a:rPr lang="en-GB" dirty="0">
                <a:effectLst/>
                <a:latin typeface="Courier New" panose="02070309020205020404" pitchFamily="49" charset="0"/>
              </a:rPr>
              <a:t>»</a:t>
            </a:r>
            <a:r>
              <a:rPr lang="en-GB" dirty="0">
                <a:effectLst/>
                <a:latin typeface="Arial" panose="020B0604020202020204" pitchFamily="34" charset="0"/>
              </a:rPr>
              <a:t>recognition of the rights of knowledge holders to receive a fair and equitable share of benefits that may arise from the use of their knowledge. In particular, links with indigenous knowledge systems must be built in line with the 2007 United Nations Declaration on the Rights of Indigenous Peoples and principles for Indigenous Data Governance, such as the CARE (Collective Benefit, Authority to Control, Responsibility and Ethics) data principles. Such efforts acknowledge the rights of indigenous peoples and local communities to govern and make decisions on the custodianship, ownership and administration of data on traditional knowledge and on their lands and resources.</a:t>
            </a:r>
            <a:endParaRPr dirty="0"/>
          </a:p>
        </p:txBody>
      </p:sp>
      <p:sp>
        <p:nvSpPr>
          <p:cNvPr id="185" name="Google Shape;185;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nl-NL"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22121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
        <p:nvSpPr>
          <p:cNvPr id="185" name="Google Shape;185;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nl-NL"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8301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
        <p:nvSpPr>
          <p:cNvPr id="185" name="Google Shape;185;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nl-NL"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04913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6:notes"/>
          <p:cNvSpPr txBox="1">
            <a:spLocks noGrp="1"/>
          </p:cNvSpPr>
          <p:nvPr>
            <p:ph type="body" idx="1"/>
          </p:nvPr>
        </p:nvSpPr>
        <p:spPr>
          <a:xfrm>
            <a:off x="685800" y="4343400"/>
            <a:ext cx="5486040" cy="411444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SzPts val="1100"/>
              <a:buNone/>
            </a:pPr>
            <a:r>
              <a:rPr lang="nl-NL" sz="2000" b="0" strike="noStrike">
                <a:latin typeface="Arial"/>
                <a:ea typeface="Arial"/>
                <a:cs typeface="Arial"/>
                <a:sym typeface="Arial"/>
              </a:rPr>
              <a:t>Ik zal deze nog even update naar nieuwe voorbeelden </a:t>
            </a:r>
            <a:endParaRPr/>
          </a:p>
        </p:txBody>
      </p:sp>
      <p:sp>
        <p:nvSpPr>
          <p:cNvPr id="200" name="Google Shape;200;p6: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rgbClr val="000000"/>
                </a:solidFill>
                <a:latin typeface="Arial"/>
                <a:ea typeface="Arial"/>
                <a:cs typeface="Arial"/>
                <a:sym typeface="Arial"/>
              </a:rPr>
              <a:t>6</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100"/>
              <a:buNone/>
            </a:pPr>
            <a:endParaRPr/>
          </a:p>
        </p:txBody>
      </p:sp>
      <p:sp>
        <p:nvSpPr>
          <p:cNvPr id="207" name="Google Shape;20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PlaceHolder 1"/>
          <p:cNvSpPr>
            <a:spLocks noGrp="1" noRot="1" noChangeAspect="1"/>
          </p:cNvSpPr>
          <p:nvPr>
            <p:ph type="sldImg"/>
          </p:nvPr>
        </p:nvSpPr>
        <p:spPr>
          <a:xfrm>
            <a:off x="-120650" y="882650"/>
            <a:ext cx="7732713" cy="4351338"/>
          </a:xfrm>
          <a:prstGeom prst="rect">
            <a:avLst/>
          </a:prstGeom>
        </p:spPr>
      </p:sp>
      <p:sp>
        <p:nvSpPr>
          <p:cNvPr id="706" name="PlaceHolder 2"/>
          <p:cNvSpPr>
            <a:spLocks noGrp="1"/>
          </p:cNvSpPr>
          <p:nvPr>
            <p:ph type="body"/>
          </p:nvPr>
        </p:nvSpPr>
        <p:spPr>
          <a:xfrm>
            <a:off x="749350" y="5513192"/>
            <a:ext cx="5993373" cy="5221646"/>
          </a:xfrm>
          <a:prstGeom prst="rect">
            <a:avLst/>
          </a:prstGeom>
        </p:spPr>
        <p:txBody>
          <a:bodyPr lIns="0" tIns="0" rIns="0" bIns="0">
            <a:normAutofit/>
          </a:bodyPr>
          <a:lstStyle/>
          <a:p>
            <a:pPr marL="216000" indent="-215280">
              <a:lnSpc>
                <a:spcPct val="100000"/>
              </a:lnSpc>
              <a:tabLst>
                <a:tab pos="0" algn="l"/>
              </a:tabLst>
            </a:pPr>
            <a:endParaRPr lang="en-US" sz="2000" b="0" strike="noStrike" spc="-1" dirty="0">
              <a:latin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tab pos="0" algn="l"/>
              </a:tabLst>
              <a:defRPr/>
            </a:pPr>
            <a:r>
              <a:rPr lang="en-US" sz="2000" b="0" strike="noStrike" spc="-1" dirty="0">
                <a:latin typeface="Calibri"/>
              </a:rPr>
              <a:t>“With Community Service Learning (CSL) students use their academic knowledge and skills to contribute to solving societal problems. By doing so, students are closely working together with societal partners. </a:t>
            </a:r>
            <a:r>
              <a:rPr lang="en-US" sz="2000" b="1" strike="noStrike" spc="-1" dirty="0">
                <a:solidFill>
                  <a:srgbClr val="000000"/>
                </a:solidFill>
                <a:latin typeface="Calibri"/>
              </a:rPr>
              <a:t>Reciprocity</a:t>
            </a:r>
            <a:r>
              <a:rPr lang="en-US" sz="2000" b="0" strike="noStrike" spc="-1" dirty="0">
                <a:solidFill>
                  <a:srgbClr val="000000"/>
                </a:solidFill>
                <a:latin typeface="Calibri"/>
              </a:rPr>
              <a:t> is emerging here. An important feature of CSL is academic </a:t>
            </a:r>
            <a:r>
              <a:rPr lang="en-US" sz="2000" b="1" strike="noStrike" spc="-1" dirty="0">
                <a:solidFill>
                  <a:srgbClr val="000000"/>
                </a:solidFill>
                <a:latin typeface="Calibri"/>
              </a:rPr>
              <a:t>reflection</a:t>
            </a:r>
            <a:r>
              <a:rPr lang="en-US" sz="2000" b="0" strike="noStrike" spc="-1" dirty="0">
                <a:solidFill>
                  <a:srgbClr val="000000"/>
                </a:solidFill>
                <a:latin typeface="Calibri"/>
              </a:rPr>
              <a:t> before, during and after the educational activity. ”</a:t>
            </a:r>
            <a:r>
              <a:rPr lang="en-GB" sz="2000" b="0" strike="noStrike" spc="-1" dirty="0">
                <a:solidFill>
                  <a:srgbClr val="000000"/>
                </a:solidFill>
                <a:latin typeface="Calibri"/>
                <a:ea typeface="+mn-ea"/>
              </a:rPr>
              <a:t> Reciprocity (co-creation / co-production) between the society partner and the academic partner is conditional for CSL.</a:t>
            </a:r>
            <a:endParaRPr lang="en-US" sz="2000" b="0" strike="noStrike" spc="-1" dirty="0">
              <a:latin typeface="Calibri"/>
            </a:endParaRPr>
          </a:p>
          <a:p>
            <a:pPr marL="216000" indent="-215280">
              <a:lnSpc>
                <a:spcPct val="100000"/>
              </a:lnSpc>
              <a:tabLst>
                <a:tab pos="0" algn="l"/>
              </a:tabLst>
            </a:pPr>
            <a:endParaRPr lang="en-US" sz="2000" b="0" strike="noStrike" spc="-1" dirty="0">
              <a:latin typeface="Calibri"/>
            </a:endParaRPr>
          </a:p>
          <a:p>
            <a:pPr marL="216000" indent="-215280">
              <a:lnSpc>
                <a:spcPct val="100000"/>
              </a:lnSpc>
              <a:tabLst>
                <a:tab pos="0" algn="l"/>
              </a:tabLst>
            </a:pPr>
            <a:endParaRPr lang="en-US" sz="2000" b="0" strike="noStrike" spc="-1" dirty="0">
              <a:latin typeface="Calibri"/>
            </a:endParaRPr>
          </a:p>
        </p:txBody>
      </p:sp>
      <p:sp>
        <p:nvSpPr>
          <p:cNvPr id="707" name="CustomShape 3"/>
          <p:cNvSpPr/>
          <p:nvPr/>
        </p:nvSpPr>
        <p:spPr>
          <a:xfrm>
            <a:off x="4241321" y="11026775"/>
            <a:ext cx="3250752" cy="578793"/>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a:lnSpc>
                <a:spcPct val="100000"/>
              </a:lnSpc>
            </a:pPr>
            <a:fld id="{92981B49-8F28-481C-9B4F-A507344F70CF}" type="slidenum">
              <a:rPr lang="nl-NL" sz="1800" b="0" strike="noStrike" spc="-1">
                <a:solidFill>
                  <a:srgbClr val="000000"/>
                </a:solidFill>
                <a:latin typeface="+mn-lt"/>
                <a:ea typeface="+mn-ea"/>
              </a:rPr>
              <a:t>8</a:t>
            </a:fld>
            <a:endParaRPr lang="en-US" sz="1800" b="0" strike="noStrike" spc="-1">
              <a:latin typeface="Calibri"/>
            </a:endParaRPr>
          </a:p>
        </p:txBody>
      </p:sp>
    </p:spTree>
    <p:extLst>
      <p:ext uri="{BB962C8B-B14F-4D97-AF65-F5344CB8AC3E}">
        <p14:creationId xmlns:p14="http://schemas.microsoft.com/office/powerpoint/2010/main" val="1112877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nl-NL"/>
              <a:t>One of the strategies we have developed within the VU university to deal with this issue is the </a:t>
            </a:r>
            <a:r>
              <a:rPr lang="nl-NL" sz="1200" b="0"/>
              <a:t>thematic CSL approach in which multiple courses and internships from various diciplines are clustered to adress one complex societal issue. </a:t>
            </a:r>
            <a:endParaRPr/>
          </a:p>
          <a:p>
            <a:pPr marL="457200" lvl="0" indent="-228600" algn="l" rtl="0">
              <a:lnSpc>
                <a:spcPct val="100000"/>
              </a:lnSpc>
              <a:spcBef>
                <a:spcPts val="0"/>
              </a:spcBef>
              <a:spcAft>
                <a:spcPts val="0"/>
              </a:spcAft>
              <a:buSzPts val="1100"/>
              <a:buNone/>
            </a:pPr>
            <a:endParaRPr sz="1200" b="0"/>
          </a:p>
          <a:p>
            <a:pPr marL="457200" lvl="0" indent="-298450" algn="l" rtl="0">
              <a:lnSpc>
                <a:spcPct val="100000"/>
              </a:lnSpc>
              <a:spcBef>
                <a:spcPts val="0"/>
              </a:spcBef>
              <a:spcAft>
                <a:spcPts val="0"/>
              </a:spcAft>
              <a:buSzPts val="1100"/>
              <a:buChar char="●"/>
            </a:pPr>
            <a:r>
              <a:rPr lang="nl-NL" sz="1200" b="0"/>
              <a:t>We are currently working on three themes; loneliness, sustainability and inclusive cities i will very briefly ouline the approach and then again relte them to the points within the guidelines of instuttionalzing engaged education. </a:t>
            </a:r>
            <a:endParaRPr b="0"/>
          </a:p>
        </p:txBody>
      </p:sp>
      <p:sp>
        <p:nvSpPr>
          <p:cNvPr id="293" name="Google Shape;293;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nl-NL"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nl-NL"/>
              <a:t>So this is how the process looks; together with the community we identfy pressing societal issues, than we match multiple courses and internships that aim to address the issue following a continous cation research approach of match and co design and then the results re also ‘given’ back to the communities and the parners and then often new questions arise as a result of this that might be direct input for other courses or give rise the idetifction of new issues.. </a:t>
            </a:r>
            <a:endParaRPr/>
          </a:p>
        </p:txBody>
      </p:sp>
      <p:sp>
        <p:nvSpPr>
          <p:cNvPr id="359" name="Google Shape;359;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nl-NL"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icture with caption left">
  <p:cSld name="Picture with caption left">
    <p:spTree>
      <p:nvGrpSpPr>
        <p:cNvPr id="1" name="Shape 9"/>
        <p:cNvGrpSpPr/>
        <p:nvPr/>
      </p:nvGrpSpPr>
      <p:grpSpPr>
        <a:xfrm>
          <a:off x="0" y="0"/>
          <a:ext cx="0" cy="0"/>
          <a:chOff x="0" y="0"/>
          <a:chExt cx="0" cy="0"/>
        </a:xfrm>
      </p:grpSpPr>
      <p:sp>
        <p:nvSpPr>
          <p:cNvPr id="10" name="Google Shape;10;p42"/>
          <p:cNvSpPr>
            <a:spLocks noGrp="1"/>
          </p:cNvSpPr>
          <p:nvPr>
            <p:ph type="pic" idx="2"/>
          </p:nvPr>
        </p:nvSpPr>
        <p:spPr>
          <a:xfrm>
            <a:off x="0" y="0"/>
            <a:ext cx="9144000" cy="5143500"/>
          </a:xfrm>
          <a:prstGeom prst="rect">
            <a:avLst/>
          </a:prstGeom>
          <a:solidFill>
            <a:srgbClr val="0077B3"/>
          </a:solidFill>
          <a:ln>
            <a:noFill/>
          </a:ln>
        </p:spPr>
      </p:sp>
      <p:sp>
        <p:nvSpPr>
          <p:cNvPr id="11" name="Google Shape;11;p42"/>
          <p:cNvSpPr/>
          <p:nvPr/>
        </p:nvSpPr>
        <p:spPr>
          <a:xfrm>
            <a:off x="338093" y="338138"/>
            <a:ext cx="2708346" cy="1164161"/>
          </a:xfrm>
          <a:custGeom>
            <a:avLst/>
            <a:gdLst/>
            <a:ahLst/>
            <a:cxnLst/>
            <a:rect l="l" t="t" r="r" b="b"/>
            <a:pathLst>
              <a:path w="120000" h="120000" extrusionOk="0">
                <a:moveTo>
                  <a:pt x="0" y="0"/>
                </a:moveTo>
                <a:lnTo>
                  <a:pt x="0" y="5695"/>
                </a:lnTo>
                <a:lnTo>
                  <a:pt x="1686" y="8114"/>
                </a:lnTo>
                <a:lnTo>
                  <a:pt x="0" y="10584"/>
                </a:lnTo>
                <a:lnTo>
                  <a:pt x="0" y="120000"/>
                </a:lnTo>
                <a:lnTo>
                  <a:pt x="118314" y="120000"/>
                </a:lnTo>
                <a:lnTo>
                  <a:pt x="118314" y="10584"/>
                </a:lnTo>
                <a:lnTo>
                  <a:pt x="120000" y="8114"/>
                </a:lnTo>
                <a:lnTo>
                  <a:pt x="118314" y="5695"/>
                </a:lnTo>
                <a:lnTo>
                  <a:pt x="1183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3840">
          <p15:clr>
            <a:srgbClr val="FBAE40"/>
          </p15:clr>
        </p15:guide>
        <p15:guide id="2" pos="2466">
          <p15:clr>
            <a:srgbClr val="FBAE40"/>
          </p15:clr>
        </p15:guide>
        <p15:guide id="3" pos="2750">
          <p15:clr>
            <a:srgbClr val="FBAE40"/>
          </p15:clr>
        </p15:guide>
        <p15:guide id="4" pos="4934">
          <p15:clr>
            <a:srgbClr val="FBAE40"/>
          </p15:clr>
        </p15:guide>
        <p15:guide id="5" pos="52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
        <p:cNvGrpSpPr/>
        <p:nvPr/>
      </p:nvGrpSpPr>
      <p:grpSpPr>
        <a:xfrm>
          <a:off x="0" y="0"/>
          <a:ext cx="0" cy="0"/>
          <a:chOff x="0" y="0"/>
          <a:chExt cx="0" cy="0"/>
        </a:xfrm>
      </p:grpSpPr>
      <p:sp>
        <p:nvSpPr>
          <p:cNvPr id="59" name="Google Shape;59;p5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5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1" name="Google Shape;61;p5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2" name="Google Shape;62;p5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3" name="Google Shape;63;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4"/>
        <p:cNvGrpSpPr/>
        <p:nvPr/>
      </p:nvGrpSpPr>
      <p:grpSpPr>
        <a:xfrm>
          <a:off x="0" y="0"/>
          <a:ext cx="0" cy="0"/>
          <a:chOff x="0" y="0"/>
          <a:chExt cx="0" cy="0"/>
        </a:xfrm>
      </p:grpSpPr>
      <p:sp>
        <p:nvSpPr>
          <p:cNvPr id="65" name="Google Shape;65;p5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6" name="Google Shape;66;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7"/>
        <p:cNvGrpSpPr/>
        <p:nvPr/>
      </p:nvGrpSpPr>
      <p:grpSpPr>
        <a:xfrm>
          <a:off x="0" y="0"/>
          <a:ext cx="0" cy="0"/>
          <a:chOff x="0" y="0"/>
          <a:chExt cx="0" cy="0"/>
        </a:xfrm>
      </p:grpSpPr>
      <p:sp>
        <p:nvSpPr>
          <p:cNvPr id="68" name="Google Shape;68;p6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9" name="Google Shape;69;p6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70" name="Google Shape;70;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kstdia 4">
  <p:cSld name="Tekstdia_4">
    <p:spTree>
      <p:nvGrpSpPr>
        <p:cNvPr id="1" name="Shape 71"/>
        <p:cNvGrpSpPr/>
        <p:nvPr/>
      </p:nvGrpSpPr>
      <p:grpSpPr>
        <a:xfrm>
          <a:off x="0" y="0"/>
          <a:ext cx="0" cy="0"/>
          <a:chOff x="0" y="0"/>
          <a:chExt cx="0" cy="0"/>
        </a:xfrm>
      </p:grpSpPr>
      <p:sp>
        <p:nvSpPr>
          <p:cNvPr id="72" name="Google Shape;72;p61"/>
          <p:cNvSpPr txBox="1">
            <a:spLocks noGrp="1"/>
          </p:cNvSpPr>
          <p:nvPr>
            <p:ph type="body" idx="1"/>
          </p:nvPr>
        </p:nvSpPr>
        <p:spPr>
          <a:xfrm>
            <a:off x="234950" y="1371600"/>
            <a:ext cx="8549100" cy="34344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chemeClr val="dk1"/>
              </a:buClr>
              <a:buSzPts val="2200"/>
              <a:buFont typeface="Calibri"/>
              <a:buNone/>
              <a:defRPr sz="2200">
                <a:latin typeface="Calibri"/>
                <a:ea typeface="Calibri"/>
                <a:cs typeface="Calibri"/>
                <a:sym typeface="Calibri"/>
              </a:defRPr>
            </a:lvl1pPr>
            <a:lvl2pPr marL="914400" lvl="1" indent="-330200" algn="l">
              <a:lnSpc>
                <a:spcPct val="115000"/>
              </a:lnSpc>
              <a:spcBef>
                <a:spcPts val="0"/>
              </a:spcBef>
              <a:spcAft>
                <a:spcPts val="0"/>
              </a:spcAft>
              <a:buClr>
                <a:srgbClr val="0089CF"/>
              </a:buClr>
              <a:buSzPts val="1600"/>
              <a:buFont typeface="Noto Sans Symbols"/>
              <a:buChar char="▪"/>
              <a:defRPr sz="2000">
                <a:latin typeface="Calibri"/>
                <a:ea typeface="Calibri"/>
                <a:cs typeface="Calibri"/>
                <a:sym typeface="Calibri"/>
              </a:defRPr>
            </a:lvl2pPr>
            <a:lvl3pPr marL="1371600" lvl="2" indent="-330200" algn="l">
              <a:lnSpc>
                <a:spcPct val="115000"/>
              </a:lnSpc>
              <a:spcBef>
                <a:spcPts val="0"/>
              </a:spcBef>
              <a:spcAft>
                <a:spcPts val="0"/>
              </a:spcAft>
              <a:buClr>
                <a:srgbClr val="0089CF"/>
              </a:buClr>
              <a:buSzPts val="1600"/>
              <a:buFont typeface="Merriweather Sans"/>
              <a:buChar char="&gt;"/>
              <a:defRPr sz="2000">
                <a:latin typeface="Calibri"/>
                <a:ea typeface="Calibri"/>
                <a:cs typeface="Calibri"/>
                <a:sym typeface="Calibri"/>
              </a:defRPr>
            </a:lvl3pPr>
            <a:lvl4pPr marL="1828800" lvl="3" indent="-330200" algn="l">
              <a:lnSpc>
                <a:spcPct val="115000"/>
              </a:lnSpc>
              <a:spcBef>
                <a:spcPts val="0"/>
              </a:spcBef>
              <a:spcAft>
                <a:spcPts val="0"/>
              </a:spcAft>
              <a:buClr>
                <a:srgbClr val="0089CF"/>
              </a:buClr>
              <a:buSzPts val="1600"/>
              <a:buFont typeface="Arial"/>
              <a:buChar char="&gt;"/>
              <a:defRPr sz="2000">
                <a:latin typeface="Calibri"/>
                <a:ea typeface="Calibri"/>
                <a:cs typeface="Calibri"/>
                <a:sym typeface="Calibri"/>
              </a:defRPr>
            </a:lvl4pPr>
            <a:lvl5pPr marL="2286000" lvl="4" indent="-330200" algn="l">
              <a:lnSpc>
                <a:spcPct val="115000"/>
              </a:lnSpc>
              <a:spcBef>
                <a:spcPts val="0"/>
              </a:spcBef>
              <a:spcAft>
                <a:spcPts val="0"/>
              </a:spcAft>
              <a:buClr>
                <a:srgbClr val="0089CF"/>
              </a:buClr>
              <a:buSzPts val="1600"/>
              <a:buFont typeface="Arial"/>
              <a:buChar char="&gt;"/>
              <a:defRPr sz="2000">
                <a:latin typeface="Calibri"/>
                <a:ea typeface="Calibri"/>
                <a:cs typeface="Calibri"/>
                <a:sym typeface="Calibri"/>
              </a:defRPr>
            </a:lvl5pPr>
            <a:lvl6pPr marL="2743200" lvl="5" indent="-342900" algn="l">
              <a:lnSpc>
                <a:spcPct val="115000"/>
              </a:lnSpc>
              <a:spcBef>
                <a:spcPts val="360"/>
              </a:spcBef>
              <a:spcAft>
                <a:spcPts val="0"/>
              </a:spcAft>
              <a:buClr>
                <a:schemeClr val="dk1"/>
              </a:buClr>
              <a:buSzPts val="1800"/>
              <a:buChar char="■"/>
              <a:defRPr/>
            </a:lvl6pPr>
            <a:lvl7pPr marL="3200400" lvl="6" indent="-342900" algn="l">
              <a:lnSpc>
                <a:spcPct val="115000"/>
              </a:lnSpc>
              <a:spcBef>
                <a:spcPts val="1200"/>
              </a:spcBef>
              <a:spcAft>
                <a:spcPts val="0"/>
              </a:spcAft>
              <a:buClr>
                <a:schemeClr val="dk1"/>
              </a:buClr>
              <a:buSzPts val="1800"/>
              <a:buChar char="●"/>
              <a:defRPr/>
            </a:lvl7pPr>
            <a:lvl8pPr marL="3657600" lvl="7" indent="-342900" algn="l">
              <a:lnSpc>
                <a:spcPct val="115000"/>
              </a:lnSpc>
              <a:spcBef>
                <a:spcPts val="1200"/>
              </a:spcBef>
              <a:spcAft>
                <a:spcPts val="0"/>
              </a:spcAft>
              <a:buClr>
                <a:schemeClr val="dk1"/>
              </a:buClr>
              <a:buSzPts val="1800"/>
              <a:buChar char="○"/>
              <a:defRPr/>
            </a:lvl8pPr>
            <a:lvl9pPr marL="4114800" lvl="8" indent="-342900" algn="l">
              <a:lnSpc>
                <a:spcPct val="115000"/>
              </a:lnSpc>
              <a:spcBef>
                <a:spcPts val="1200"/>
              </a:spcBef>
              <a:spcAft>
                <a:spcPts val="1200"/>
              </a:spcAft>
              <a:buClr>
                <a:schemeClr val="dk1"/>
              </a:buClr>
              <a:buSzPts val="1800"/>
              <a:buChar char="■"/>
              <a:defRPr/>
            </a:lvl9pPr>
          </a:lstStyle>
          <a:p>
            <a:endParaRPr/>
          </a:p>
        </p:txBody>
      </p:sp>
      <p:pic>
        <p:nvPicPr>
          <p:cNvPr id="73" name="Google Shape;73;p61" descr="VU_NL_400px-15.png"/>
          <p:cNvPicPr preferRelativeResize="0"/>
          <p:nvPr/>
        </p:nvPicPr>
        <p:blipFill rotWithShape="1">
          <a:blip r:embed="rId2">
            <a:alphaModFix/>
          </a:blip>
          <a:srcRect/>
          <a:stretch/>
        </p:blipFill>
        <p:spPr>
          <a:xfrm>
            <a:off x="7985303" y="4549057"/>
            <a:ext cx="1033463" cy="477837"/>
          </a:xfrm>
          <a:prstGeom prst="rect">
            <a:avLst/>
          </a:prstGeom>
          <a:noFill/>
          <a:ln>
            <a:noFill/>
          </a:ln>
        </p:spPr>
      </p:pic>
      <p:sp>
        <p:nvSpPr>
          <p:cNvPr id="74" name="Google Shape;74;p61"/>
          <p:cNvSpPr/>
          <p:nvPr/>
        </p:nvSpPr>
        <p:spPr>
          <a:xfrm>
            <a:off x="550865" y="1195200"/>
            <a:ext cx="193675" cy="98425"/>
          </a:xfrm>
          <a:custGeom>
            <a:avLst/>
            <a:gdLst/>
            <a:ahLst/>
            <a:cxnLst/>
            <a:rect l="l" t="t" r="r" b="b"/>
            <a:pathLst>
              <a:path w="193675" h="98425" extrusionOk="0">
                <a:moveTo>
                  <a:pt x="0" y="0"/>
                </a:moveTo>
                <a:lnTo>
                  <a:pt x="92075" y="98425"/>
                </a:lnTo>
                <a:lnTo>
                  <a:pt x="193675" y="0"/>
                </a:lnTo>
                <a:lnTo>
                  <a:pt x="0" y="0"/>
                </a:lnTo>
                <a:close/>
              </a:path>
            </a:pathLst>
          </a:custGeom>
          <a:solidFill>
            <a:srgbClr val="0089CF">
              <a:alpha val="8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5" name="Google Shape;75;p61"/>
          <p:cNvSpPr txBox="1"/>
          <p:nvPr/>
        </p:nvSpPr>
        <p:spPr>
          <a:xfrm>
            <a:off x="360365" y="4684771"/>
            <a:ext cx="5205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nl-NL" sz="900" b="0" i="0" u="none" strike="noStrike" cap="none">
                <a:solidFill>
                  <a:srgbClr val="0089CF"/>
                </a:solidFill>
                <a:latin typeface="Arial"/>
                <a:ea typeface="Arial"/>
                <a:cs typeface="Arial"/>
                <a:sym typeface="Arial"/>
              </a:rPr>
              <a:t>‹#›</a:t>
            </a:fld>
            <a:endParaRPr sz="900" b="0" i="0" u="none" strike="noStrike" cap="none">
              <a:solidFill>
                <a:srgbClr val="0089CF"/>
              </a:solidFill>
              <a:latin typeface="Arial"/>
              <a:ea typeface="Arial"/>
              <a:cs typeface="Arial"/>
              <a:sym typeface="Arial"/>
            </a:endParaRPr>
          </a:p>
        </p:txBody>
      </p:sp>
      <p:sp>
        <p:nvSpPr>
          <p:cNvPr id="76" name="Google Shape;76;p61"/>
          <p:cNvSpPr txBox="1">
            <a:spLocks noGrp="1"/>
          </p:cNvSpPr>
          <p:nvPr>
            <p:ph type="ftr" idx="11"/>
          </p:nvPr>
        </p:nvSpPr>
        <p:spPr>
          <a:xfrm>
            <a:off x="802390" y="4624986"/>
            <a:ext cx="52323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089C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7" name="Google Shape;77;p61"/>
          <p:cNvSpPr txBox="1">
            <a:spLocks noGrp="1"/>
          </p:cNvSpPr>
          <p:nvPr>
            <p:ph type="title"/>
          </p:nvPr>
        </p:nvSpPr>
        <p:spPr>
          <a:xfrm>
            <a:off x="107504" y="116632"/>
            <a:ext cx="8928900" cy="1078500"/>
          </a:xfrm>
          <a:prstGeom prst="rect">
            <a:avLst/>
          </a:prstGeom>
          <a:solidFill>
            <a:srgbClr val="0089CF">
              <a:alpha val="88627"/>
            </a:srgbClr>
          </a:solidFill>
          <a:ln>
            <a:noFill/>
          </a:ln>
          <a:effectLst>
            <a:outerShdw blurRad="50800" dist="38100" dir="5400000" algn="ctr" rotWithShape="0">
              <a:srgbClr val="A6A6A6">
                <a:alpha val="40000"/>
              </a:srgbClr>
            </a:outerShdw>
          </a:effectLst>
        </p:spPr>
        <p:txBody>
          <a:bodyPr spcFirstLastPara="1" wrap="square" lIns="288000" tIns="144000" rIns="72000" bIns="72000" anchor="ctr" anchorCtr="0">
            <a:normAutofit/>
          </a:bodyPr>
          <a:lstStyle>
            <a:lvl1pPr marR="0" lvl="0" algn="l">
              <a:lnSpc>
                <a:spcPct val="100000"/>
              </a:lnSpc>
              <a:spcBef>
                <a:spcPts val="0"/>
              </a:spcBef>
              <a:spcAft>
                <a:spcPts val="0"/>
              </a:spcAft>
              <a:buSzPts val="2800"/>
              <a:buNone/>
              <a:defRPr sz="24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SzPts val="2800"/>
              <a:buNone/>
              <a:defRPr sz="2400" b="1" i="0" u="none" strike="noStrike" cap="none">
                <a:solidFill>
                  <a:schemeClr val="dk1"/>
                </a:solidFill>
                <a:latin typeface="Arial Narrow"/>
                <a:ea typeface="Arial Narrow"/>
                <a:cs typeface="Arial Narrow"/>
                <a:sym typeface="Arial Narrow"/>
              </a:defRPr>
            </a:lvl2pPr>
            <a:lvl3pPr marR="0" lvl="2" algn="ctr">
              <a:lnSpc>
                <a:spcPct val="100000"/>
              </a:lnSpc>
              <a:spcBef>
                <a:spcPts val="0"/>
              </a:spcBef>
              <a:spcAft>
                <a:spcPts val="0"/>
              </a:spcAft>
              <a:buSzPts val="2800"/>
              <a:buNone/>
              <a:defRPr sz="2400" b="1" i="0" u="none" strike="noStrike" cap="none">
                <a:solidFill>
                  <a:schemeClr val="dk1"/>
                </a:solidFill>
                <a:latin typeface="Arial Narrow"/>
                <a:ea typeface="Arial Narrow"/>
                <a:cs typeface="Arial Narrow"/>
                <a:sym typeface="Arial Narrow"/>
              </a:defRPr>
            </a:lvl3pPr>
            <a:lvl4pPr marR="0" lvl="3" algn="ctr">
              <a:lnSpc>
                <a:spcPct val="100000"/>
              </a:lnSpc>
              <a:spcBef>
                <a:spcPts val="0"/>
              </a:spcBef>
              <a:spcAft>
                <a:spcPts val="0"/>
              </a:spcAft>
              <a:buSzPts val="2800"/>
              <a:buNone/>
              <a:defRPr sz="2400" b="1" i="0" u="none" strike="noStrike" cap="none">
                <a:solidFill>
                  <a:schemeClr val="dk1"/>
                </a:solidFill>
                <a:latin typeface="Arial Narrow"/>
                <a:ea typeface="Arial Narrow"/>
                <a:cs typeface="Arial Narrow"/>
                <a:sym typeface="Arial Narrow"/>
              </a:defRPr>
            </a:lvl4pPr>
            <a:lvl5pPr marR="0" lvl="4" algn="ctr">
              <a:lnSpc>
                <a:spcPct val="100000"/>
              </a:lnSpc>
              <a:spcBef>
                <a:spcPts val="0"/>
              </a:spcBef>
              <a:spcAft>
                <a:spcPts val="0"/>
              </a:spcAft>
              <a:buSzPts val="2800"/>
              <a:buNone/>
              <a:defRPr sz="2400" b="1" i="0" u="none" strike="noStrike" cap="none">
                <a:solidFill>
                  <a:schemeClr val="dk1"/>
                </a:solidFill>
                <a:latin typeface="Arial Narrow"/>
                <a:ea typeface="Arial Narrow"/>
                <a:cs typeface="Arial Narrow"/>
                <a:sym typeface="Arial Narrow"/>
              </a:defRPr>
            </a:lvl5pPr>
            <a:lvl6pPr marR="0" lvl="5" algn="ctr">
              <a:lnSpc>
                <a:spcPct val="100000"/>
              </a:lnSpc>
              <a:spcBef>
                <a:spcPts val="0"/>
              </a:spcBef>
              <a:spcAft>
                <a:spcPts val="0"/>
              </a:spcAft>
              <a:buSzPts val="2800"/>
              <a:buNone/>
              <a:defRPr sz="2400" b="1" i="0" u="none" strike="noStrike" cap="none">
                <a:solidFill>
                  <a:schemeClr val="dk1"/>
                </a:solidFill>
                <a:latin typeface="Arial Narrow"/>
                <a:ea typeface="Arial Narrow"/>
                <a:cs typeface="Arial Narrow"/>
                <a:sym typeface="Arial Narrow"/>
              </a:defRPr>
            </a:lvl6pPr>
            <a:lvl7pPr marR="0" lvl="6" algn="ctr">
              <a:lnSpc>
                <a:spcPct val="100000"/>
              </a:lnSpc>
              <a:spcBef>
                <a:spcPts val="0"/>
              </a:spcBef>
              <a:spcAft>
                <a:spcPts val="0"/>
              </a:spcAft>
              <a:buSzPts val="2800"/>
              <a:buNone/>
              <a:defRPr sz="2400" b="1" i="0" u="none" strike="noStrike" cap="none">
                <a:solidFill>
                  <a:schemeClr val="dk1"/>
                </a:solidFill>
                <a:latin typeface="Arial Narrow"/>
                <a:ea typeface="Arial Narrow"/>
                <a:cs typeface="Arial Narrow"/>
                <a:sym typeface="Arial Narrow"/>
              </a:defRPr>
            </a:lvl7pPr>
            <a:lvl8pPr marR="0" lvl="7" algn="ctr">
              <a:lnSpc>
                <a:spcPct val="100000"/>
              </a:lnSpc>
              <a:spcBef>
                <a:spcPts val="0"/>
              </a:spcBef>
              <a:spcAft>
                <a:spcPts val="0"/>
              </a:spcAft>
              <a:buSzPts val="2800"/>
              <a:buNone/>
              <a:defRPr sz="2400" b="1" i="0" u="none" strike="noStrike" cap="none">
                <a:solidFill>
                  <a:schemeClr val="dk1"/>
                </a:solidFill>
                <a:latin typeface="Arial Narrow"/>
                <a:ea typeface="Arial Narrow"/>
                <a:cs typeface="Arial Narrow"/>
                <a:sym typeface="Arial Narrow"/>
              </a:defRPr>
            </a:lvl8pPr>
            <a:lvl9pPr marR="0" lvl="8" algn="ctr">
              <a:lnSpc>
                <a:spcPct val="100000"/>
              </a:lnSpc>
              <a:spcBef>
                <a:spcPts val="0"/>
              </a:spcBef>
              <a:spcAft>
                <a:spcPts val="0"/>
              </a:spcAft>
              <a:buSzPts val="2800"/>
              <a:buNone/>
              <a:defRPr sz="2400" b="1"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94"/>
        <p:cNvGrpSpPr/>
        <p:nvPr/>
      </p:nvGrpSpPr>
      <p:grpSpPr>
        <a:xfrm>
          <a:off x="0" y="0"/>
          <a:ext cx="0" cy="0"/>
          <a:chOff x="0" y="0"/>
          <a:chExt cx="0" cy="0"/>
        </a:xfrm>
      </p:grpSpPr>
      <p:sp>
        <p:nvSpPr>
          <p:cNvPr id="95" name="Google Shape;95;p51"/>
          <p:cNvSpPr txBox="1">
            <a:spLocks noGrp="1"/>
          </p:cNvSpPr>
          <p:nvPr>
            <p:ph type="title"/>
          </p:nvPr>
        </p:nvSpPr>
        <p:spPr>
          <a:xfrm>
            <a:off x="457110" y="205200"/>
            <a:ext cx="8229330" cy="8586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51"/>
          <p:cNvSpPr txBox="1">
            <a:spLocks noGrp="1"/>
          </p:cNvSpPr>
          <p:nvPr>
            <p:ph type="body" idx="1"/>
          </p:nvPr>
        </p:nvSpPr>
        <p:spPr>
          <a:xfrm>
            <a:off x="457110" y="1203390"/>
            <a:ext cx="8229330" cy="2982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9_Titel twee regels">
  <p:cSld name="9_Titel twee regels">
    <p:spTree>
      <p:nvGrpSpPr>
        <p:cNvPr id="1" name="Shape 97"/>
        <p:cNvGrpSpPr/>
        <p:nvPr/>
      </p:nvGrpSpPr>
      <p:grpSpPr>
        <a:xfrm>
          <a:off x="0" y="0"/>
          <a:ext cx="0" cy="0"/>
          <a:chOff x="0" y="0"/>
          <a:chExt cx="0" cy="0"/>
        </a:xfrm>
      </p:grpSpPr>
      <p:sp>
        <p:nvSpPr>
          <p:cNvPr id="98" name="Google Shape;98;p62"/>
          <p:cNvSpPr txBox="1">
            <a:spLocks noGrp="1"/>
          </p:cNvSpPr>
          <p:nvPr>
            <p:ph type="ctrTitle"/>
          </p:nvPr>
        </p:nvSpPr>
        <p:spPr>
          <a:xfrm>
            <a:off x="428402" y="475790"/>
            <a:ext cx="4429351" cy="1080000"/>
          </a:xfrm>
          <a:prstGeom prst="rect">
            <a:avLst/>
          </a:prstGeom>
          <a:solidFill>
            <a:srgbClr val="0089CF">
              <a:alpha val="89019"/>
            </a:srgbClr>
          </a:solidFill>
          <a:ln>
            <a:noFill/>
          </a:ln>
          <a:effectLst>
            <a:outerShdw blurRad="50800" dist="38100" dir="2700000" algn="tl" rotWithShape="0">
              <a:srgbClr val="A6A6A6">
                <a:alpha val="40000"/>
              </a:srgbClr>
            </a:outerShdw>
          </a:effectLst>
        </p:spPr>
        <p:txBody>
          <a:bodyPr spcFirstLastPara="1" wrap="square" lIns="180000" tIns="108000" rIns="108000" bIns="0" anchor="ctr" anchorCtr="0">
            <a:noAutofit/>
          </a:bodyPr>
          <a:lstStyle>
            <a:lvl1pPr lvl="0" algn="l">
              <a:lnSpc>
                <a:spcPct val="106666"/>
              </a:lnSpc>
              <a:spcBef>
                <a:spcPts val="0"/>
              </a:spcBef>
              <a:spcAft>
                <a:spcPts val="0"/>
              </a:spcAft>
              <a:buClr>
                <a:schemeClr val="lt1"/>
              </a:buClr>
              <a:buSzPts val="3000"/>
              <a:buFont typeface="Calibri"/>
              <a:buNone/>
              <a:defRPr sz="3000"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62"/>
          <p:cNvSpPr/>
          <p:nvPr/>
        </p:nvSpPr>
        <p:spPr>
          <a:xfrm rot="10800000" flipH="1">
            <a:off x="919605" y="1555790"/>
            <a:ext cx="216000" cy="108000"/>
          </a:xfrm>
          <a:prstGeom prst="triangle">
            <a:avLst>
              <a:gd name="adj" fmla="val 50000"/>
            </a:avLst>
          </a:prstGeom>
          <a:solidFill>
            <a:srgbClr val="0089CF">
              <a:alpha val="89019"/>
            </a:srgbClr>
          </a:solidFill>
          <a:ln>
            <a:noFill/>
          </a:ln>
          <a:effectLst>
            <a:outerShdw blurRad="50800" dist="38100" dir="2700000" algn="tl" rotWithShape="0">
              <a:srgbClr val="A6A6A6">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00" name="Google Shape;100;p62"/>
          <p:cNvSpPr txBox="1">
            <a:spLocks noGrp="1"/>
          </p:cNvSpPr>
          <p:nvPr>
            <p:ph type="body" idx="1"/>
          </p:nvPr>
        </p:nvSpPr>
        <p:spPr>
          <a:xfrm>
            <a:off x="428402" y="1745501"/>
            <a:ext cx="4429351" cy="859311"/>
          </a:xfrm>
          <a:prstGeom prst="rect">
            <a:avLst/>
          </a:prstGeom>
          <a:solidFill>
            <a:srgbClr val="005B9D"/>
          </a:solidFill>
          <a:ln>
            <a:noFill/>
          </a:ln>
        </p:spPr>
        <p:txBody>
          <a:bodyPr spcFirstLastPara="1" wrap="square" lIns="180000" tIns="72000" rIns="108000" bIns="144000" anchor="t" anchorCtr="0">
            <a:spAutoFit/>
          </a:bodyPr>
          <a:lstStyle>
            <a:lvl1pPr marL="457200" marR="0" lvl="0" indent="-228600" algn="l">
              <a:lnSpc>
                <a:spcPct val="104166"/>
              </a:lnSpc>
              <a:spcBef>
                <a:spcPts val="0"/>
              </a:spcBef>
              <a:spcAft>
                <a:spcPts val="0"/>
              </a:spcAft>
              <a:buClr>
                <a:schemeClr val="lt1"/>
              </a:buClr>
              <a:buSzPts val="2400"/>
              <a:buFont typeface="Calibri"/>
              <a:buNone/>
              <a:defRPr sz="2400" cap="none">
                <a:solidFill>
                  <a:schemeClr val="lt1"/>
                </a:solidFill>
                <a:latin typeface="Calibri"/>
                <a:ea typeface="Calibri"/>
                <a:cs typeface="Calibri"/>
                <a:sym typeface="Calibri"/>
              </a:defRPr>
            </a:lvl1pPr>
            <a:lvl2pPr marL="914400" lvl="1" indent="-228600" algn="l">
              <a:lnSpc>
                <a:spcPct val="104166"/>
              </a:lnSpc>
              <a:spcBef>
                <a:spcPts val="375"/>
              </a:spcBef>
              <a:spcAft>
                <a:spcPts val="0"/>
              </a:spcAft>
              <a:buClr>
                <a:schemeClr val="lt1"/>
              </a:buClr>
              <a:buSzPts val="2400"/>
              <a:buNone/>
              <a:defRPr sz="2400">
                <a:solidFill>
                  <a:schemeClr val="lt1"/>
                </a:solidFill>
                <a:latin typeface="Arial Narrow"/>
                <a:ea typeface="Arial Narrow"/>
                <a:cs typeface="Arial Narrow"/>
                <a:sym typeface="Arial Narrow"/>
              </a:defRPr>
            </a:lvl2pPr>
            <a:lvl3pPr marL="1371600" lvl="2" indent="-228600" algn="l">
              <a:lnSpc>
                <a:spcPct val="104166"/>
              </a:lnSpc>
              <a:spcBef>
                <a:spcPts val="375"/>
              </a:spcBef>
              <a:spcAft>
                <a:spcPts val="0"/>
              </a:spcAft>
              <a:buClr>
                <a:schemeClr val="lt1"/>
              </a:buClr>
              <a:buSzPts val="2400"/>
              <a:buNone/>
              <a:defRPr sz="2400">
                <a:solidFill>
                  <a:schemeClr val="lt1"/>
                </a:solidFill>
                <a:latin typeface="Arial Narrow"/>
                <a:ea typeface="Arial Narrow"/>
                <a:cs typeface="Arial Narrow"/>
                <a:sym typeface="Arial Narrow"/>
              </a:defRPr>
            </a:lvl3pPr>
            <a:lvl4pPr marL="1828800" lvl="3" indent="-228600" algn="l">
              <a:lnSpc>
                <a:spcPct val="104166"/>
              </a:lnSpc>
              <a:spcBef>
                <a:spcPts val="375"/>
              </a:spcBef>
              <a:spcAft>
                <a:spcPts val="0"/>
              </a:spcAft>
              <a:buClr>
                <a:schemeClr val="lt1"/>
              </a:buClr>
              <a:buSzPts val="2400"/>
              <a:buNone/>
              <a:defRPr sz="2400">
                <a:solidFill>
                  <a:schemeClr val="lt1"/>
                </a:solidFill>
                <a:latin typeface="Arial Narrow"/>
                <a:ea typeface="Arial Narrow"/>
                <a:cs typeface="Arial Narrow"/>
                <a:sym typeface="Arial Narrow"/>
              </a:defRPr>
            </a:lvl4pPr>
            <a:lvl5pPr marL="2286000" lvl="4" indent="-228600" algn="l">
              <a:lnSpc>
                <a:spcPct val="104166"/>
              </a:lnSpc>
              <a:spcBef>
                <a:spcPts val="375"/>
              </a:spcBef>
              <a:spcAft>
                <a:spcPts val="0"/>
              </a:spcAft>
              <a:buClr>
                <a:schemeClr val="lt1"/>
              </a:buClr>
              <a:buSzPts val="2400"/>
              <a:buNone/>
              <a:defRPr sz="2400">
                <a:solidFill>
                  <a:schemeClr val="lt1"/>
                </a:solidFill>
                <a:latin typeface="Arial Narrow"/>
                <a:ea typeface="Arial Narrow"/>
                <a:cs typeface="Arial Narrow"/>
                <a:sym typeface="Arial Narrow"/>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1" name="Google Shape;101;p62"/>
          <p:cNvSpPr/>
          <p:nvPr/>
        </p:nvSpPr>
        <p:spPr>
          <a:xfrm>
            <a:off x="908603" y="1598428"/>
            <a:ext cx="144016" cy="147600"/>
          </a:xfrm>
          <a:prstGeom prst="rtTriangle">
            <a:avLst/>
          </a:prstGeom>
          <a:solidFill>
            <a:srgbClr val="005B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02" name="Google Shape;102;p62"/>
          <p:cNvSpPr/>
          <p:nvPr/>
        </p:nvSpPr>
        <p:spPr>
          <a:xfrm flipH="1">
            <a:off x="1016423" y="1598428"/>
            <a:ext cx="144016" cy="147600"/>
          </a:xfrm>
          <a:prstGeom prst="rtTriangle">
            <a:avLst/>
          </a:prstGeom>
          <a:solidFill>
            <a:srgbClr val="005B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03" name="Google Shape;103;p62"/>
          <p:cNvSpPr/>
          <p:nvPr/>
        </p:nvSpPr>
        <p:spPr>
          <a:xfrm flipH="1">
            <a:off x="1160438" y="1598428"/>
            <a:ext cx="3697313" cy="147072"/>
          </a:xfrm>
          <a:prstGeom prst="rect">
            <a:avLst/>
          </a:prstGeom>
          <a:solidFill>
            <a:srgbClr val="005B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04" name="Google Shape;104;p62"/>
          <p:cNvSpPr/>
          <p:nvPr/>
        </p:nvSpPr>
        <p:spPr>
          <a:xfrm flipH="1">
            <a:off x="429791" y="1598428"/>
            <a:ext cx="478800" cy="147600"/>
          </a:xfrm>
          <a:prstGeom prst="rect">
            <a:avLst/>
          </a:prstGeom>
          <a:solidFill>
            <a:srgbClr val="005B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pic>
        <p:nvPicPr>
          <p:cNvPr id="105" name="Google Shape;105;p62"/>
          <p:cNvPicPr preferRelativeResize="0"/>
          <p:nvPr/>
        </p:nvPicPr>
        <p:blipFill rotWithShape="1">
          <a:blip r:embed="rId2">
            <a:alphaModFix/>
          </a:blip>
          <a:srcRect/>
          <a:stretch/>
        </p:blipFill>
        <p:spPr>
          <a:xfrm>
            <a:off x="6589529" y="4258032"/>
            <a:ext cx="2159187" cy="642585"/>
          </a:xfrm>
          <a:prstGeom prst="rect">
            <a:avLst/>
          </a:prstGeom>
          <a:noFill/>
          <a:ln>
            <a:noFill/>
          </a:ln>
        </p:spPr>
      </p:pic>
      <p:sp>
        <p:nvSpPr>
          <p:cNvPr id="106" name="Google Shape;106;p62"/>
          <p:cNvSpPr txBox="1"/>
          <p:nvPr/>
        </p:nvSpPr>
        <p:spPr>
          <a:xfrm>
            <a:off x="360367" y="4684771"/>
            <a:ext cx="520551"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nl-NL" sz="900" b="0" i="0" u="none" strike="noStrike" cap="none">
                <a:solidFill>
                  <a:schemeClr val="lt1"/>
                </a:solidFill>
                <a:latin typeface="Arial"/>
                <a:ea typeface="Arial"/>
                <a:cs typeface="Arial"/>
                <a:sym typeface="Arial"/>
              </a:rPr>
              <a:t>‹#›</a:t>
            </a:fld>
            <a:endParaRPr sz="900" b="0" i="0" u="none" strike="noStrike" cap="none">
              <a:solidFill>
                <a:schemeClr val="lt1"/>
              </a:solidFill>
              <a:latin typeface="Arial"/>
              <a:ea typeface="Arial"/>
              <a:cs typeface="Arial"/>
              <a:sym typeface="Arial"/>
            </a:endParaRPr>
          </a:p>
        </p:txBody>
      </p:sp>
      <p:sp>
        <p:nvSpPr>
          <p:cNvPr id="107" name="Google Shape;107;p62"/>
          <p:cNvSpPr txBox="1">
            <a:spLocks noGrp="1"/>
          </p:cNvSpPr>
          <p:nvPr>
            <p:ph type="ftr" idx="11"/>
          </p:nvPr>
        </p:nvSpPr>
        <p:spPr>
          <a:xfrm>
            <a:off x="802391" y="4624990"/>
            <a:ext cx="5232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08"/>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09"/>
        <p:cNvGrpSpPr/>
        <p:nvPr/>
      </p:nvGrpSpPr>
      <p:grpSpPr>
        <a:xfrm>
          <a:off x="0" y="0"/>
          <a:ext cx="0" cy="0"/>
          <a:chOff x="0" y="0"/>
          <a:chExt cx="0" cy="0"/>
        </a:xfrm>
      </p:grpSpPr>
      <p:sp>
        <p:nvSpPr>
          <p:cNvPr id="110" name="Google Shape;110;p64"/>
          <p:cNvSpPr txBox="1">
            <a:spLocks noGrp="1"/>
          </p:cNvSpPr>
          <p:nvPr>
            <p:ph type="title"/>
          </p:nvPr>
        </p:nvSpPr>
        <p:spPr>
          <a:xfrm>
            <a:off x="457110" y="205200"/>
            <a:ext cx="8229330" cy="8586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64"/>
          <p:cNvSpPr txBox="1">
            <a:spLocks noGrp="1"/>
          </p:cNvSpPr>
          <p:nvPr>
            <p:ph type="subTitle" idx="1"/>
          </p:nvPr>
        </p:nvSpPr>
        <p:spPr>
          <a:xfrm>
            <a:off x="457110" y="1203390"/>
            <a:ext cx="8229330" cy="2982960"/>
          </a:xfrm>
          <a:prstGeom prst="rect">
            <a:avLst/>
          </a:prstGeom>
          <a:noFill/>
          <a:ln>
            <a:noFill/>
          </a:ln>
        </p:spPr>
        <p:txBody>
          <a:bodyPr spcFirstLastPara="1" wrap="square" lIns="0" tIns="0" rIns="0" bIns="0" anchor="ctr" anchorCtr="0">
            <a:noAutofit/>
          </a:bodyPr>
          <a:lstStyle>
            <a:lvl1pPr lvl="0" algn="l">
              <a:lnSpc>
                <a:spcPct val="90000"/>
              </a:lnSpc>
              <a:spcBef>
                <a:spcPts val="1063"/>
              </a:spcBef>
              <a:spcAft>
                <a:spcPts val="0"/>
              </a:spcAft>
              <a:buSzPts val="810"/>
              <a:buChar char="●"/>
              <a:defRPr/>
            </a:lvl1pPr>
            <a:lvl2pPr lvl="1" algn="l">
              <a:lnSpc>
                <a:spcPct val="90000"/>
              </a:lnSpc>
              <a:spcBef>
                <a:spcPts val="375"/>
              </a:spcBef>
              <a:spcAft>
                <a:spcPts val="0"/>
              </a:spcAft>
              <a:buClr>
                <a:schemeClr val="dk1"/>
              </a:buClr>
              <a:buSzPts val="1800"/>
              <a:buChar char="•"/>
              <a:defRPr/>
            </a:lvl2pPr>
            <a:lvl3pPr lvl="2" algn="l">
              <a:lnSpc>
                <a:spcPct val="90000"/>
              </a:lnSpc>
              <a:spcBef>
                <a:spcPts val="375"/>
              </a:spcBef>
              <a:spcAft>
                <a:spcPts val="0"/>
              </a:spcAft>
              <a:buClr>
                <a:schemeClr val="dk1"/>
              </a:buClr>
              <a:buSzPts val="1800"/>
              <a:buChar char="•"/>
              <a:defRPr/>
            </a:lvl3pPr>
            <a:lvl4pPr lvl="3" algn="l">
              <a:lnSpc>
                <a:spcPct val="90000"/>
              </a:lnSpc>
              <a:spcBef>
                <a:spcPts val="375"/>
              </a:spcBef>
              <a:spcAft>
                <a:spcPts val="0"/>
              </a:spcAft>
              <a:buClr>
                <a:schemeClr val="dk1"/>
              </a:buClr>
              <a:buSzPts val="1800"/>
              <a:buChar char="•"/>
              <a:defRPr/>
            </a:lvl4pPr>
            <a:lvl5pPr lvl="4" algn="l">
              <a:lnSpc>
                <a:spcPct val="90000"/>
              </a:lnSpc>
              <a:spcBef>
                <a:spcPts val="375"/>
              </a:spcBef>
              <a:spcAft>
                <a:spcPts val="0"/>
              </a:spcAft>
              <a:buClr>
                <a:schemeClr val="dk1"/>
              </a:buClr>
              <a:buSzPts val="1800"/>
              <a:buChar char="•"/>
              <a:defRPr/>
            </a:lvl5pPr>
            <a:lvl6pPr lvl="5" algn="l">
              <a:lnSpc>
                <a:spcPct val="90000"/>
              </a:lnSpc>
              <a:spcBef>
                <a:spcPts val="375"/>
              </a:spcBef>
              <a:spcAft>
                <a:spcPts val="0"/>
              </a:spcAft>
              <a:buClr>
                <a:schemeClr val="dk1"/>
              </a:buClr>
              <a:buSzPts val="1800"/>
              <a:buChar char="•"/>
              <a:defRPr/>
            </a:lvl6pPr>
            <a:lvl7pPr lvl="6" algn="l">
              <a:lnSpc>
                <a:spcPct val="90000"/>
              </a:lnSpc>
              <a:spcBef>
                <a:spcPts val="375"/>
              </a:spcBef>
              <a:spcAft>
                <a:spcPts val="0"/>
              </a:spcAft>
              <a:buClr>
                <a:schemeClr val="dk1"/>
              </a:buClr>
              <a:buSzPts val="1800"/>
              <a:buChar char="•"/>
              <a:defRPr/>
            </a:lvl7pPr>
            <a:lvl8pPr lvl="7" algn="l">
              <a:lnSpc>
                <a:spcPct val="90000"/>
              </a:lnSpc>
              <a:spcBef>
                <a:spcPts val="375"/>
              </a:spcBef>
              <a:spcAft>
                <a:spcPts val="0"/>
              </a:spcAft>
              <a:buClr>
                <a:schemeClr val="dk1"/>
              </a:buClr>
              <a:buSzPts val="1800"/>
              <a:buChar char="•"/>
              <a:defRPr/>
            </a:lvl8pPr>
            <a:lvl9pPr lvl="8"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12"/>
        <p:cNvGrpSpPr/>
        <p:nvPr/>
      </p:nvGrpSpPr>
      <p:grpSpPr>
        <a:xfrm>
          <a:off x="0" y="0"/>
          <a:ext cx="0" cy="0"/>
          <a:chOff x="0" y="0"/>
          <a:chExt cx="0" cy="0"/>
        </a:xfrm>
      </p:grpSpPr>
      <p:sp>
        <p:nvSpPr>
          <p:cNvPr id="113" name="Google Shape;113;p65"/>
          <p:cNvSpPr txBox="1">
            <a:spLocks noGrp="1"/>
          </p:cNvSpPr>
          <p:nvPr>
            <p:ph type="title"/>
          </p:nvPr>
        </p:nvSpPr>
        <p:spPr>
          <a:xfrm>
            <a:off x="457110" y="205200"/>
            <a:ext cx="8229330" cy="8586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65"/>
          <p:cNvSpPr txBox="1">
            <a:spLocks noGrp="1"/>
          </p:cNvSpPr>
          <p:nvPr>
            <p:ph type="body" idx="1"/>
          </p:nvPr>
        </p:nvSpPr>
        <p:spPr>
          <a:xfrm>
            <a:off x="457110" y="1203390"/>
            <a:ext cx="4015710" cy="2982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65"/>
          <p:cNvSpPr txBox="1">
            <a:spLocks noGrp="1"/>
          </p:cNvSpPr>
          <p:nvPr>
            <p:ph type="body" idx="2"/>
          </p:nvPr>
        </p:nvSpPr>
        <p:spPr>
          <a:xfrm>
            <a:off x="4673970" y="1203390"/>
            <a:ext cx="4015710" cy="2982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6"/>
        <p:cNvGrpSpPr/>
        <p:nvPr/>
      </p:nvGrpSpPr>
      <p:grpSpPr>
        <a:xfrm>
          <a:off x="0" y="0"/>
          <a:ext cx="0" cy="0"/>
          <a:chOff x="0" y="0"/>
          <a:chExt cx="0" cy="0"/>
        </a:xfrm>
      </p:grpSpPr>
      <p:sp>
        <p:nvSpPr>
          <p:cNvPr id="117" name="Google Shape;117;p66"/>
          <p:cNvSpPr txBox="1">
            <a:spLocks noGrp="1"/>
          </p:cNvSpPr>
          <p:nvPr>
            <p:ph type="title"/>
          </p:nvPr>
        </p:nvSpPr>
        <p:spPr>
          <a:xfrm>
            <a:off x="457110" y="205200"/>
            <a:ext cx="8229330" cy="8586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
        <p:cNvGrpSpPr/>
        <p:nvPr/>
      </p:nvGrpSpPr>
      <p:grpSpPr>
        <a:xfrm>
          <a:off x="0" y="0"/>
          <a:ext cx="0" cy="0"/>
          <a:chOff x="0" y="0"/>
          <a:chExt cx="0" cy="0"/>
        </a:xfrm>
      </p:grpSpPr>
      <p:sp>
        <p:nvSpPr>
          <p:cNvPr id="13" name="Google Shape;13;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18"/>
        <p:cNvGrpSpPr/>
        <p:nvPr/>
      </p:nvGrpSpPr>
      <p:grpSpPr>
        <a:xfrm>
          <a:off x="0" y="0"/>
          <a:ext cx="0" cy="0"/>
          <a:chOff x="0" y="0"/>
          <a:chExt cx="0" cy="0"/>
        </a:xfrm>
      </p:grpSpPr>
      <p:sp>
        <p:nvSpPr>
          <p:cNvPr id="119" name="Google Shape;119;p67"/>
          <p:cNvSpPr txBox="1">
            <a:spLocks noGrp="1"/>
          </p:cNvSpPr>
          <p:nvPr>
            <p:ph type="subTitle" idx="1"/>
          </p:nvPr>
        </p:nvSpPr>
        <p:spPr>
          <a:xfrm>
            <a:off x="457110" y="205200"/>
            <a:ext cx="8229330" cy="3980880"/>
          </a:xfrm>
          <a:prstGeom prst="rect">
            <a:avLst/>
          </a:prstGeom>
          <a:noFill/>
          <a:ln>
            <a:noFill/>
          </a:ln>
        </p:spPr>
        <p:txBody>
          <a:bodyPr spcFirstLastPara="1" wrap="square" lIns="0" tIns="0" rIns="0" bIns="0" anchor="ctr" anchorCtr="0">
            <a:noAutofit/>
          </a:bodyPr>
          <a:lstStyle>
            <a:lvl1pPr lvl="0" algn="l">
              <a:lnSpc>
                <a:spcPct val="90000"/>
              </a:lnSpc>
              <a:spcBef>
                <a:spcPts val="1063"/>
              </a:spcBef>
              <a:spcAft>
                <a:spcPts val="0"/>
              </a:spcAft>
              <a:buSzPts val="810"/>
              <a:buChar char="●"/>
              <a:defRPr/>
            </a:lvl1pPr>
            <a:lvl2pPr lvl="1" algn="l">
              <a:lnSpc>
                <a:spcPct val="90000"/>
              </a:lnSpc>
              <a:spcBef>
                <a:spcPts val="375"/>
              </a:spcBef>
              <a:spcAft>
                <a:spcPts val="0"/>
              </a:spcAft>
              <a:buClr>
                <a:schemeClr val="dk1"/>
              </a:buClr>
              <a:buSzPts val="1800"/>
              <a:buChar char="•"/>
              <a:defRPr/>
            </a:lvl2pPr>
            <a:lvl3pPr lvl="2" algn="l">
              <a:lnSpc>
                <a:spcPct val="90000"/>
              </a:lnSpc>
              <a:spcBef>
                <a:spcPts val="375"/>
              </a:spcBef>
              <a:spcAft>
                <a:spcPts val="0"/>
              </a:spcAft>
              <a:buClr>
                <a:schemeClr val="dk1"/>
              </a:buClr>
              <a:buSzPts val="1800"/>
              <a:buChar char="•"/>
              <a:defRPr/>
            </a:lvl3pPr>
            <a:lvl4pPr lvl="3" algn="l">
              <a:lnSpc>
                <a:spcPct val="90000"/>
              </a:lnSpc>
              <a:spcBef>
                <a:spcPts val="375"/>
              </a:spcBef>
              <a:spcAft>
                <a:spcPts val="0"/>
              </a:spcAft>
              <a:buClr>
                <a:schemeClr val="dk1"/>
              </a:buClr>
              <a:buSzPts val="1800"/>
              <a:buChar char="•"/>
              <a:defRPr/>
            </a:lvl4pPr>
            <a:lvl5pPr lvl="4" algn="l">
              <a:lnSpc>
                <a:spcPct val="90000"/>
              </a:lnSpc>
              <a:spcBef>
                <a:spcPts val="375"/>
              </a:spcBef>
              <a:spcAft>
                <a:spcPts val="0"/>
              </a:spcAft>
              <a:buClr>
                <a:schemeClr val="dk1"/>
              </a:buClr>
              <a:buSzPts val="1800"/>
              <a:buChar char="•"/>
              <a:defRPr/>
            </a:lvl5pPr>
            <a:lvl6pPr lvl="5" algn="l">
              <a:lnSpc>
                <a:spcPct val="90000"/>
              </a:lnSpc>
              <a:spcBef>
                <a:spcPts val="375"/>
              </a:spcBef>
              <a:spcAft>
                <a:spcPts val="0"/>
              </a:spcAft>
              <a:buClr>
                <a:schemeClr val="dk1"/>
              </a:buClr>
              <a:buSzPts val="1800"/>
              <a:buChar char="•"/>
              <a:defRPr/>
            </a:lvl6pPr>
            <a:lvl7pPr lvl="6" algn="l">
              <a:lnSpc>
                <a:spcPct val="90000"/>
              </a:lnSpc>
              <a:spcBef>
                <a:spcPts val="375"/>
              </a:spcBef>
              <a:spcAft>
                <a:spcPts val="0"/>
              </a:spcAft>
              <a:buClr>
                <a:schemeClr val="dk1"/>
              </a:buClr>
              <a:buSzPts val="1800"/>
              <a:buChar char="•"/>
              <a:defRPr/>
            </a:lvl7pPr>
            <a:lvl8pPr lvl="7" algn="l">
              <a:lnSpc>
                <a:spcPct val="90000"/>
              </a:lnSpc>
              <a:spcBef>
                <a:spcPts val="375"/>
              </a:spcBef>
              <a:spcAft>
                <a:spcPts val="0"/>
              </a:spcAft>
              <a:buClr>
                <a:schemeClr val="dk1"/>
              </a:buClr>
              <a:buSzPts val="1800"/>
              <a:buChar char="•"/>
              <a:defRPr/>
            </a:lvl8pPr>
            <a:lvl9pPr lvl="8"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20"/>
        <p:cNvGrpSpPr/>
        <p:nvPr/>
      </p:nvGrpSpPr>
      <p:grpSpPr>
        <a:xfrm>
          <a:off x="0" y="0"/>
          <a:ext cx="0" cy="0"/>
          <a:chOff x="0" y="0"/>
          <a:chExt cx="0" cy="0"/>
        </a:xfrm>
      </p:grpSpPr>
      <p:sp>
        <p:nvSpPr>
          <p:cNvPr id="121" name="Google Shape;121;p68"/>
          <p:cNvSpPr txBox="1">
            <a:spLocks noGrp="1"/>
          </p:cNvSpPr>
          <p:nvPr>
            <p:ph type="title"/>
          </p:nvPr>
        </p:nvSpPr>
        <p:spPr>
          <a:xfrm>
            <a:off x="457110" y="205200"/>
            <a:ext cx="8229330" cy="8586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68"/>
          <p:cNvSpPr txBox="1">
            <a:spLocks noGrp="1"/>
          </p:cNvSpPr>
          <p:nvPr>
            <p:ph type="body" idx="1"/>
          </p:nvPr>
        </p:nvSpPr>
        <p:spPr>
          <a:xfrm>
            <a:off x="457110" y="1203390"/>
            <a:ext cx="4015710" cy="142263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3" name="Google Shape;123;p68"/>
          <p:cNvSpPr txBox="1">
            <a:spLocks noGrp="1"/>
          </p:cNvSpPr>
          <p:nvPr>
            <p:ph type="body" idx="2"/>
          </p:nvPr>
        </p:nvSpPr>
        <p:spPr>
          <a:xfrm>
            <a:off x="4673970" y="1203390"/>
            <a:ext cx="4015710" cy="2982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4" name="Google Shape;124;p68"/>
          <p:cNvSpPr txBox="1">
            <a:spLocks noGrp="1"/>
          </p:cNvSpPr>
          <p:nvPr>
            <p:ph type="body" idx="3"/>
          </p:nvPr>
        </p:nvSpPr>
        <p:spPr>
          <a:xfrm>
            <a:off x="457110" y="2761560"/>
            <a:ext cx="4015710" cy="142263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25"/>
        <p:cNvGrpSpPr/>
        <p:nvPr/>
      </p:nvGrpSpPr>
      <p:grpSpPr>
        <a:xfrm>
          <a:off x="0" y="0"/>
          <a:ext cx="0" cy="0"/>
          <a:chOff x="0" y="0"/>
          <a:chExt cx="0" cy="0"/>
        </a:xfrm>
      </p:grpSpPr>
      <p:sp>
        <p:nvSpPr>
          <p:cNvPr id="126" name="Google Shape;126;p69"/>
          <p:cNvSpPr txBox="1">
            <a:spLocks noGrp="1"/>
          </p:cNvSpPr>
          <p:nvPr>
            <p:ph type="title"/>
          </p:nvPr>
        </p:nvSpPr>
        <p:spPr>
          <a:xfrm>
            <a:off x="457110" y="205200"/>
            <a:ext cx="8229330" cy="8586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69"/>
          <p:cNvSpPr txBox="1">
            <a:spLocks noGrp="1"/>
          </p:cNvSpPr>
          <p:nvPr>
            <p:ph type="body" idx="1"/>
          </p:nvPr>
        </p:nvSpPr>
        <p:spPr>
          <a:xfrm>
            <a:off x="457110" y="1203390"/>
            <a:ext cx="4015710" cy="298296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8" name="Google Shape;128;p69"/>
          <p:cNvSpPr txBox="1">
            <a:spLocks noGrp="1"/>
          </p:cNvSpPr>
          <p:nvPr>
            <p:ph type="body" idx="2"/>
          </p:nvPr>
        </p:nvSpPr>
        <p:spPr>
          <a:xfrm>
            <a:off x="4673970" y="1203390"/>
            <a:ext cx="4015710" cy="142263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9" name="Google Shape;129;p69"/>
          <p:cNvSpPr txBox="1">
            <a:spLocks noGrp="1"/>
          </p:cNvSpPr>
          <p:nvPr>
            <p:ph type="body" idx="3"/>
          </p:nvPr>
        </p:nvSpPr>
        <p:spPr>
          <a:xfrm>
            <a:off x="4673970" y="2761560"/>
            <a:ext cx="4015710" cy="142263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30"/>
        <p:cNvGrpSpPr/>
        <p:nvPr/>
      </p:nvGrpSpPr>
      <p:grpSpPr>
        <a:xfrm>
          <a:off x="0" y="0"/>
          <a:ext cx="0" cy="0"/>
          <a:chOff x="0" y="0"/>
          <a:chExt cx="0" cy="0"/>
        </a:xfrm>
      </p:grpSpPr>
      <p:sp>
        <p:nvSpPr>
          <p:cNvPr id="131" name="Google Shape;131;p70"/>
          <p:cNvSpPr txBox="1">
            <a:spLocks noGrp="1"/>
          </p:cNvSpPr>
          <p:nvPr>
            <p:ph type="title"/>
          </p:nvPr>
        </p:nvSpPr>
        <p:spPr>
          <a:xfrm>
            <a:off x="457110" y="205200"/>
            <a:ext cx="8229330" cy="8586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70"/>
          <p:cNvSpPr txBox="1">
            <a:spLocks noGrp="1"/>
          </p:cNvSpPr>
          <p:nvPr>
            <p:ph type="body" idx="1"/>
          </p:nvPr>
        </p:nvSpPr>
        <p:spPr>
          <a:xfrm>
            <a:off x="457110" y="1203390"/>
            <a:ext cx="4015710" cy="142263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3" name="Google Shape;133;p70"/>
          <p:cNvSpPr txBox="1">
            <a:spLocks noGrp="1"/>
          </p:cNvSpPr>
          <p:nvPr>
            <p:ph type="body" idx="2"/>
          </p:nvPr>
        </p:nvSpPr>
        <p:spPr>
          <a:xfrm>
            <a:off x="4673970" y="1203390"/>
            <a:ext cx="4015710" cy="142263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4" name="Google Shape;134;p70"/>
          <p:cNvSpPr txBox="1">
            <a:spLocks noGrp="1"/>
          </p:cNvSpPr>
          <p:nvPr>
            <p:ph type="body" idx="3"/>
          </p:nvPr>
        </p:nvSpPr>
        <p:spPr>
          <a:xfrm>
            <a:off x="457110" y="2761560"/>
            <a:ext cx="8229330" cy="142263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35"/>
        <p:cNvGrpSpPr/>
        <p:nvPr/>
      </p:nvGrpSpPr>
      <p:grpSpPr>
        <a:xfrm>
          <a:off x="0" y="0"/>
          <a:ext cx="0" cy="0"/>
          <a:chOff x="0" y="0"/>
          <a:chExt cx="0" cy="0"/>
        </a:xfrm>
      </p:grpSpPr>
      <p:sp>
        <p:nvSpPr>
          <p:cNvPr id="136" name="Google Shape;136;p71"/>
          <p:cNvSpPr txBox="1">
            <a:spLocks noGrp="1"/>
          </p:cNvSpPr>
          <p:nvPr>
            <p:ph type="title"/>
          </p:nvPr>
        </p:nvSpPr>
        <p:spPr>
          <a:xfrm>
            <a:off x="457110" y="205200"/>
            <a:ext cx="8229330" cy="8586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71"/>
          <p:cNvSpPr txBox="1">
            <a:spLocks noGrp="1"/>
          </p:cNvSpPr>
          <p:nvPr>
            <p:ph type="body" idx="1"/>
          </p:nvPr>
        </p:nvSpPr>
        <p:spPr>
          <a:xfrm>
            <a:off x="457110" y="1203390"/>
            <a:ext cx="8229330" cy="142263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8" name="Google Shape;138;p71"/>
          <p:cNvSpPr txBox="1">
            <a:spLocks noGrp="1"/>
          </p:cNvSpPr>
          <p:nvPr>
            <p:ph type="body" idx="2"/>
          </p:nvPr>
        </p:nvSpPr>
        <p:spPr>
          <a:xfrm>
            <a:off x="457110" y="2761560"/>
            <a:ext cx="8229330" cy="142263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39"/>
        <p:cNvGrpSpPr/>
        <p:nvPr/>
      </p:nvGrpSpPr>
      <p:grpSpPr>
        <a:xfrm>
          <a:off x="0" y="0"/>
          <a:ext cx="0" cy="0"/>
          <a:chOff x="0" y="0"/>
          <a:chExt cx="0" cy="0"/>
        </a:xfrm>
      </p:grpSpPr>
      <p:sp>
        <p:nvSpPr>
          <p:cNvPr id="140" name="Google Shape;140;p72"/>
          <p:cNvSpPr txBox="1">
            <a:spLocks noGrp="1"/>
          </p:cNvSpPr>
          <p:nvPr>
            <p:ph type="title"/>
          </p:nvPr>
        </p:nvSpPr>
        <p:spPr>
          <a:xfrm>
            <a:off x="457110" y="205200"/>
            <a:ext cx="8229330" cy="8586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72"/>
          <p:cNvSpPr txBox="1">
            <a:spLocks noGrp="1"/>
          </p:cNvSpPr>
          <p:nvPr>
            <p:ph type="body" idx="1"/>
          </p:nvPr>
        </p:nvSpPr>
        <p:spPr>
          <a:xfrm>
            <a:off x="457110" y="1203390"/>
            <a:ext cx="4015710" cy="142263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2" name="Google Shape;142;p72"/>
          <p:cNvSpPr txBox="1">
            <a:spLocks noGrp="1"/>
          </p:cNvSpPr>
          <p:nvPr>
            <p:ph type="body" idx="2"/>
          </p:nvPr>
        </p:nvSpPr>
        <p:spPr>
          <a:xfrm>
            <a:off x="4673970" y="1203390"/>
            <a:ext cx="4015710" cy="142263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3" name="Google Shape;143;p72"/>
          <p:cNvSpPr txBox="1">
            <a:spLocks noGrp="1"/>
          </p:cNvSpPr>
          <p:nvPr>
            <p:ph type="body" idx="3"/>
          </p:nvPr>
        </p:nvSpPr>
        <p:spPr>
          <a:xfrm>
            <a:off x="457110" y="2761560"/>
            <a:ext cx="4015710" cy="142263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4" name="Google Shape;144;p72"/>
          <p:cNvSpPr txBox="1">
            <a:spLocks noGrp="1"/>
          </p:cNvSpPr>
          <p:nvPr>
            <p:ph type="body" idx="4"/>
          </p:nvPr>
        </p:nvSpPr>
        <p:spPr>
          <a:xfrm>
            <a:off x="4673970" y="2761560"/>
            <a:ext cx="4015710" cy="142263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45"/>
        <p:cNvGrpSpPr/>
        <p:nvPr/>
      </p:nvGrpSpPr>
      <p:grpSpPr>
        <a:xfrm>
          <a:off x="0" y="0"/>
          <a:ext cx="0" cy="0"/>
          <a:chOff x="0" y="0"/>
          <a:chExt cx="0" cy="0"/>
        </a:xfrm>
      </p:grpSpPr>
      <p:sp>
        <p:nvSpPr>
          <p:cNvPr id="146" name="Google Shape;146;p73"/>
          <p:cNvSpPr txBox="1">
            <a:spLocks noGrp="1"/>
          </p:cNvSpPr>
          <p:nvPr>
            <p:ph type="title"/>
          </p:nvPr>
        </p:nvSpPr>
        <p:spPr>
          <a:xfrm>
            <a:off x="457110" y="205200"/>
            <a:ext cx="8229330" cy="8586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73"/>
          <p:cNvSpPr txBox="1">
            <a:spLocks noGrp="1"/>
          </p:cNvSpPr>
          <p:nvPr>
            <p:ph type="body" idx="1"/>
          </p:nvPr>
        </p:nvSpPr>
        <p:spPr>
          <a:xfrm>
            <a:off x="457110" y="1203390"/>
            <a:ext cx="2649780" cy="142263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8" name="Google Shape;148;p73"/>
          <p:cNvSpPr txBox="1">
            <a:spLocks noGrp="1"/>
          </p:cNvSpPr>
          <p:nvPr>
            <p:ph type="body" idx="2"/>
          </p:nvPr>
        </p:nvSpPr>
        <p:spPr>
          <a:xfrm>
            <a:off x="3239730" y="1203390"/>
            <a:ext cx="2649780" cy="142263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9" name="Google Shape;149;p73"/>
          <p:cNvSpPr txBox="1">
            <a:spLocks noGrp="1"/>
          </p:cNvSpPr>
          <p:nvPr>
            <p:ph type="body" idx="3"/>
          </p:nvPr>
        </p:nvSpPr>
        <p:spPr>
          <a:xfrm>
            <a:off x="6022350" y="1203390"/>
            <a:ext cx="2649780" cy="142263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0" name="Google Shape;150;p73"/>
          <p:cNvSpPr txBox="1">
            <a:spLocks noGrp="1"/>
          </p:cNvSpPr>
          <p:nvPr>
            <p:ph type="body" idx="4"/>
          </p:nvPr>
        </p:nvSpPr>
        <p:spPr>
          <a:xfrm>
            <a:off x="457110" y="2761560"/>
            <a:ext cx="2649780" cy="142263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1" name="Google Shape;151;p73"/>
          <p:cNvSpPr txBox="1">
            <a:spLocks noGrp="1"/>
          </p:cNvSpPr>
          <p:nvPr>
            <p:ph type="body" idx="5"/>
          </p:nvPr>
        </p:nvSpPr>
        <p:spPr>
          <a:xfrm>
            <a:off x="3239730" y="2761560"/>
            <a:ext cx="2649780" cy="142263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2" name="Google Shape;152;p73"/>
          <p:cNvSpPr txBox="1">
            <a:spLocks noGrp="1"/>
          </p:cNvSpPr>
          <p:nvPr>
            <p:ph type="body" idx="6"/>
          </p:nvPr>
        </p:nvSpPr>
        <p:spPr>
          <a:xfrm>
            <a:off x="6022350" y="2761560"/>
            <a:ext cx="2649780" cy="1422630"/>
          </a:xfrm>
          <a:prstGeom prst="rect">
            <a:avLst/>
          </a:prstGeom>
          <a:noFill/>
          <a:ln>
            <a:noFill/>
          </a:ln>
        </p:spPr>
        <p:txBody>
          <a:bodyPr spcFirstLastPara="1" wrap="square" lIns="0" tIns="0" rIns="0" bIns="0" anchor="t" anchorCtr="0">
            <a:normAutofit/>
          </a:bodyPr>
          <a:lstStyle>
            <a:lvl1pPr marL="457200" lvl="0" indent="-280035" algn="l">
              <a:lnSpc>
                <a:spcPct val="90000"/>
              </a:lnSpc>
              <a:spcBef>
                <a:spcPts val="1063"/>
              </a:spcBef>
              <a:spcAft>
                <a:spcPts val="0"/>
              </a:spcAft>
              <a:buSzPts val="81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ekstdia">
  <p:cSld name="1_Tekstdia 2">
    <p:spTree>
      <p:nvGrpSpPr>
        <p:cNvPr id="1" name="Shape 14"/>
        <p:cNvGrpSpPr/>
        <p:nvPr/>
      </p:nvGrpSpPr>
      <p:grpSpPr>
        <a:xfrm>
          <a:off x="0" y="0"/>
          <a:ext cx="0" cy="0"/>
          <a:chOff x="0" y="0"/>
          <a:chExt cx="0" cy="0"/>
        </a:xfrm>
      </p:grpSpPr>
      <p:sp>
        <p:nvSpPr>
          <p:cNvPr id="15" name="Google Shape;15;p44"/>
          <p:cNvSpPr txBox="1">
            <a:spLocks noGrp="1"/>
          </p:cNvSpPr>
          <p:nvPr>
            <p:ph type="body" idx="1"/>
          </p:nvPr>
        </p:nvSpPr>
        <p:spPr>
          <a:xfrm>
            <a:off x="234950" y="1371600"/>
            <a:ext cx="8549053" cy="3434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2200">
                <a:latin typeface="Calibri"/>
                <a:ea typeface="Calibri"/>
                <a:cs typeface="Calibri"/>
                <a:sym typeface="Calibri"/>
              </a:defRPr>
            </a:lvl1pPr>
            <a:lvl2pPr marL="914400" lvl="1" indent="-330200" algn="l">
              <a:lnSpc>
                <a:spcPct val="115000"/>
              </a:lnSpc>
              <a:spcBef>
                <a:spcPts val="0"/>
              </a:spcBef>
              <a:spcAft>
                <a:spcPts val="0"/>
              </a:spcAft>
              <a:buClr>
                <a:srgbClr val="0089CF"/>
              </a:buClr>
              <a:buSzPts val="1600"/>
              <a:buFont typeface="Noto Sans Symbols"/>
              <a:buChar char="▪"/>
              <a:defRPr sz="2000">
                <a:latin typeface="Calibri"/>
                <a:ea typeface="Calibri"/>
                <a:cs typeface="Calibri"/>
                <a:sym typeface="Calibri"/>
              </a:defRPr>
            </a:lvl2pPr>
            <a:lvl3pPr marL="1371600" lvl="2" indent="-330200" algn="l">
              <a:lnSpc>
                <a:spcPct val="115000"/>
              </a:lnSpc>
              <a:spcBef>
                <a:spcPts val="0"/>
              </a:spcBef>
              <a:spcAft>
                <a:spcPts val="0"/>
              </a:spcAft>
              <a:buClr>
                <a:srgbClr val="0089CF"/>
              </a:buClr>
              <a:buSzPts val="1600"/>
              <a:buFont typeface="Merriweather Sans"/>
              <a:buChar char="&gt;"/>
              <a:defRPr sz="2000">
                <a:latin typeface="Calibri"/>
                <a:ea typeface="Calibri"/>
                <a:cs typeface="Calibri"/>
                <a:sym typeface="Calibri"/>
              </a:defRPr>
            </a:lvl3pPr>
            <a:lvl4pPr marL="1828800" lvl="3" indent="-330200" algn="l">
              <a:lnSpc>
                <a:spcPct val="115000"/>
              </a:lnSpc>
              <a:spcBef>
                <a:spcPts val="0"/>
              </a:spcBef>
              <a:spcAft>
                <a:spcPts val="0"/>
              </a:spcAft>
              <a:buClr>
                <a:srgbClr val="0089CF"/>
              </a:buClr>
              <a:buSzPts val="1600"/>
              <a:buFont typeface="Arial"/>
              <a:buChar char="&gt;"/>
              <a:defRPr sz="2000">
                <a:latin typeface="Calibri"/>
                <a:ea typeface="Calibri"/>
                <a:cs typeface="Calibri"/>
                <a:sym typeface="Calibri"/>
              </a:defRPr>
            </a:lvl4pPr>
            <a:lvl5pPr marL="2286000" lvl="4" indent="-330200" algn="l">
              <a:lnSpc>
                <a:spcPct val="115000"/>
              </a:lnSpc>
              <a:spcBef>
                <a:spcPts val="0"/>
              </a:spcBef>
              <a:spcAft>
                <a:spcPts val="0"/>
              </a:spcAft>
              <a:buClr>
                <a:srgbClr val="0089CF"/>
              </a:buClr>
              <a:buSzPts val="1600"/>
              <a:buFont typeface="Arial"/>
              <a:buChar char="&gt;"/>
              <a:defRPr sz="2000">
                <a:latin typeface="Calibri"/>
                <a:ea typeface="Calibri"/>
                <a:cs typeface="Calibri"/>
                <a:sym typeface="Calibri"/>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16" name="Google Shape;16;p44" descr="VU_NL_400px-15.png"/>
          <p:cNvPicPr preferRelativeResize="0"/>
          <p:nvPr/>
        </p:nvPicPr>
        <p:blipFill rotWithShape="1">
          <a:blip r:embed="rId2">
            <a:alphaModFix/>
          </a:blip>
          <a:srcRect/>
          <a:stretch/>
        </p:blipFill>
        <p:spPr>
          <a:xfrm>
            <a:off x="7985303" y="4549057"/>
            <a:ext cx="1033463" cy="477837"/>
          </a:xfrm>
          <a:prstGeom prst="rect">
            <a:avLst/>
          </a:prstGeom>
          <a:noFill/>
          <a:ln>
            <a:noFill/>
          </a:ln>
        </p:spPr>
      </p:pic>
      <p:sp>
        <p:nvSpPr>
          <p:cNvPr id="17" name="Google Shape;17;p44"/>
          <p:cNvSpPr/>
          <p:nvPr/>
        </p:nvSpPr>
        <p:spPr>
          <a:xfrm>
            <a:off x="550865" y="1195200"/>
            <a:ext cx="193675" cy="98425"/>
          </a:xfrm>
          <a:custGeom>
            <a:avLst/>
            <a:gdLst/>
            <a:ahLst/>
            <a:cxnLst/>
            <a:rect l="l" t="t" r="r" b="b"/>
            <a:pathLst>
              <a:path w="193675" h="98425" extrusionOk="0">
                <a:moveTo>
                  <a:pt x="0" y="0"/>
                </a:moveTo>
                <a:lnTo>
                  <a:pt x="92075" y="98425"/>
                </a:lnTo>
                <a:lnTo>
                  <a:pt x="193675" y="0"/>
                </a:lnTo>
                <a:lnTo>
                  <a:pt x="0" y="0"/>
                </a:lnTo>
                <a:close/>
              </a:path>
            </a:pathLst>
          </a:custGeom>
          <a:solidFill>
            <a:srgbClr val="0089CF">
              <a:alpha val="8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8" name="Google Shape;18;p44"/>
          <p:cNvSpPr txBox="1"/>
          <p:nvPr/>
        </p:nvSpPr>
        <p:spPr>
          <a:xfrm>
            <a:off x="360365" y="4684771"/>
            <a:ext cx="52055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nl-NL" sz="900" b="0" i="0" u="none" strike="noStrike" cap="none">
                <a:solidFill>
                  <a:srgbClr val="0089CF"/>
                </a:solidFill>
                <a:latin typeface="Arial"/>
                <a:ea typeface="Arial"/>
                <a:cs typeface="Arial"/>
                <a:sym typeface="Arial"/>
              </a:rPr>
              <a:t>‹#›</a:t>
            </a:fld>
            <a:endParaRPr sz="900" b="0" i="0" u="none" strike="noStrike" cap="none">
              <a:solidFill>
                <a:srgbClr val="0089CF"/>
              </a:solidFill>
              <a:latin typeface="Arial"/>
              <a:ea typeface="Arial"/>
              <a:cs typeface="Arial"/>
              <a:sym typeface="Arial"/>
            </a:endParaRPr>
          </a:p>
        </p:txBody>
      </p:sp>
      <p:sp>
        <p:nvSpPr>
          <p:cNvPr id="19" name="Google Shape;19;p44"/>
          <p:cNvSpPr txBox="1">
            <a:spLocks noGrp="1"/>
          </p:cNvSpPr>
          <p:nvPr>
            <p:ph type="ftr" idx="11"/>
          </p:nvPr>
        </p:nvSpPr>
        <p:spPr>
          <a:xfrm>
            <a:off x="802390" y="4624986"/>
            <a:ext cx="5232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089C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 name="Google Shape;20;p44"/>
          <p:cNvSpPr txBox="1">
            <a:spLocks noGrp="1"/>
          </p:cNvSpPr>
          <p:nvPr>
            <p:ph type="title"/>
          </p:nvPr>
        </p:nvSpPr>
        <p:spPr>
          <a:xfrm>
            <a:off x="107504" y="116632"/>
            <a:ext cx="8928992" cy="1078568"/>
          </a:xfrm>
          <a:prstGeom prst="rect">
            <a:avLst/>
          </a:prstGeom>
          <a:solidFill>
            <a:srgbClr val="0089CF">
              <a:alpha val="89019"/>
            </a:srgbClr>
          </a:solidFill>
          <a:ln>
            <a:noFill/>
          </a:ln>
          <a:effectLst>
            <a:outerShdw blurRad="50800" dist="38100" dir="5400000" algn="ctr" rotWithShape="0">
              <a:srgbClr val="A6A6A6">
                <a:alpha val="40000"/>
              </a:srgbClr>
            </a:outerShdw>
          </a:effectLst>
        </p:spPr>
        <p:txBody>
          <a:bodyPr spcFirstLastPara="1" wrap="square" lIns="288000" tIns="144000" rIns="72000" bIns="72000" anchor="ctr" anchorCtr="0">
            <a:normAutofit/>
          </a:bodyPr>
          <a:lstStyle>
            <a:lvl1pPr lvl="0" algn="l">
              <a:lnSpc>
                <a:spcPct val="100000"/>
              </a:lnSpc>
              <a:spcBef>
                <a:spcPts val="0"/>
              </a:spcBef>
              <a:spcAft>
                <a:spcPts val="0"/>
              </a:spcAft>
              <a:buSzPts val="2800"/>
              <a:buNone/>
              <a:defRPr cap="none">
                <a:solidFill>
                  <a:schemeClr val="lt1"/>
                </a:solidFill>
                <a:latin typeface="Calibri"/>
                <a:ea typeface="Calibri"/>
                <a:cs typeface="Calibri"/>
                <a:sym typeface="Calibri"/>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kstdia">
  <p:cSld name="1_Tekstdia">
    <p:spTree>
      <p:nvGrpSpPr>
        <p:cNvPr id="1" name="Shape 21"/>
        <p:cNvGrpSpPr/>
        <p:nvPr/>
      </p:nvGrpSpPr>
      <p:grpSpPr>
        <a:xfrm>
          <a:off x="0" y="0"/>
          <a:ext cx="0" cy="0"/>
          <a:chOff x="0" y="0"/>
          <a:chExt cx="0" cy="0"/>
        </a:xfrm>
      </p:grpSpPr>
      <p:sp>
        <p:nvSpPr>
          <p:cNvPr id="22" name="Google Shape;22;p45"/>
          <p:cNvSpPr txBox="1">
            <a:spLocks noGrp="1"/>
          </p:cNvSpPr>
          <p:nvPr>
            <p:ph type="body" idx="1"/>
          </p:nvPr>
        </p:nvSpPr>
        <p:spPr>
          <a:xfrm>
            <a:off x="234950" y="1371600"/>
            <a:ext cx="8549053" cy="34344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chemeClr val="dk1"/>
              </a:buClr>
              <a:buSzPts val="2200"/>
              <a:buFont typeface="Calibri"/>
              <a:buNone/>
              <a:defRPr sz="2200">
                <a:latin typeface="Calibri"/>
                <a:ea typeface="Calibri"/>
                <a:cs typeface="Calibri"/>
                <a:sym typeface="Calibri"/>
              </a:defRPr>
            </a:lvl1pPr>
            <a:lvl2pPr marL="914400" lvl="1" indent="-330200" algn="l">
              <a:lnSpc>
                <a:spcPct val="115000"/>
              </a:lnSpc>
              <a:spcBef>
                <a:spcPts val="0"/>
              </a:spcBef>
              <a:spcAft>
                <a:spcPts val="0"/>
              </a:spcAft>
              <a:buClr>
                <a:srgbClr val="0089CF"/>
              </a:buClr>
              <a:buSzPts val="1600"/>
              <a:buFont typeface="Noto Sans Symbols"/>
              <a:buChar char="▪"/>
              <a:defRPr sz="2000">
                <a:latin typeface="Calibri"/>
                <a:ea typeface="Calibri"/>
                <a:cs typeface="Calibri"/>
                <a:sym typeface="Calibri"/>
              </a:defRPr>
            </a:lvl2pPr>
            <a:lvl3pPr marL="1371600" lvl="2" indent="-330200" algn="l">
              <a:lnSpc>
                <a:spcPct val="115000"/>
              </a:lnSpc>
              <a:spcBef>
                <a:spcPts val="0"/>
              </a:spcBef>
              <a:spcAft>
                <a:spcPts val="0"/>
              </a:spcAft>
              <a:buClr>
                <a:srgbClr val="0089CF"/>
              </a:buClr>
              <a:buSzPts val="1600"/>
              <a:buFont typeface="Merriweather Sans"/>
              <a:buChar char="&gt;"/>
              <a:defRPr sz="2000">
                <a:latin typeface="Calibri"/>
                <a:ea typeface="Calibri"/>
                <a:cs typeface="Calibri"/>
                <a:sym typeface="Calibri"/>
              </a:defRPr>
            </a:lvl3pPr>
            <a:lvl4pPr marL="1828800" lvl="3" indent="-330200" algn="l">
              <a:lnSpc>
                <a:spcPct val="115000"/>
              </a:lnSpc>
              <a:spcBef>
                <a:spcPts val="0"/>
              </a:spcBef>
              <a:spcAft>
                <a:spcPts val="0"/>
              </a:spcAft>
              <a:buClr>
                <a:srgbClr val="0089CF"/>
              </a:buClr>
              <a:buSzPts val="1600"/>
              <a:buFont typeface="Arial"/>
              <a:buChar char="&gt;"/>
              <a:defRPr sz="2000">
                <a:latin typeface="Calibri"/>
                <a:ea typeface="Calibri"/>
                <a:cs typeface="Calibri"/>
                <a:sym typeface="Calibri"/>
              </a:defRPr>
            </a:lvl4pPr>
            <a:lvl5pPr marL="2286000" lvl="4" indent="-330200" algn="l">
              <a:lnSpc>
                <a:spcPct val="115000"/>
              </a:lnSpc>
              <a:spcBef>
                <a:spcPts val="0"/>
              </a:spcBef>
              <a:spcAft>
                <a:spcPts val="0"/>
              </a:spcAft>
              <a:buClr>
                <a:srgbClr val="0089CF"/>
              </a:buClr>
              <a:buSzPts val="1600"/>
              <a:buFont typeface="Arial"/>
              <a:buChar char="&gt;"/>
              <a:defRPr sz="2000">
                <a:latin typeface="Calibri"/>
                <a:ea typeface="Calibri"/>
                <a:cs typeface="Calibri"/>
                <a:sym typeface="Calibri"/>
              </a:defRPr>
            </a:lvl5pPr>
            <a:lvl6pPr marL="2743200" lvl="5" indent="-342900" algn="l">
              <a:lnSpc>
                <a:spcPct val="115000"/>
              </a:lnSpc>
              <a:spcBef>
                <a:spcPts val="360"/>
              </a:spcBef>
              <a:spcAft>
                <a:spcPts val="0"/>
              </a:spcAft>
              <a:buClr>
                <a:schemeClr val="dk1"/>
              </a:buClr>
              <a:buSzPts val="1800"/>
              <a:buChar char="•"/>
              <a:defRPr/>
            </a:lvl6pPr>
            <a:lvl7pPr marL="3200400" lvl="6" indent="-342900" algn="l">
              <a:lnSpc>
                <a:spcPct val="115000"/>
              </a:lnSpc>
              <a:spcBef>
                <a:spcPts val="360"/>
              </a:spcBef>
              <a:spcAft>
                <a:spcPts val="0"/>
              </a:spcAft>
              <a:buClr>
                <a:schemeClr val="dk1"/>
              </a:buClr>
              <a:buSzPts val="1800"/>
              <a:buChar char="•"/>
              <a:defRPr/>
            </a:lvl7pPr>
            <a:lvl8pPr marL="3657600" lvl="7" indent="-342900" algn="l">
              <a:lnSpc>
                <a:spcPct val="115000"/>
              </a:lnSpc>
              <a:spcBef>
                <a:spcPts val="360"/>
              </a:spcBef>
              <a:spcAft>
                <a:spcPts val="0"/>
              </a:spcAft>
              <a:buClr>
                <a:schemeClr val="dk1"/>
              </a:buClr>
              <a:buSzPts val="1800"/>
              <a:buChar char="•"/>
              <a:defRPr/>
            </a:lvl8pPr>
            <a:lvl9pPr marL="4114800" lvl="8" indent="-342900" algn="l">
              <a:lnSpc>
                <a:spcPct val="115000"/>
              </a:lnSpc>
              <a:spcBef>
                <a:spcPts val="360"/>
              </a:spcBef>
              <a:spcAft>
                <a:spcPts val="0"/>
              </a:spcAft>
              <a:buClr>
                <a:schemeClr val="dk1"/>
              </a:buClr>
              <a:buSzPts val="1800"/>
              <a:buChar char="•"/>
              <a:defRPr/>
            </a:lvl9pPr>
          </a:lstStyle>
          <a:p>
            <a:endParaRPr/>
          </a:p>
        </p:txBody>
      </p:sp>
      <p:pic>
        <p:nvPicPr>
          <p:cNvPr id="23" name="Google Shape;23;p45" descr="VU_NL_400px-15.png"/>
          <p:cNvPicPr preferRelativeResize="0"/>
          <p:nvPr/>
        </p:nvPicPr>
        <p:blipFill rotWithShape="1">
          <a:blip r:embed="rId2">
            <a:alphaModFix/>
          </a:blip>
          <a:srcRect/>
          <a:stretch/>
        </p:blipFill>
        <p:spPr>
          <a:xfrm>
            <a:off x="7985303" y="4549057"/>
            <a:ext cx="1033463" cy="477837"/>
          </a:xfrm>
          <a:prstGeom prst="rect">
            <a:avLst/>
          </a:prstGeom>
          <a:noFill/>
          <a:ln>
            <a:noFill/>
          </a:ln>
        </p:spPr>
      </p:pic>
      <p:sp>
        <p:nvSpPr>
          <p:cNvPr id="24" name="Google Shape;24;p45"/>
          <p:cNvSpPr/>
          <p:nvPr/>
        </p:nvSpPr>
        <p:spPr>
          <a:xfrm>
            <a:off x="550865" y="1195200"/>
            <a:ext cx="193675" cy="98425"/>
          </a:xfrm>
          <a:custGeom>
            <a:avLst/>
            <a:gdLst/>
            <a:ahLst/>
            <a:cxnLst/>
            <a:rect l="l" t="t" r="r" b="b"/>
            <a:pathLst>
              <a:path w="193675" h="98425" extrusionOk="0">
                <a:moveTo>
                  <a:pt x="0" y="0"/>
                </a:moveTo>
                <a:lnTo>
                  <a:pt x="92075" y="98425"/>
                </a:lnTo>
                <a:lnTo>
                  <a:pt x="193675" y="0"/>
                </a:lnTo>
                <a:lnTo>
                  <a:pt x="0" y="0"/>
                </a:lnTo>
                <a:close/>
              </a:path>
            </a:pathLst>
          </a:custGeom>
          <a:solidFill>
            <a:srgbClr val="0089CF">
              <a:alpha val="8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5" name="Google Shape;25;p45"/>
          <p:cNvSpPr txBox="1"/>
          <p:nvPr/>
        </p:nvSpPr>
        <p:spPr>
          <a:xfrm>
            <a:off x="360365" y="4684771"/>
            <a:ext cx="52055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nl-NL" sz="900" b="0" i="0" u="none" strike="noStrike" cap="none">
                <a:solidFill>
                  <a:srgbClr val="0089CF"/>
                </a:solidFill>
                <a:latin typeface="Arial"/>
                <a:ea typeface="Arial"/>
                <a:cs typeface="Arial"/>
                <a:sym typeface="Arial"/>
              </a:rPr>
              <a:t>‹#›</a:t>
            </a:fld>
            <a:endParaRPr sz="900" b="0" i="0" u="none" strike="noStrike" cap="none">
              <a:solidFill>
                <a:srgbClr val="0089CF"/>
              </a:solidFill>
              <a:latin typeface="Arial"/>
              <a:ea typeface="Arial"/>
              <a:cs typeface="Arial"/>
              <a:sym typeface="Arial"/>
            </a:endParaRPr>
          </a:p>
        </p:txBody>
      </p:sp>
      <p:sp>
        <p:nvSpPr>
          <p:cNvPr id="26" name="Google Shape;26;p45"/>
          <p:cNvSpPr txBox="1">
            <a:spLocks noGrp="1"/>
          </p:cNvSpPr>
          <p:nvPr>
            <p:ph type="ftr" idx="11"/>
          </p:nvPr>
        </p:nvSpPr>
        <p:spPr>
          <a:xfrm>
            <a:off x="802390" y="4624986"/>
            <a:ext cx="5232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089C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7" name="Google Shape;27;p45"/>
          <p:cNvSpPr txBox="1">
            <a:spLocks noGrp="1"/>
          </p:cNvSpPr>
          <p:nvPr>
            <p:ph type="title"/>
          </p:nvPr>
        </p:nvSpPr>
        <p:spPr>
          <a:xfrm>
            <a:off x="107504" y="116632"/>
            <a:ext cx="8928992" cy="1078568"/>
          </a:xfrm>
          <a:prstGeom prst="rect">
            <a:avLst/>
          </a:prstGeom>
          <a:solidFill>
            <a:srgbClr val="0089CF">
              <a:alpha val="88627"/>
            </a:srgbClr>
          </a:solidFill>
          <a:ln>
            <a:noFill/>
          </a:ln>
          <a:effectLst>
            <a:outerShdw blurRad="50800" dist="38100" dir="5400000" algn="ctr" rotWithShape="0">
              <a:srgbClr val="A6A6A6">
                <a:alpha val="40000"/>
              </a:srgbClr>
            </a:outerShdw>
          </a:effectLst>
        </p:spPr>
        <p:txBody>
          <a:bodyPr spcFirstLastPara="1" wrap="square" lIns="288000" tIns="144000" rIns="72000" bIns="72000" anchor="ctr" anchorCtr="0">
            <a:normAutofit/>
          </a:bodyPr>
          <a:lstStyle>
            <a:lvl1pPr marR="0" lvl="0" algn="l">
              <a:lnSpc>
                <a:spcPct val="100000"/>
              </a:lnSpc>
              <a:spcBef>
                <a:spcPts val="0"/>
              </a:spcBef>
              <a:spcAft>
                <a:spcPts val="0"/>
              </a:spcAft>
              <a:buSzPts val="1400"/>
              <a:buNone/>
              <a:defRPr sz="24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SzPts val="1400"/>
              <a:buNone/>
              <a:defRPr sz="2400" b="1" i="0" u="none" strike="noStrike" cap="none">
                <a:solidFill>
                  <a:schemeClr val="dk1"/>
                </a:solidFill>
                <a:latin typeface="Arial Narrow"/>
                <a:ea typeface="Arial Narrow"/>
                <a:cs typeface="Arial Narrow"/>
                <a:sym typeface="Arial Narrow"/>
              </a:defRPr>
            </a:lvl2pPr>
            <a:lvl3pPr marR="0" lvl="2" algn="ctr">
              <a:lnSpc>
                <a:spcPct val="100000"/>
              </a:lnSpc>
              <a:spcBef>
                <a:spcPts val="0"/>
              </a:spcBef>
              <a:spcAft>
                <a:spcPts val="0"/>
              </a:spcAft>
              <a:buSzPts val="1400"/>
              <a:buNone/>
              <a:defRPr sz="2400" b="1" i="0" u="none" strike="noStrike" cap="none">
                <a:solidFill>
                  <a:schemeClr val="dk1"/>
                </a:solidFill>
                <a:latin typeface="Arial Narrow"/>
                <a:ea typeface="Arial Narrow"/>
                <a:cs typeface="Arial Narrow"/>
                <a:sym typeface="Arial Narrow"/>
              </a:defRPr>
            </a:lvl3pPr>
            <a:lvl4pPr marR="0" lvl="3" algn="ctr">
              <a:lnSpc>
                <a:spcPct val="100000"/>
              </a:lnSpc>
              <a:spcBef>
                <a:spcPts val="0"/>
              </a:spcBef>
              <a:spcAft>
                <a:spcPts val="0"/>
              </a:spcAft>
              <a:buSzPts val="1400"/>
              <a:buNone/>
              <a:defRPr sz="2400" b="1" i="0" u="none" strike="noStrike" cap="none">
                <a:solidFill>
                  <a:schemeClr val="dk1"/>
                </a:solidFill>
                <a:latin typeface="Arial Narrow"/>
                <a:ea typeface="Arial Narrow"/>
                <a:cs typeface="Arial Narrow"/>
                <a:sym typeface="Arial Narrow"/>
              </a:defRPr>
            </a:lvl4pPr>
            <a:lvl5pPr marR="0" lvl="4" algn="ctr">
              <a:lnSpc>
                <a:spcPct val="100000"/>
              </a:lnSpc>
              <a:spcBef>
                <a:spcPts val="0"/>
              </a:spcBef>
              <a:spcAft>
                <a:spcPts val="0"/>
              </a:spcAft>
              <a:buSzPts val="1400"/>
              <a:buNone/>
              <a:defRPr sz="2400" b="1" i="0" u="none" strike="noStrike" cap="none">
                <a:solidFill>
                  <a:schemeClr val="dk1"/>
                </a:solidFill>
                <a:latin typeface="Arial Narrow"/>
                <a:ea typeface="Arial Narrow"/>
                <a:cs typeface="Arial Narrow"/>
                <a:sym typeface="Arial Narrow"/>
              </a:defRPr>
            </a:lvl5pPr>
            <a:lvl6pPr marR="0" lvl="5" algn="ctr">
              <a:lnSpc>
                <a:spcPct val="100000"/>
              </a:lnSpc>
              <a:spcBef>
                <a:spcPts val="0"/>
              </a:spcBef>
              <a:spcAft>
                <a:spcPts val="0"/>
              </a:spcAft>
              <a:buSzPts val="1400"/>
              <a:buNone/>
              <a:defRPr sz="2400" b="1" i="0" u="none" strike="noStrike" cap="none">
                <a:solidFill>
                  <a:schemeClr val="dk1"/>
                </a:solidFill>
                <a:latin typeface="Arial Narrow"/>
                <a:ea typeface="Arial Narrow"/>
                <a:cs typeface="Arial Narrow"/>
                <a:sym typeface="Arial Narrow"/>
              </a:defRPr>
            </a:lvl6pPr>
            <a:lvl7pPr marR="0" lvl="6" algn="ctr">
              <a:lnSpc>
                <a:spcPct val="100000"/>
              </a:lnSpc>
              <a:spcBef>
                <a:spcPts val="0"/>
              </a:spcBef>
              <a:spcAft>
                <a:spcPts val="0"/>
              </a:spcAft>
              <a:buSzPts val="1400"/>
              <a:buNone/>
              <a:defRPr sz="2400" b="1" i="0" u="none" strike="noStrike" cap="none">
                <a:solidFill>
                  <a:schemeClr val="dk1"/>
                </a:solidFill>
                <a:latin typeface="Arial Narrow"/>
                <a:ea typeface="Arial Narrow"/>
                <a:cs typeface="Arial Narrow"/>
                <a:sym typeface="Arial Narrow"/>
              </a:defRPr>
            </a:lvl7pPr>
            <a:lvl8pPr marR="0" lvl="7" algn="ctr">
              <a:lnSpc>
                <a:spcPct val="100000"/>
              </a:lnSpc>
              <a:spcBef>
                <a:spcPts val="0"/>
              </a:spcBef>
              <a:spcAft>
                <a:spcPts val="0"/>
              </a:spcAft>
              <a:buSzPts val="1400"/>
              <a:buNone/>
              <a:defRPr sz="2400" b="1" i="0" u="none" strike="noStrike" cap="none">
                <a:solidFill>
                  <a:schemeClr val="dk1"/>
                </a:solidFill>
                <a:latin typeface="Arial Narrow"/>
                <a:ea typeface="Arial Narrow"/>
                <a:cs typeface="Arial Narrow"/>
                <a:sym typeface="Arial Narrow"/>
              </a:defRPr>
            </a:lvl8pPr>
            <a:lvl9pPr marR="0" lvl="8" algn="ctr">
              <a:lnSpc>
                <a:spcPct val="100000"/>
              </a:lnSpc>
              <a:spcBef>
                <a:spcPts val="0"/>
              </a:spcBef>
              <a:spcAft>
                <a:spcPts val="0"/>
              </a:spcAft>
              <a:buSzPts val="1400"/>
              <a:buNone/>
              <a:defRPr sz="2400" b="1"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5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8" name="Google Shape;38;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9"/>
        <p:cNvGrpSpPr/>
        <p:nvPr/>
      </p:nvGrpSpPr>
      <p:grpSpPr>
        <a:xfrm>
          <a:off x="0" y="0"/>
          <a:ext cx="0" cy="0"/>
          <a:chOff x="0" y="0"/>
          <a:chExt cx="0" cy="0"/>
        </a:xfrm>
      </p:grpSpPr>
      <p:sp>
        <p:nvSpPr>
          <p:cNvPr id="40" name="Google Shape;40;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 name="Google Shape;41;p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2" name="Google Shape;42;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3"/>
        <p:cNvGrpSpPr/>
        <p:nvPr/>
      </p:nvGrpSpPr>
      <p:grpSpPr>
        <a:xfrm>
          <a:off x="0" y="0"/>
          <a:ext cx="0" cy="0"/>
          <a:chOff x="0" y="0"/>
          <a:chExt cx="0" cy="0"/>
        </a:xfrm>
      </p:grpSpPr>
      <p:sp>
        <p:nvSpPr>
          <p:cNvPr id="44" name="Google Shape;44;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5" name="Google Shape;45;p5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6" name="Google Shape;46;p5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7" name="Google Shape;47;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1"/>
        <p:cNvGrpSpPr/>
        <p:nvPr/>
      </p:nvGrpSpPr>
      <p:grpSpPr>
        <a:xfrm>
          <a:off x="0" y="0"/>
          <a:ext cx="0" cy="0"/>
          <a:chOff x="0" y="0"/>
          <a:chExt cx="0" cy="0"/>
        </a:xfrm>
      </p:grpSpPr>
      <p:sp>
        <p:nvSpPr>
          <p:cNvPr id="52" name="Google Shape;52;p5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3" name="Google Shape;53;p5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4" name="Google Shape;54;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5"/>
        <p:cNvGrpSpPr/>
        <p:nvPr/>
      </p:nvGrpSpPr>
      <p:grpSpPr>
        <a:xfrm>
          <a:off x="0" y="0"/>
          <a:ext cx="0" cy="0"/>
          <a:chOff x="0" y="0"/>
          <a:chExt cx="0" cy="0"/>
        </a:xfrm>
      </p:grpSpPr>
      <p:sp>
        <p:nvSpPr>
          <p:cNvPr id="56" name="Google Shape;56;p5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57" name="Google Shape;57;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7" r:id="rId7"/>
    <p:sldLayoutId id="2147483659" r:id="rId8"/>
    <p:sldLayoutId id="2147483660" r:id="rId9"/>
    <p:sldLayoutId id="2147483661" r:id="rId10"/>
    <p:sldLayoutId id="2147483662" r:id="rId11"/>
    <p:sldLayoutId id="2147483663" r:id="rId12"/>
    <p:sldLayoutId id="214748366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78"/>
        <p:cNvGrpSpPr/>
        <p:nvPr/>
      </p:nvGrpSpPr>
      <p:grpSpPr>
        <a:xfrm>
          <a:off x="0" y="0"/>
          <a:ext cx="0" cy="0"/>
          <a:chOff x="0" y="0"/>
          <a:chExt cx="0" cy="0"/>
        </a:xfrm>
      </p:grpSpPr>
      <p:sp>
        <p:nvSpPr>
          <p:cNvPr id="79" name="Google Shape;79;p48"/>
          <p:cNvSpPr txBox="1">
            <a:spLocks noGrp="1"/>
          </p:cNvSpPr>
          <p:nvPr>
            <p:ph type="title"/>
          </p:nvPr>
        </p:nvSpPr>
        <p:spPr>
          <a:xfrm>
            <a:off x="107460" y="116640"/>
            <a:ext cx="8928360" cy="107811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0" name="Google Shape;80;p48"/>
          <p:cNvSpPr txBox="1">
            <a:spLocks noGrp="1"/>
          </p:cNvSpPr>
          <p:nvPr>
            <p:ph type="body" idx="1"/>
          </p:nvPr>
        </p:nvSpPr>
        <p:spPr>
          <a:xfrm>
            <a:off x="234900" y="1371600"/>
            <a:ext cx="8548470" cy="3433860"/>
          </a:xfrm>
          <a:prstGeom prst="rect">
            <a:avLst/>
          </a:prstGeom>
          <a:noFill/>
          <a:ln>
            <a:noFill/>
          </a:ln>
        </p:spPr>
        <p:txBody>
          <a:bodyPr spcFirstLastPara="1" wrap="square" lIns="0" tIns="0" rIns="0" bIns="0" anchor="t" anchorCtr="0">
            <a:normAutofit/>
          </a:bodyPr>
          <a:lstStyle>
            <a:lvl1pPr marL="457200" marR="0" lvl="0" indent="-288607" algn="l" rtl="0">
              <a:lnSpc>
                <a:spcPct val="90000"/>
              </a:lnSpc>
              <a:spcBef>
                <a:spcPts val="1063"/>
              </a:spcBef>
              <a:spcAft>
                <a:spcPts val="0"/>
              </a:spcAft>
              <a:buClr>
                <a:srgbClr val="000000"/>
              </a:buClr>
              <a:buSzPts val="945"/>
              <a:buFont typeface="Noto Sans Symbols"/>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png"/><Relationship Id="rId3" Type="http://schemas.openxmlformats.org/officeDocument/2006/relationships/image" Target="../media/image27.jpg"/><Relationship Id="rId7" Type="http://schemas.openxmlformats.org/officeDocument/2006/relationships/image" Target="../media/image31.png"/><Relationship Id="rId12" Type="http://schemas.openxmlformats.org/officeDocument/2006/relationships/image" Target="../media/image36.jpg"/><Relationship Id="rId2" Type="http://schemas.openxmlformats.org/officeDocument/2006/relationships/notesSlide" Target="../notesSlides/notesSlide10.xml"/><Relationship Id="rId16" Type="http://schemas.openxmlformats.org/officeDocument/2006/relationships/image" Target="../media/image40.jp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jpg"/><Relationship Id="rId5" Type="http://schemas.openxmlformats.org/officeDocument/2006/relationships/image" Target="../media/image29.jp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s://europe.triple-e-awards.com/"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jpg"/></Relationships>
</file>

<file path=ppt/slides/_rels/slide15.xml.rels><?xml version="1.0" encoding="UTF-8" standalone="yes"?>
<Relationships xmlns="http://schemas.openxmlformats.org/package/2006/relationships"><Relationship Id="rId3" Type="http://schemas.openxmlformats.org/officeDocument/2006/relationships/hyperlink" Target="mailto:g.tijsma@vu.nl"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doi.org/10.54677/UTCD9302"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1"/>
          <p:cNvPicPr preferRelativeResize="0">
            <a:picLocks noGrp="1"/>
          </p:cNvPicPr>
          <p:nvPr>
            <p:ph type="pic" idx="2"/>
          </p:nvPr>
        </p:nvPicPr>
        <p:blipFill rotWithShape="1">
          <a:blip r:embed="rId3">
            <a:alphaModFix/>
          </a:blip>
          <a:srcRect t="7829" b="7829"/>
          <a:stretch/>
        </p:blipFill>
        <p:spPr>
          <a:xfrm>
            <a:off x="0" y="-46323"/>
            <a:ext cx="9143999" cy="5142831"/>
          </a:xfrm>
          <a:prstGeom prst="rect">
            <a:avLst/>
          </a:prstGeom>
          <a:solidFill>
            <a:srgbClr val="0077B3"/>
          </a:solidFill>
          <a:ln>
            <a:noFill/>
          </a:ln>
        </p:spPr>
      </p:pic>
      <p:sp>
        <p:nvSpPr>
          <p:cNvPr id="159" name="Google Shape;159;p1"/>
          <p:cNvSpPr/>
          <p:nvPr/>
        </p:nvSpPr>
        <p:spPr>
          <a:xfrm>
            <a:off x="0" y="2632502"/>
            <a:ext cx="6298532" cy="2463900"/>
          </a:xfrm>
          <a:custGeom>
            <a:avLst/>
            <a:gdLst/>
            <a:ahLst/>
            <a:cxnLst/>
            <a:rect l="l" t="t" r="r" b="b"/>
            <a:pathLst>
              <a:path w="120000" h="120000" extrusionOk="0">
                <a:moveTo>
                  <a:pt x="0" y="0"/>
                </a:moveTo>
                <a:lnTo>
                  <a:pt x="0" y="5695"/>
                </a:lnTo>
                <a:lnTo>
                  <a:pt x="1408" y="7711"/>
                </a:lnTo>
                <a:lnTo>
                  <a:pt x="0" y="9727"/>
                </a:lnTo>
                <a:lnTo>
                  <a:pt x="0" y="120000"/>
                </a:lnTo>
                <a:lnTo>
                  <a:pt x="118592" y="120000"/>
                </a:lnTo>
                <a:lnTo>
                  <a:pt x="118592" y="9727"/>
                </a:lnTo>
                <a:lnTo>
                  <a:pt x="120000" y="7711"/>
                </a:lnTo>
                <a:lnTo>
                  <a:pt x="118592" y="5695"/>
                </a:lnTo>
                <a:lnTo>
                  <a:pt x="118592" y="0"/>
                </a:lnTo>
                <a:close/>
              </a:path>
            </a:pathLst>
          </a:custGeom>
          <a:solidFill>
            <a:srgbClr val="0089CF">
              <a:alpha val="88235"/>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400"/>
              <a:buFont typeface="Arial"/>
              <a:buNone/>
            </a:pPr>
            <a:endParaRPr sz="1400" b="1" i="0" u="none" strike="noStrike" cap="none" dirty="0">
              <a:solidFill>
                <a:schemeClr val="lt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400"/>
              <a:buFont typeface="Arial"/>
              <a:buNone/>
            </a:pPr>
            <a:endParaRPr sz="1400" b="1" i="0" u="none" strike="noStrike" cap="none" dirty="0">
              <a:solidFill>
                <a:schemeClr val="lt1"/>
              </a:solidFill>
              <a:latin typeface="Arial"/>
              <a:ea typeface="Arial"/>
              <a:cs typeface="Arial"/>
              <a:sym typeface="Arial"/>
            </a:endParaRPr>
          </a:p>
          <a:p>
            <a:pPr marL="0" lvl="0" indent="0" algn="ctr" rtl="0">
              <a:lnSpc>
                <a:spcPct val="115000"/>
              </a:lnSpc>
              <a:spcBef>
                <a:spcPts val="1200"/>
              </a:spcBef>
              <a:spcAft>
                <a:spcPts val="0"/>
              </a:spcAft>
              <a:buClr>
                <a:schemeClr val="dk1"/>
              </a:buClr>
              <a:buSzPts val="1100"/>
              <a:buFont typeface="Arial"/>
              <a:buNone/>
            </a:pPr>
            <a:endParaRPr sz="2100" b="1" dirty="0">
              <a:solidFill>
                <a:schemeClr val="lt1"/>
              </a:solidFill>
            </a:endParaRPr>
          </a:p>
          <a:p>
            <a:pPr marL="0" lvl="0" indent="0" algn="ctr" rtl="0">
              <a:lnSpc>
                <a:spcPct val="115000"/>
              </a:lnSpc>
              <a:spcBef>
                <a:spcPts val="1200"/>
              </a:spcBef>
              <a:spcAft>
                <a:spcPts val="0"/>
              </a:spcAft>
              <a:buClr>
                <a:schemeClr val="dk1"/>
              </a:buClr>
              <a:buSzPts val="1100"/>
              <a:buFont typeface="Arial"/>
              <a:buNone/>
            </a:pPr>
            <a:r>
              <a:rPr lang="en-GB" sz="3200" b="0" i="0" u="none" strike="noStrike" dirty="0">
                <a:solidFill>
                  <a:schemeClr val="bg1"/>
                </a:solidFill>
                <a:effectLst/>
                <a:latin typeface="Calibri" panose="020F0502020204030204" pitchFamily="34" charset="0"/>
              </a:rPr>
              <a:t>Open Science tools and practices at Institutional and National Levels</a:t>
            </a:r>
            <a:r>
              <a:rPr lang="nl-NL" sz="2100" b="1" dirty="0">
                <a:solidFill>
                  <a:schemeClr val="bg1"/>
                </a:solidFill>
              </a:rPr>
              <a:t> </a:t>
            </a:r>
          </a:p>
          <a:p>
            <a:pPr marL="0" lvl="0" indent="0" algn="ctr" rtl="0">
              <a:lnSpc>
                <a:spcPct val="115000"/>
              </a:lnSpc>
              <a:spcBef>
                <a:spcPts val="1200"/>
              </a:spcBef>
              <a:spcAft>
                <a:spcPts val="0"/>
              </a:spcAft>
              <a:buClr>
                <a:schemeClr val="dk1"/>
              </a:buClr>
              <a:buSzPts val="1100"/>
              <a:buFont typeface="Arial"/>
              <a:buNone/>
            </a:pPr>
            <a:r>
              <a:rPr lang="nl-NL" b="1" dirty="0">
                <a:solidFill>
                  <a:schemeClr val="lt1"/>
                </a:solidFill>
              </a:rPr>
              <a:t>Open </a:t>
            </a:r>
            <a:r>
              <a:rPr lang="nl-NL" b="1" dirty="0" err="1">
                <a:solidFill>
                  <a:schemeClr val="lt1"/>
                </a:solidFill>
              </a:rPr>
              <a:t>Asia</a:t>
            </a:r>
            <a:r>
              <a:rPr lang="nl-NL" b="1" dirty="0">
                <a:solidFill>
                  <a:schemeClr val="lt1"/>
                </a:solidFill>
              </a:rPr>
              <a:t> </a:t>
            </a:r>
            <a:r>
              <a:rPr lang="nl-NL" b="1" dirty="0" err="1">
                <a:solidFill>
                  <a:schemeClr val="lt1"/>
                </a:solidFill>
              </a:rPr>
              <a:t>March</a:t>
            </a:r>
            <a:r>
              <a:rPr lang="nl-NL" b="1" dirty="0">
                <a:solidFill>
                  <a:schemeClr val="lt1"/>
                </a:solidFill>
              </a:rPr>
              <a:t> 2024</a:t>
            </a:r>
            <a:endParaRPr b="1" dirty="0">
              <a:solidFill>
                <a:schemeClr val="lt1"/>
              </a:solidFill>
            </a:endParaRPr>
          </a:p>
          <a:p>
            <a:pPr marL="0" marR="0" lvl="0" indent="0" algn="ctr" rtl="0">
              <a:lnSpc>
                <a:spcPct val="115000"/>
              </a:lnSpc>
              <a:spcBef>
                <a:spcPts val="0"/>
              </a:spcBef>
              <a:spcAft>
                <a:spcPts val="0"/>
              </a:spcAft>
              <a:buClr>
                <a:srgbClr val="000000"/>
              </a:buClr>
              <a:buSzPts val="1400"/>
              <a:buFont typeface="Arial"/>
              <a:buNone/>
            </a:pPr>
            <a:endParaRPr sz="1400" b="1" i="0" u="none" strike="noStrike" cap="none" dirty="0">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dirty="0">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nl-NL" sz="1100" b="0" i="0" u="none" strike="noStrike" cap="none" dirty="0">
                <a:solidFill>
                  <a:schemeClr val="lt1"/>
                </a:solidFill>
                <a:latin typeface="Arial"/>
                <a:ea typeface="Arial"/>
                <a:cs typeface="Arial"/>
                <a:sym typeface="Arial"/>
              </a:rPr>
              <a:t>Prof. Dr. Marjolein </a:t>
            </a:r>
            <a:r>
              <a:rPr lang="nl-NL" sz="1100" b="0" i="0" u="none" strike="noStrike" cap="none" dirty="0" err="1">
                <a:solidFill>
                  <a:schemeClr val="lt1"/>
                </a:solidFill>
                <a:latin typeface="Arial"/>
                <a:ea typeface="Arial"/>
                <a:cs typeface="Arial"/>
                <a:sym typeface="Arial"/>
              </a:rPr>
              <a:t>Zweekhorst</a:t>
            </a:r>
            <a:endParaRPr lang="nl-NL" sz="1100" b="0" i="0" u="none" strike="noStrike" cap="none" dirty="0">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nl-NL" sz="1100" dirty="0">
                <a:solidFill>
                  <a:schemeClr val="lt1"/>
                </a:solidFill>
              </a:rPr>
              <a:t>Dr. </a:t>
            </a:r>
            <a:r>
              <a:rPr lang="nl-NL" sz="1100" dirty="0" err="1">
                <a:solidFill>
                  <a:schemeClr val="lt1"/>
                </a:solidFill>
              </a:rPr>
              <a:t>Sarju</a:t>
            </a:r>
            <a:r>
              <a:rPr lang="nl-NL" sz="1100" dirty="0">
                <a:solidFill>
                  <a:schemeClr val="lt1"/>
                </a:solidFill>
              </a:rPr>
              <a:t> </a:t>
            </a:r>
            <a:r>
              <a:rPr lang="nl-NL" sz="1100" dirty="0" err="1">
                <a:solidFill>
                  <a:schemeClr val="lt1"/>
                </a:solidFill>
              </a:rPr>
              <a:t>Sing</a:t>
            </a:r>
            <a:r>
              <a:rPr lang="nl-NL" sz="1100" dirty="0">
                <a:solidFill>
                  <a:schemeClr val="lt1"/>
                </a:solidFill>
              </a:rPr>
              <a:t> Rai</a:t>
            </a:r>
            <a:endParaRPr sz="1100" b="0" i="0" u="none" strike="noStrike" cap="none" dirty="0">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1100" dirty="0">
              <a:solidFill>
                <a:schemeClr val="lt1"/>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61" name="Google Shape;161;p1"/>
          <p:cNvPicPr preferRelativeResize="0"/>
          <p:nvPr/>
        </p:nvPicPr>
        <p:blipFill>
          <a:blip r:embed="rId4">
            <a:alphaModFix/>
          </a:blip>
          <a:stretch>
            <a:fillRect/>
          </a:stretch>
        </p:blipFill>
        <p:spPr>
          <a:xfrm>
            <a:off x="3812303" y="4384323"/>
            <a:ext cx="2025326" cy="608700"/>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7D3E4BBF-D641-AB9D-4479-63BE3AE1CB38}"/>
              </a:ext>
            </a:extLst>
          </p:cNvPr>
          <p:cNvPicPr>
            <a:picLocks noChangeAspect="1"/>
          </p:cNvPicPr>
          <p:nvPr/>
        </p:nvPicPr>
        <p:blipFill>
          <a:blip r:embed="rId5"/>
          <a:stretch>
            <a:fillRect/>
          </a:stretch>
        </p:blipFill>
        <p:spPr>
          <a:xfrm>
            <a:off x="6298531" y="4376879"/>
            <a:ext cx="2845467" cy="61614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6"/>
          <p:cNvSpPr txBox="1">
            <a:spLocks noGrp="1"/>
          </p:cNvSpPr>
          <p:nvPr>
            <p:ph type="title"/>
          </p:nvPr>
        </p:nvSpPr>
        <p:spPr>
          <a:xfrm>
            <a:off x="147101" y="138879"/>
            <a:ext cx="8928992" cy="1078568"/>
          </a:xfrm>
          <a:prstGeom prst="rect">
            <a:avLst/>
          </a:prstGeom>
          <a:solidFill>
            <a:srgbClr val="0089CF">
              <a:alpha val="89019"/>
            </a:srgbClr>
          </a:solidFill>
          <a:ln>
            <a:noFill/>
          </a:ln>
          <a:effectLst>
            <a:outerShdw blurRad="50800" dist="38100" dir="5400000" algn="ctr" rotWithShape="0">
              <a:srgbClr val="A6A6A6">
                <a:alpha val="40000"/>
              </a:srgbClr>
            </a:outerShdw>
          </a:effectLst>
        </p:spPr>
        <p:txBody>
          <a:bodyPr spcFirstLastPara="1" wrap="square" lIns="288000" tIns="144000" rIns="72000" bIns="72000" anchor="ctr" anchorCtr="0">
            <a:normAutofit/>
          </a:bodyPr>
          <a:lstStyle/>
          <a:p>
            <a:pPr marL="0" lvl="0" indent="0" algn="l" rtl="0">
              <a:lnSpc>
                <a:spcPct val="100000"/>
              </a:lnSpc>
              <a:spcBef>
                <a:spcPts val="0"/>
              </a:spcBef>
              <a:spcAft>
                <a:spcPts val="0"/>
              </a:spcAft>
              <a:buSzPts val="2800"/>
              <a:buNone/>
            </a:pPr>
            <a:r>
              <a:rPr lang="nl-NL" sz="2800"/>
              <a:t>CONTINUOUS PROCESS WITHIN THE THEMATIC APPROACH </a:t>
            </a:r>
            <a:endParaRPr/>
          </a:p>
        </p:txBody>
      </p:sp>
      <p:pic>
        <p:nvPicPr>
          <p:cNvPr id="362" name="Google Shape;362;p16" descr="https://www.advalvas.vu.nl/sites/default/files/styles/large/public/nieuws/xNieuw-West-1.jpg,qitok=dB1gmqmx.pagespeed.ic.TWOFdXjQcK.jpg"/>
          <p:cNvPicPr preferRelativeResize="0"/>
          <p:nvPr/>
        </p:nvPicPr>
        <p:blipFill rotWithShape="1">
          <a:blip r:embed="rId3">
            <a:alphaModFix/>
          </a:blip>
          <a:srcRect/>
          <a:stretch/>
        </p:blipFill>
        <p:spPr>
          <a:xfrm>
            <a:off x="1320022" y="1498980"/>
            <a:ext cx="2694917" cy="1635485"/>
          </a:xfrm>
          <a:prstGeom prst="rect">
            <a:avLst/>
          </a:prstGeom>
          <a:noFill/>
          <a:ln>
            <a:noFill/>
          </a:ln>
        </p:spPr>
      </p:pic>
      <p:pic>
        <p:nvPicPr>
          <p:cNvPr id="363" name="Google Shape;363;p16"/>
          <p:cNvPicPr preferRelativeResize="0"/>
          <p:nvPr/>
        </p:nvPicPr>
        <p:blipFill rotWithShape="1">
          <a:blip r:embed="rId4">
            <a:alphaModFix/>
          </a:blip>
          <a:srcRect/>
          <a:stretch/>
        </p:blipFill>
        <p:spPr>
          <a:xfrm>
            <a:off x="5713212" y="2058709"/>
            <a:ext cx="2587391" cy="1781009"/>
          </a:xfrm>
          <a:prstGeom prst="rect">
            <a:avLst/>
          </a:prstGeom>
          <a:noFill/>
          <a:ln>
            <a:noFill/>
          </a:ln>
        </p:spPr>
      </p:pic>
      <p:pic>
        <p:nvPicPr>
          <p:cNvPr id="364" name="Google Shape;364;p16"/>
          <p:cNvPicPr preferRelativeResize="0"/>
          <p:nvPr/>
        </p:nvPicPr>
        <p:blipFill rotWithShape="1">
          <a:blip r:embed="rId5">
            <a:alphaModFix/>
          </a:blip>
          <a:srcRect/>
          <a:stretch/>
        </p:blipFill>
        <p:spPr>
          <a:xfrm>
            <a:off x="3102121" y="3512894"/>
            <a:ext cx="2491235" cy="1543137"/>
          </a:xfrm>
          <a:prstGeom prst="rect">
            <a:avLst/>
          </a:prstGeom>
          <a:noFill/>
          <a:ln>
            <a:noFill/>
          </a:ln>
        </p:spPr>
      </p:pic>
      <p:sp>
        <p:nvSpPr>
          <p:cNvPr id="365" name="Google Shape;365;p16"/>
          <p:cNvSpPr/>
          <p:nvPr/>
        </p:nvSpPr>
        <p:spPr>
          <a:xfrm rot="1043664">
            <a:off x="4280626" y="1428262"/>
            <a:ext cx="1706959" cy="384083"/>
          </a:xfrm>
          <a:prstGeom prst="curvedDownArrow">
            <a:avLst>
              <a:gd name="adj1" fmla="val 25000"/>
              <a:gd name="adj2" fmla="val 50000"/>
              <a:gd name="adj3" fmla="val 25000"/>
            </a:avLst>
          </a:prstGeom>
          <a:gradFill>
            <a:gsLst>
              <a:gs pos="0">
                <a:srgbClr val="277EFF"/>
              </a:gs>
              <a:gs pos="100000">
                <a:srgbClr val="72A7FF"/>
              </a:gs>
            </a:gsLst>
            <a:lin ang="16200000" scaled="0"/>
          </a:gradFill>
          <a:ln w="9525" cap="flat" cmpd="sng">
            <a:solidFill>
              <a:srgbClr val="3B7FF2"/>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66" name="Google Shape;366;p16"/>
          <p:cNvSpPr/>
          <p:nvPr/>
        </p:nvSpPr>
        <p:spPr>
          <a:xfrm rot="9106596">
            <a:off x="5595015" y="4295990"/>
            <a:ext cx="1553723" cy="397627"/>
          </a:xfrm>
          <a:prstGeom prst="curvedDownArrow">
            <a:avLst>
              <a:gd name="adj1" fmla="val 25000"/>
              <a:gd name="adj2" fmla="val 50000"/>
              <a:gd name="adj3" fmla="val 25000"/>
            </a:avLst>
          </a:prstGeom>
          <a:gradFill>
            <a:gsLst>
              <a:gs pos="0">
                <a:srgbClr val="277EFF"/>
              </a:gs>
              <a:gs pos="100000">
                <a:srgbClr val="72A7FF"/>
              </a:gs>
            </a:gsLst>
            <a:lin ang="16200000" scaled="0"/>
          </a:gradFill>
          <a:ln w="9525" cap="flat" cmpd="sng">
            <a:solidFill>
              <a:srgbClr val="3B7FF2"/>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67" name="Google Shape;367;p16"/>
          <p:cNvSpPr txBox="1"/>
          <p:nvPr/>
        </p:nvSpPr>
        <p:spPr>
          <a:xfrm>
            <a:off x="1282507" y="1217443"/>
            <a:ext cx="2204400" cy="492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0070C0"/>
                </a:solidFill>
                <a:latin typeface="Arial"/>
                <a:ea typeface="Arial"/>
                <a:cs typeface="Arial"/>
                <a:sym typeface="Arial"/>
              </a:rPr>
              <a:t>Identification of the issue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368" name="Google Shape;368;p16"/>
          <p:cNvSpPr txBox="1"/>
          <p:nvPr/>
        </p:nvSpPr>
        <p:spPr>
          <a:xfrm>
            <a:off x="3869921" y="3227781"/>
            <a:ext cx="123139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0070C0"/>
                </a:solidFill>
                <a:latin typeface="Arial"/>
                <a:ea typeface="Arial"/>
                <a:cs typeface="Arial"/>
                <a:sym typeface="Arial"/>
              </a:rPr>
              <a:t>Giving back</a:t>
            </a:r>
            <a:endParaRPr sz="1400" b="0" i="0" u="none" strike="noStrike" cap="none">
              <a:solidFill>
                <a:srgbClr val="000000"/>
              </a:solidFill>
              <a:latin typeface="Arial"/>
              <a:ea typeface="Arial"/>
              <a:cs typeface="Arial"/>
              <a:sym typeface="Arial"/>
            </a:endParaRPr>
          </a:p>
        </p:txBody>
      </p:sp>
      <p:sp>
        <p:nvSpPr>
          <p:cNvPr id="369" name="Google Shape;369;p16"/>
          <p:cNvSpPr txBox="1"/>
          <p:nvPr/>
        </p:nvSpPr>
        <p:spPr>
          <a:xfrm>
            <a:off x="5960518" y="1757107"/>
            <a:ext cx="25875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0070C0"/>
                </a:solidFill>
                <a:latin typeface="Arial"/>
                <a:ea typeface="Arial"/>
                <a:cs typeface="Arial"/>
                <a:sym typeface="Arial"/>
              </a:rPr>
              <a:t>Doing research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16"/>
          <p:cNvSpPr/>
          <p:nvPr/>
        </p:nvSpPr>
        <p:spPr>
          <a:xfrm rot="-7856580">
            <a:off x="1643633" y="3753793"/>
            <a:ext cx="1482180" cy="340837"/>
          </a:xfrm>
          <a:prstGeom prst="curvedDownArrow">
            <a:avLst>
              <a:gd name="adj1" fmla="val 25000"/>
              <a:gd name="adj2" fmla="val 50000"/>
              <a:gd name="adj3" fmla="val 25000"/>
            </a:avLst>
          </a:prstGeom>
          <a:gradFill>
            <a:gsLst>
              <a:gs pos="0">
                <a:srgbClr val="277EFF"/>
              </a:gs>
              <a:gs pos="100000">
                <a:srgbClr val="72A7FF"/>
              </a:gs>
            </a:gsLst>
            <a:lin ang="16200000" scaled="0"/>
          </a:gradFill>
          <a:ln w="9525" cap="flat" cmpd="sng">
            <a:solidFill>
              <a:srgbClr val="3B7FF2"/>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71" name="Google Shape;371;p16"/>
          <p:cNvSpPr txBox="1"/>
          <p:nvPr/>
        </p:nvSpPr>
        <p:spPr>
          <a:xfrm>
            <a:off x="1740722" y="3104671"/>
            <a:ext cx="158536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nl-NL" sz="1200" b="0" i="0" u="none" strike="noStrike" cap="none">
                <a:solidFill>
                  <a:srgbClr val="0070C0"/>
                </a:solidFill>
                <a:latin typeface="Arial"/>
                <a:ea typeface="Arial"/>
                <a:cs typeface="Arial"/>
                <a:sym typeface="Arial"/>
              </a:rPr>
              <a:t>New opportunities </a:t>
            </a:r>
            <a:endParaRPr sz="1400" b="0" i="0" u="none" strike="noStrike" cap="none">
              <a:solidFill>
                <a:srgbClr val="000000"/>
              </a:solidFill>
              <a:latin typeface="Arial"/>
              <a:ea typeface="Arial"/>
              <a:cs typeface="Arial"/>
              <a:sym typeface="Arial"/>
            </a:endParaRPr>
          </a:p>
        </p:txBody>
      </p:sp>
      <p:sp>
        <p:nvSpPr>
          <p:cNvPr id="372" name="Google Shape;372;p16"/>
          <p:cNvSpPr/>
          <p:nvPr/>
        </p:nvSpPr>
        <p:spPr>
          <a:xfrm rot="-2699737">
            <a:off x="4029586" y="2441938"/>
            <a:ext cx="1572993" cy="353885"/>
          </a:xfrm>
          <a:prstGeom prst="curvedDownArrow">
            <a:avLst>
              <a:gd name="adj1" fmla="val 25000"/>
              <a:gd name="adj2" fmla="val 50000"/>
              <a:gd name="adj3" fmla="val 25000"/>
            </a:avLst>
          </a:prstGeom>
          <a:gradFill>
            <a:gsLst>
              <a:gs pos="0">
                <a:srgbClr val="277EFF"/>
              </a:gs>
              <a:gs pos="100000">
                <a:srgbClr val="72A7FF"/>
              </a:gs>
            </a:gsLst>
            <a:lin ang="16200000" scaled="0"/>
          </a:gradFill>
          <a:ln w="9525" cap="flat" cmpd="sng">
            <a:solidFill>
              <a:srgbClr val="3B7FF2"/>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5"/>
          <p:cNvSpPr txBox="1"/>
          <p:nvPr/>
        </p:nvSpPr>
        <p:spPr>
          <a:xfrm>
            <a:off x="213170" y="982622"/>
            <a:ext cx="902101" cy="507831"/>
          </a:xfrm>
          <a:prstGeom prst="rect">
            <a:avLst/>
          </a:prstGeom>
          <a:solidFill>
            <a:srgbClr val="1792D1"/>
          </a:solidFill>
          <a:ln w="9525" cap="flat" cmpd="sng">
            <a:solidFill>
              <a:srgbClr val="1792D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0" i="0" u="none" strike="noStrike" cap="none">
                <a:solidFill>
                  <a:schemeClr val="lt1"/>
                </a:solidFill>
                <a:latin typeface="Arial"/>
                <a:ea typeface="Arial"/>
                <a:cs typeface="Arial"/>
                <a:sym typeface="Arial"/>
              </a:rPr>
              <a:t>Analysis of Governmental policy (MSc)</a:t>
            </a:r>
            <a:endParaRPr sz="900" b="0" i="0" u="none" strike="noStrike" cap="none">
              <a:solidFill>
                <a:schemeClr val="lt1"/>
              </a:solidFill>
              <a:latin typeface="Arial"/>
              <a:ea typeface="Arial"/>
              <a:cs typeface="Arial"/>
              <a:sym typeface="Arial"/>
            </a:endParaRPr>
          </a:p>
        </p:txBody>
      </p:sp>
      <p:cxnSp>
        <p:nvCxnSpPr>
          <p:cNvPr id="310" name="Google Shape;310;p15"/>
          <p:cNvCxnSpPr/>
          <p:nvPr/>
        </p:nvCxnSpPr>
        <p:spPr>
          <a:xfrm rot="10800000" flipH="1">
            <a:off x="0" y="910920"/>
            <a:ext cx="9144000" cy="3446"/>
          </a:xfrm>
          <a:prstGeom prst="straightConnector1">
            <a:avLst/>
          </a:prstGeom>
          <a:noFill/>
          <a:ln w="57150" cap="flat" cmpd="sng">
            <a:solidFill>
              <a:srgbClr val="1792D1"/>
            </a:solidFill>
            <a:prstDash val="solid"/>
            <a:round/>
            <a:headEnd type="none" w="sm" len="sm"/>
            <a:tailEnd type="triangle" w="med" len="med"/>
          </a:ln>
        </p:spPr>
      </p:cxnSp>
      <p:sp>
        <p:nvSpPr>
          <p:cNvPr id="311" name="Google Shape;311;p15"/>
          <p:cNvSpPr txBox="1"/>
          <p:nvPr/>
        </p:nvSpPr>
        <p:spPr>
          <a:xfrm>
            <a:off x="1171400" y="988100"/>
            <a:ext cx="715500" cy="369300"/>
          </a:xfrm>
          <a:prstGeom prst="rect">
            <a:avLst/>
          </a:prstGeom>
          <a:solidFill>
            <a:srgbClr val="1792D1"/>
          </a:solidFill>
          <a:ln w="9525" cap="flat" cmpd="sng">
            <a:solidFill>
              <a:srgbClr val="1792D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0" i="0" u="none" strike="noStrike" cap="none">
                <a:solidFill>
                  <a:schemeClr val="lt1"/>
                </a:solidFill>
                <a:latin typeface="Arial"/>
                <a:ea typeface="Arial"/>
                <a:cs typeface="Arial"/>
                <a:sym typeface="Arial"/>
              </a:rPr>
              <a:t>Geriatrics BSc </a:t>
            </a:r>
            <a:endParaRPr sz="900" b="0" i="0" u="none" strike="noStrike" cap="none">
              <a:solidFill>
                <a:schemeClr val="lt1"/>
              </a:solidFill>
              <a:latin typeface="Arial"/>
              <a:ea typeface="Arial"/>
              <a:cs typeface="Arial"/>
              <a:sym typeface="Arial"/>
            </a:endParaRPr>
          </a:p>
        </p:txBody>
      </p:sp>
      <p:sp>
        <p:nvSpPr>
          <p:cNvPr id="312" name="Google Shape;312;p15"/>
          <p:cNvSpPr txBox="1"/>
          <p:nvPr/>
        </p:nvSpPr>
        <p:spPr>
          <a:xfrm>
            <a:off x="3641807" y="983183"/>
            <a:ext cx="952800" cy="785100"/>
          </a:xfrm>
          <a:prstGeom prst="rect">
            <a:avLst/>
          </a:prstGeom>
          <a:solidFill>
            <a:srgbClr val="1792D1"/>
          </a:solidFill>
          <a:ln w="9525" cap="flat" cmpd="sng">
            <a:solidFill>
              <a:srgbClr val="1792D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0" i="0" u="none" strike="noStrike" cap="none">
                <a:solidFill>
                  <a:schemeClr val="lt1"/>
                </a:solidFill>
                <a:latin typeface="Arial"/>
                <a:ea typeface="Arial"/>
                <a:cs typeface="Arial"/>
                <a:sym typeface="Arial"/>
              </a:rPr>
              <a:t>Internship Management Policy and Entrepreneur-</a:t>
            </a:r>
            <a:endParaRPr sz="9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nl-NL" sz="900" b="0" i="0" u="none" strike="noStrike" cap="none">
                <a:solidFill>
                  <a:schemeClr val="lt1"/>
                </a:solidFill>
                <a:latin typeface="Arial"/>
                <a:ea typeface="Arial"/>
                <a:cs typeface="Arial"/>
                <a:sym typeface="Arial"/>
              </a:rPr>
              <a:t>ship MSc (3x)</a:t>
            </a:r>
            <a:endParaRPr sz="900" b="0" i="0" u="none" strike="noStrike" cap="none">
              <a:solidFill>
                <a:schemeClr val="lt1"/>
              </a:solidFill>
              <a:latin typeface="Arial"/>
              <a:ea typeface="Arial"/>
              <a:cs typeface="Arial"/>
              <a:sym typeface="Arial"/>
            </a:endParaRPr>
          </a:p>
        </p:txBody>
      </p:sp>
      <p:sp>
        <p:nvSpPr>
          <p:cNvPr id="313" name="Google Shape;313;p15"/>
          <p:cNvSpPr txBox="1"/>
          <p:nvPr/>
        </p:nvSpPr>
        <p:spPr>
          <a:xfrm>
            <a:off x="2668568" y="985151"/>
            <a:ext cx="890195" cy="507831"/>
          </a:xfrm>
          <a:prstGeom prst="rect">
            <a:avLst/>
          </a:prstGeom>
          <a:solidFill>
            <a:srgbClr val="1792D1"/>
          </a:solidFill>
          <a:ln w="9525" cap="flat" cmpd="sng">
            <a:solidFill>
              <a:srgbClr val="1792D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0" i="0" u="none" strike="noStrike" cap="none">
                <a:solidFill>
                  <a:schemeClr val="lt1"/>
                </a:solidFill>
                <a:latin typeface="Arial"/>
                <a:ea typeface="Arial"/>
                <a:cs typeface="Arial"/>
                <a:sym typeface="Arial"/>
              </a:rPr>
              <a:t>Internship Sociology BSc (5x) </a:t>
            </a:r>
            <a:endParaRPr sz="900" b="0" i="0" u="none" strike="noStrike" cap="none">
              <a:solidFill>
                <a:schemeClr val="lt1"/>
              </a:solidFill>
              <a:latin typeface="Arial"/>
              <a:ea typeface="Arial"/>
              <a:cs typeface="Arial"/>
              <a:sym typeface="Arial"/>
            </a:endParaRPr>
          </a:p>
        </p:txBody>
      </p:sp>
      <p:cxnSp>
        <p:nvCxnSpPr>
          <p:cNvPr id="314" name="Google Shape;314;p15"/>
          <p:cNvCxnSpPr/>
          <p:nvPr/>
        </p:nvCxnSpPr>
        <p:spPr>
          <a:xfrm rot="10800000" flipH="1">
            <a:off x="0" y="2511259"/>
            <a:ext cx="9144000" cy="7077"/>
          </a:xfrm>
          <a:prstGeom prst="straightConnector1">
            <a:avLst/>
          </a:prstGeom>
          <a:noFill/>
          <a:ln w="57150" cap="flat" cmpd="sng">
            <a:solidFill>
              <a:srgbClr val="1792D1"/>
            </a:solidFill>
            <a:prstDash val="solid"/>
            <a:round/>
            <a:headEnd type="none" w="sm" len="sm"/>
            <a:tailEnd type="triangle" w="med" len="med"/>
          </a:ln>
        </p:spPr>
      </p:cxnSp>
      <p:sp>
        <p:nvSpPr>
          <p:cNvPr id="315" name="Google Shape;315;p15"/>
          <p:cNvSpPr txBox="1"/>
          <p:nvPr/>
        </p:nvSpPr>
        <p:spPr>
          <a:xfrm>
            <a:off x="1918625" y="967550"/>
            <a:ext cx="715500" cy="646500"/>
          </a:xfrm>
          <a:prstGeom prst="rect">
            <a:avLst/>
          </a:prstGeom>
          <a:solidFill>
            <a:srgbClr val="1792D1"/>
          </a:solidFill>
          <a:ln w="9525" cap="flat" cmpd="sng">
            <a:solidFill>
              <a:srgbClr val="1792D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0" i="0" u="none" strike="noStrike" cap="none">
                <a:solidFill>
                  <a:schemeClr val="lt1"/>
                </a:solidFill>
                <a:latin typeface="Arial"/>
                <a:ea typeface="Arial"/>
                <a:cs typeface="Arial"/>
                <a:sym typeface="Arial"/>
              </a:rPr>
              <a:t>Health communi-cation BSc</a:t>
            </a:r>
            <a:endParaRPr sz="900" b="0" i="0" u="none" strike="noStrike" cap="none">
              <a:solidFill>
                <a:schemeClr val="lt1"/>
              </a:solidFill>
              <a:latin typeface="Arial"/>
              <a:ea typeface="Arial"/>
              <a:cs typeface="Arial"/>
              <a:sym typeface="Arial"/>
            </a:endParaRPr>
          </a:p>
        </p:txBody>
      </p:sp>
      <p:sp>
        <p:nvSpPr>
          <p:cNvPr id="316" name="Google Shape;316;p15"/>
          <p:cNvSpPr txBox="1"/>
          <p:nvPr/>
        </p:nvSpPr>
        <p:spPr>
          <a:xfrm>
            <a:off x="5089690" y="2710890"/>
            <a:ext cx="885900" cy="646500"/>
          </a:xfrm>
          <a:prstGeom prst="rect">
            <a:avLst/>
          </a:prstGeom>
          <a:solidFill>
            <a:srgbClr val="1792D1"/>
          </a:solidFill>
          <a:ln w="9525" cap="flat" cmpd="sng">
            <a:solidFill>
              <a:srgbClr val="1792D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0" i="0" u="none" strike="noStrike" cap="none">
                <a:solidFill>
                  <a:schemeClr val="lt1"/>
                </a:solidFill>
                <a:latin typeface="Arial"/>
                <a:ea typeface="Arial"/>
                <a:cs typeface="Arial"/>
                <a:sym typeface="Arial"/>
              </a:rPr>
              <a:t>Governing Global Challenges (BSc)</a:t>
            </a:r>
            <a:endParaRPr sz="900" b="0" i="0" u="none" strike="noStrike" cap="none">
              <a:solidFill>
                <a:schemeClr val="lt1"/>
              </a:solidFill>
              <a:latin typeface="Arial"/>
              <a:ea typeface="Arial"/>
              <a:cs typeface="Arial"/>
              <a:sym typeface="Arial"/>
            </a:endParaRPr>
          </a:p>
        </p:txBody>
      </p:sp>
      <p:sp>
        <p:nvSpPr>
          <p:cNvPr id="317" name="Google Shape;317;p15"/>
          <p:cNvSpPr txBox="1"/>
          <p:nvPr/>
        </p:nvSpPr>
        <p:spPr>
          <a:xfrm>
            <a:off x="1214714" y="2585056"/>
            <a:ext cx="812400" cy="646500"/>
          </a:xfrm>
          <a:prstGeom prst="rect">
            <a:avLst/>
          </a:prstGeom>
          <a:solidFill>
            <a:srgbClr val="1792D1"/>
          </a:solidFill>
          <a:ln w="9525" cap="flat" cmpd="sng">
            <a:solidFill>
              <a:srgbClr val="1792D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0" i="0" u="none" strike="noStrike" cap="none">
                <a:solidFill>
                  <a:schemeClr val="lt1"/>
                </a:solidFill>
                <a:latin typeface="Arial"/>
                <a:ea typeface="Arial"/>
                <a:cs typeface="Arial"/>
                <a:sym typeface="Arial"/>
              </a:rPr>
              <a:t>Therapy in theory and practice (MSc)</a:t>
            </a:r>
            <a:endParaRPr sz="900" b="0" i="0" u="none" strike="noStrike" cap="none">
              <a:solidFill>
                <a:schemeClr val="lt1"/>
              </a:solidFill>
              <a:latin typeface="Arial"/>
              <a:ea typeface="Arial"/>
              <a:cs typeface="Arial"/>
              <a:sym typeface="Arial"/>
            </a:endParaRPr>
          </a:p>
        </p:txBody>
      </p:sp>
      <p:sp>
        <p:nvSpPr>
          <p:cNvPr id="318" name="Google Shape;318;p15"/>
          <p:cNvSpPr txBox="1"/>
          <p:nvPr/>
        </p:nvSpPr>
        <p:spPr>
          <a:xfrm>
            <a:off x="2251687" y="2718916"/>
            <a:ext cx="715448" cy="507831"/>
          </a:xfrm>
          <a:prstGeom prst="rect">
            <a:avLst/>
          </a:prstGeom>
          <a:solidFill>
            <a:srgbClr val="1792D1"/>
          </a:solidFill>
          <a:ln w="9525" cap="flat" cmpd="sng">
            <a:solidFill>
              <a:srgbClr val="1792D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0" i="0" u="none" strike="noStrike" cap="none">
                <a:solidFill>
                  <a:schemeClr val="lt1"/>
                </a:solidFill>
                <a:latin typeface="Arial"/>
                <a:ea typeface="Arial"/>
                <a:cs typeface="Arial"/>
                <a:sym typeface="Arial"/>
              </a:rPr>
              <a:t>Urban studies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nl-NL" sz="900" b="0" i="0" u="none" strike="noStrike" cap="none">
                <a:solidFill>
                  <a:schemeClr val="lt1"/>
                </a:solidFill>
                <a:latin typeface="Arial"/>
                <a:ea typeface="Arial"/>
                <a:cs typeface="Arial"/>
                <a:sym typeface="Arial"/>
              </a:rPr>
              <a:t>(BSc)</a:t>
            </a:r>
            <a:endParaRPr sz="900" b="0" i="0" u="none" strike="noStrike" cap="none">
              <a:solidFill>
                <a:schemeClr val="lt1"/>
              </a:solidFill>
              <a:latin typeface="Arial"/>
              <a:ea typeface="Arial"/>
              <a:cs typeface="Arial"/>
              <a:sym typeface="Arial"/>
            </a:endParaRPr>
          </a:p>
        </p:txBody>
      </p:sp>
      <p:sp>
        <p:nvSpPr>
          <p:cNvPr id="319" name="Google Shape;319;p15"/>
          <p:cNvSpPr txBox="1"/>
          <p:nvPr/>
        </p:nvSpPr>
        <p:spPr>
          <a:xfrm>
            <a:off x="6209355" y="2719837"/>
            <a:ext cx="812516" cy="507831"/>
          </a:xfrm>
          <a:prstGeom prst="rect">
            <a:avLst/>
          </a:prstGeom>
          <a:solidFill>
            <a:srgbClr val="1792D1"/>
          </a:solidFill>
          <a:ln w="9525" cap="flat" cmpd="sng">
            <a:solidFill>
              <a:srgbClr val="1792D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0" i="0" u="none" strike="noStrike" cap="none">
                <a:solidFill>
                  <a:schemeClr val="lt1"/>
                </a:solidFill>
                <a:latin typeface="Arial"/>
                <a:ea typeface="Arial"/>
                <a:cs typeface="Arial"/>
                <a:sym typeface="Arial"/>
              </a:rPr>
              <a:t>Research project (BSc 1x)</a:t>
            </a:r>
            <a:endParaRPr sz="900" b="0" i="0" u="none" strike="noStrike" cap="none">
              <a:solidFill>
                <a:schemeClr val="lt1"/>
              </a:solidFill>
              <a:latin typeface="Arial"/>
              <a:ea typeface="Arial"/>
              <a:cs typeface="Arial"/>
              <a:sym typeface="Arial"/>
            </a:endParaRPr>
          </a:p>
        </p:txBody>
      </p:sp>
      <p:pic>
        <p:nvPicPr>
          <p:cNvPr id="320" name="Google Shape;320;p15" descr="Afbeeldingsresultaat voor alliantie"/>
          <p:cNvPicPr preferRelativeResize="0"/>
          <p:nvPr/>
        </p:nvPicPr>
        <p:blipFill rotWithShape="1">
          <a:blip r:embed="rId3">
            <a:alphaModFix/>
          </a:blip>
          <a:srcRect/>
          <a:stretch/>
        </p:blipFill>
        <p:spPr>
          <a:xfrm>
            <a:off x="1291804" y="1366362"/>
            <a:ext cx="508073" cy="236803"/>
          </a:xfrm>
          <a:prstGeom prst="rect">
            <a:avLst/>
          </a:prstGeom>
          <a:solidFill>
            <a:schemeClr val="accent1"/>
          </a:solidFill>
          <a:ln w="19050" cap="flat" cmpd="sng">
            <a:solidFill>
              <a:schemeClr val="accent1"/>
            </a:solidFill>
            <a:prstDash val="solid"/>
            <a:round/>
            <a:headEnd type="none" w="sm" len="sm"/>
            <a:tailEnd type="none" w="sm" len="sm"/>
          </a:ln>
        </p:spPr>
      </p:pic>
      <p:pic>
        <p:nvPicPr>
          <p:cNvPr id="321" name="Google Shape;321;p15" descr="VoorUit - Home | Facebook"/>
          <p:cNvPicPr preferRelativeResize="0"/>
          <p:nvPr/>
        </p:nvPicPr>
        <p:blipFill rotWithShape="1">
          <a:blip r:embed="rId4">
            <a:alphaModFix/>
          </a:blip>
          <a:srcRect/>
          <a:stretch/>
        </p:blipFill>
        <p:spPr>
          <a:xfrm>
            <a:off x="1398212" y="1604505"/>
            <a:ext cx="258491" cy="258491"/>
          </a:xfrm>
          <a:prstGeom prst="rect">
            <a:avLst/>
          </a:prstGeom>
          <a:noFill/>
          <a:ln>
            <a:noFill/>
          </a:ln>
        </p:spPr>
      </p:pic>
      <p:pic>
        <p:nvPicPr>
          <p:cNvPr id="322" name="Google Shape;322;p15" descr="Afbeeldingsresultaat voor gemeente amsterdam"/>
          <p:cNvPicPr preferRelativeResize="0"/>
          <p:nvPr/>
        </p:nvPicPr>
        <p:blipFill rotWithShape="1">
          <a:blip r:embed="rId5">
            <a:alphaModFix/>
          </a:blip>
          <a:srcRect/>
          <a:stretch/>
        </p:blipFill>
        <p:spPr>
          <a:xfrm>
            <a:off x="2007113" y="1648348"/>
            <a:ext cx="535703" cy="278565"/>
          </a:xfrm>
          <a:prstGeom prst="rect">
            <a:avLst/>
          </a:prstGeom>
          <a:solidFill>
            <a:schemeClr val="accent1"/>
          </a:solidFill>
          <a:ln w="19050" cap="flat" cmpd="sng">
            <a:solidFill>
              <a:schemeClr val="accent1"/>
            </a:solidFill>
            <a:prstDash val="solid"/>
            <a:round/>
            <a:headEnd type="none" w="sm" len="sm"/>
            <a:tailEnd type="none" w="sm" len="sm"/>
          </a:ln>
        </p:spPr>
      </p:pic>
      <p:pic>
        <p:nvPicPr>
          <p:cNvPr id="323" name="Google Shape;323;p15"/>
          <p:cNvPicPr preferRelativeResize="0"/>
          <p:nvPr/>
        </p:nvPicPr>
        <p:blipFill rotWithShape="1">
          <a:blip r:embed="rId6">
            <a:alphaModFix/>
          </a:blip>
          <a:srcRect r="2182"/>
          <a:stretch/>
        </p:blipFill>
        <p:spPr>
          <a:xfrm>
            <a:off x="2809892" y="1562617"/>
            <a:ext cx="779079" cy="289998"/>
          </a:xfrm>
          <a:prstGeom prst="rect">
            <a:avLst/>
          </a:prstGeom>
          <a:solidFill>
            <a:schemeClr val="accent1"/>
          </a:solidFill>
          <a:ln w="28575" cap="flat" cmpd="sng">
            <a:solidFill>
              <a:schemeClr val="accent1"/>
            </a:solidFill>
            <a:prstDash val="solid"/>
            <a:round/>
            <a:headEnd type="none" w="sm" len="sm"/>
            <a:tailEnd type="none" w="sm" len="sm"/>
          </a:ln>
        </p:spPr>
      </p:pic>
      <p:sp>
        <p:nvSpPr>
          <p:cNvPr id="324" name="Google Shape;324;p15"/>
          <p:cNvSpPr txBox="1"/>
          <p:nvPr/>
        </p:nvSpPr>
        <p:spPr>
          <a:xfrm>
            <a:off x="3541881" y="2719838"/>
            <a:ext cx="880590" cy="369332"/>
          </a:xfrm>
          <a:prstGeom prst="rect">
            <a:avLst/>
          </a:prstGeom>
          <a:solidFill>
            <a:srgbClr val="1792D1"/>
          </a:solidFill>
          <a:ln w="9525" cap="flat" cmpd="sng">
            <a:solidFill>
              <a:srgbClr val="1792D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0" i="0" u="none" strike="noStrike" cap="none">
                <a:solidFill>
                  <a:schemeClr val="lt1"/>
                </a:solidFill>
                <a:latin typeface="Arial"/>
                <a:ea typeface="Arial"/>
                <a:cs typeface="Arial"/>
                <a:sym typeface="Arial"/>
              </a:rPr>
              <a:t>Document Design (BSc) </a:t>
            </a:r>
            <a:endParaRPr sz="1400" b="0" i="0" u="none" strike="noStrike" cap="none">
              <a:solidFill>
                <a:srgbClr val="000000"/>
              </a:solidFill>
              <a:latin typeface="Arial"/>
              <a:ea typeface="Arial"/>
              <a:cs typeface="Arial"/>
              <a:sym typeface="Arial"/>
            </a:endParaRPr>
          </a:p>
        </p:txBody>
      </p:sp>
      <p:pic>
        <p:nvPicPr>
          <p:cNvPr id="325" name="Google Shape;325;p15" descr="Afbeeldingsresultaat voor gemeente amsterdam"/>
          <p:cNvPicPr preferRelativeResize="0"/>
          <p:nvPr/>
        </p:nvPicPr>
        <p:blipFill rotWithShape="1">
          <a:blip r:embed="rId5">
            <a:alphaModFix/>
          </a:blip>
          <a:srcRect/>
          <a:stretch/>
        </p:blipFill>
        <p:spPr>
          <a:xfrm>
            <a:off x="756095" y="1613637"/>
            <a:ext cx="535703" cy="278565"/>
          </a:xfrm>
          <a:prstGeom prst="rect">
            <a:avLst/>
          </a:prstGeom>
          <a:solidFill>
            <a:schemeClr val="accent1"/>
          </a:solidFill>
          <a:ln w="19050" cap="flat" cmpd="sng">
            <a:solidFill>
              <a:schemeClr val="accent1"/>
            </a:solidFill>
            <a:prstDash val="solid"/>
            <a:round/>
            <a:headEnd type="none" w="sm" len="sm"/>
            <a:tailEnd type="none" w="sm" len="sm"/>
          </a:ln>
        </p:spPr>
      </p:pic>
      <p:pic>
        <p:nvPicPr>
          <p:cNvPr id="326" name="Google Shape;326;p15" descr="VoorUit - Home | Facebook"/>
          <p:cNvPicPr preferRelativeResize="0"/>
          <p:nvPr/>
        </p:nvPicPr>
        <p:blipFill rotWithShape="1">
          <a:blip r:embed="rId4">
            <a:alphaModFix/>
          </a:blip>
          <a:srcRect/>
          <a:stretch/>
        </p:blipFill>
        <p:spPr>
          <a:xfrm>
            <a:off x="3797677" y="1983660"/>
            <a:ext cx="258491" cy="258491"/>
          </a:xfrm>
          <a:prstGeom prst="rect">
            <a:avLst/>
          </a:prstGeom>
          <a:noFill/>
          <a:ln>
            <a:noFill/>
          </a:ln>
        </p:spPr>
      </p:pic>
      <p:pic>
        <p:nvPicPr>
          <p:cNvPr id="327" name="Google Shape;327;p15" descr="Afbeeldingsresultaat voor gemeente amsterdam"/>
          <p:cNvPicPr preferRelativeResize="0"/>
          <p:nvPr/>
        </p:nvPicPr>
        <p:blipFill rotWithShape="1">
          <a:blip r:embed="rId5">
            <a:alphaModFix/>
          </a:blip>
          <a:srcRect/>
          <a:stretch/>
        </p:blipFill>
        <p:spPr>
          <a:xfrm>
            <a:off x="4053664" y="1858664"/>
            <a:ext cx="535703" cy="278565"/>
          </a:xfrm>
          <a:prstGeom prst="rect">
            <a:avLst/>
          </a:prstGeom>
          <a:solidFill>
            <a:schemeClr val="accent1"/>
          </a:solidFill>
          <a:ln w="19050" cap="flat" cmpd="sng">
            <a:solidFill>
              <a:schemeClr val="accent1"/>
            </a:solidFill>
            <a:prstDash val="solid"/>
            <a:round/>
            <a:headEnd type="none" w="sm" len="sm"/>
            <a:tailEnd type="none" w="sm" len="sm"/>
          </a:ln>
        </p:spPr>
      </p:pic>
      <p:grpSp>
        <p:nvGrpSpPr>
          <p:cNvPr id="328" name="Google Shape;328;p15"/>
          <p:cNvGrpSpPr/>
          <p:nvPr/>
        </p:nvGrpSpPr>
        <p:grpSpPr>
          <a:xfrm>
            <a:off x="2045925" y="2302473"/>
            <a:ext cx="5052150" cy="357052"/>
            <a:chOff x="2741807" y="5236201"/>
            <a:chExt cx="6736200" cy="476070"/>
          </a:xfrm>
        </p:grpSpPr>
        <p:sp>
          <p:nvSpPr>
            <p:cNvPr id="329" name="Google Shape;329;p15"/>
            <p:cNvSpPr/>
            <p:nvPr/>
          </p:nvSpPr>
          <p:spPr>
            <a:xfrm>
              <a:off x="2741807" y="5241871"/>
              <a:ext cx="6736200" cy="470400"/>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nl-NL" sz="1050" b="1" i="0" u="none" strike="noStrike" cap="none">
                  <a:solidFill>
                    <a:schemeClr val="dk1"/>
                  </a:solidFill>
                  <a:latin typeface="Arial"/>
                  <a:ea typeface="Arial"/>
                  <a:cs typeface="Arial"/>
                  <a:sym typeface="Arial"/>
                </a:rPr>
                <a:t>Kennisalliantie </a:t>
              </a:r>
              <a:br>
                <a:rPr lang="nl-NL" sz="1050" b="1" i="0" u="none" strike="noStrike" cap="none">
                  <a:solidFill>
                    <a:schemeClr val="dk1"/>
                  </a:solidFill>
                  <a:latin typeface="Arial"/>
                  <a:ea typeface="Arial"/>
                  <a:cs typeface="Arial"/>
                  <a:sym typeface="Arial"/>
                </a:rPr>
              </a:br>
              <a:r>
                <a:rPr lang="nl-NL" sz="1050" b="1" i="0" u="none" strike="noStrike" cap="none">
                  <a:solidFill>
                    <a:schemeClr val="dk1"/>
                  </a:solidFill>
                  <a:latin typeface="Arial"/>
                  <a:ea typeface="Arial"/>
                  <a:cs typeface="Arial"/>
                  <a:sym typeface="Arial"/>
                </a:rPr>
                <a:t>eenzaamheid:</a:t>
              </a:r>
              <a:endParaRPr sz="1400" b="0" i="0" u="none" strike="noStrike" cap="none">
                <a:solidFill>
                  <a:srgbClr val="000000"/>
                </a:solidFill>
                <a:latin typeface="Arial"/>
                <a:ea typeface="Arial"/>
                <a:cs typeface="Arial"/>
                <a:sym typeface="Arial"/>
              </a:endParaRPr>
            </a:p>
          </p:txBody>
        </p:sp>
        <p:pic>
          <p:nvPicPr>
            <p:cNvPr id="330" name="Google Shape;330;p15" descr="VoorUit - Home | Facebook"/>
            <p:cNvPicPr preferRelativeResize="0"/>
            <p:nvPr/>
          </p:nvPicPr>
          <p:blipFill rotWithShape="1">
            <a:blip r:embed="rId4">
              <a:alphaModFix/>
            </a:blip>
            <a:srcRect/>
            <a:stretch/>
          </p:blipFill>
          <p:spPr>
            <a:xfrm>
              <a:off x="4262504" y="5298794"/>
              <a:ext cx="344654" cy="344654"/>
            </a:xfrm>
            <a:prstGeom prst="rect">
              <a:avLst/>
            </a:prstGeom>
            <a:noFill/>
            <a:ln>
              <a:noFill/>
            </a:ln>
          </p:spPr>
        </p:pic>
        <p:pic>
          <p:nvPicPr>
            <p:cNvPr id="331" name="Google Shape;331;p15" descr="Logo gemeente Amsterdam - Stijlweb"/>
            <p:cNvPicPr preferRelativeResize="0"/>
            <p:nvPr/>
          </p:nvPicPr>
          <p:blipFill rotWithShape="1">
            <a:blip r:embed="rId7">
              <a:alphaModFix/>
            </a:blip>
            <a:srcRect/>
            <a:stretch/>
          </p:blipFill>
          <p:spPr>
            <a:xfrm>
              <a:off x="8665990" y="5253134"/>
              <a:ext cx="802953" cy="450690"/>
            </a:xfrm>
            <a:prstGeom prst="rect">
              <a:avLst/>
            </a:prstGeom>
            <a:noFill/>
            <a:ln>
              <a:noFill/>
            </a:ln>
          </p:spPr>
        </p:pic>
        <p:pic>
          <p:nvPicPr>
            <p:cNvPr id="332" name="Google Shape;332;p15" descr="Combiwel Buurtwerk"/>
            <p:cNvPicPr preferRelativeResize="0"/>
            <p:nvPr/>
          </p:nvPicPr>
          <p:blipFill rotWithShape="1">
            <a:blip r:embed="rId8">
              <a:alphaModFix/>
            </a:blip>
            <a:srcRect/>
            <a:stretch/>
          </p:blipFill>
          <p:spPr>
            <a:xfrm>
              <a:off x="6466421" y="5331542"/>
              <a:ext cx="1041564" cy="347866"/>
            </a:xfrm>
            <a:prstGeom prst="rect">
              <a:avLst/>
            </a:prstGeom>
            <a:noFill/>
            <a:ln>
              <a:noFill/>
            </a:ln>
          </p:spPr>
        </p:pic>
        <p:pic>
          <p:nvPicPr>
            <p:cNvPr id="333" name="Google Shape;333;p15" descr="Markant, centrum voor mantelzorg - Photos | Facebook"/>
            <p:cNvPicPr preferRelativeResize="0"/>
            <p:nvPr/>
          </p:nvPicPr>
          <p:blipFill rotWithShape="1">
            <a:blip r:embed="rId9">
              <a:alphaModFix/>
            </a:blip>
            <a:srcRect/>
            <a:stretch/>
          </p:blipFill>
          <p:spPr>
            <a:xfrm>
              <a:off x="5357180" y="5334165"/>
              <a:ext cx="649697" cy="290909"/>
            </a:xfrm>
            <a:prstGeom prst="rect">
              <a:avLst/>
            </a:prstGeom>
            <a:noFill/>
            <a:ln>
              <a:noFill/>
            </a:ln>
          </p:spPr>
        </p:pic>
        <p:pic>
          <p:nvPicPr>
            <p:cNvPr id="334" name="Google Shape;334;p15" descr="De Regenboog Groep | LinkedIn"/>
            <p:cNvPicPr preferRelativeResize="0"/>
            <p:nvPr/>
          </p:nvPicPr>
          <p:blipFill rotWithShape="1">
            <a:blip r:embed="rId10">
              <a:alphaModFix/>
            </a:blip>
            <a:srcRect/>
            <a:stretch/>
          </p:blipFill>
          <p:spPr>
            <a:xfrm>
              <a:off x="6021491" y="5251704"/>
              <a:ext cx="430316" cy="430316"/>
            </a:xfrm>
            <a:prstGeom prst="rect">
              <a:avLst/>
            </a:prstGeom>
            <a:noFill/>
            <a:ln>
              <a:noFill/>
            </a:ln>
          </p:spPr>
        </p:pic>
        <p:pic>
          <p:nvPicPr>
            <p:cNvPr id="335" name="Google Shape;335;p15" descr="BOOT (@BOOT_HvA) | Twitter"/>
            <p:cNvPicPr preferRelativeResize="0"/>
            <p:nvPr/>
          </p:nvPicPr>
          <p:blipFill rotWithShape="1">
            <a:blip r:embed="rId11">
              <a:alphaModFix/>
            </a:blip>
            <a:srcRect/>
            <a:stretch/>
          </p:blipFill>
          <p:spPr>
            <a:xfrm>
              <a:off x="8254322" y="5285875"/>
              <a:ext cx="364499" cy="364499"/>
            </a:xfrm>
            <a:prstGeom prst="rect">
              <a:avLst/>
            </a:prstGeom>
            <a:noFill/>
            <a:ln>
              <a:noFill/>
            </a:ln>
          </p:spPr>
        </p:pic>
        <p:pic>
          <p:nvPicPr>
            <p:cNvPr id="336" name="Google Shape;336;p15" descr="De Hippe Heks - Leef en leer!"/>
            <p:cNvPicPr preferRelativeResize="0"/>
            <p:nvPr/>
          </p:nvPicPr>
          <p:blipFill rotWithShape="1">
            <a:blip r:embed="rId12">
              <a:alphaModFix/>
            </a:blip>
            <a:srcRect b="47721"/>
            <a:stretch/>
          </p:blipFill>
          <p:spPr>
            <a:xfrm>
              <a:off x="4645621" y="5281210"/>
              <a:ext cx="728685" cy="214284"/>
            </a:xfrm>
            <a:prstGeom prst="rect">
              <a:avLst/>
            </a:prstGeom>
            <a:noFill/>
            <a:ln>
              <a:noFill/>
            </a:ln>
          </p:spPr>
        </p:pic>
        <p:pic>
          <p:nvPicPr>
            <p:cNvPr id="337" name="Google Shape;337;p15" descr="Stichting Magneet | LinkedIn"/>
            <p:cNvPicPr preferRelativeResize="0"/>
            <p:nvPr/>
          </p:nvPicPr>
          <p:blipFill rotWithShape="1">
            <a:blip r:embed="rId13">
              <a:alphaModFix/>
            </a:blip>
            <a:srcRect/>
            <a:stretch/>
          </p:blipFill>
          <p:spPr>
            <a:xfrm>
              <a:off x="7657749" y="5236201"/>
              <a:ext cx="470395" cy="470395"/>
            </a:xfrm>
            <a:prstGeom prst="rect">
              <a:avLst/>
            </a:prstGeom>
            <a:noFill/>
            <a:ln>
              <a:noFill/>
            </a:ln>
          </p:spPr>
        </p:pic>
        <p:pic>
          <p:nvPicPr>
            <p:cNvPr id="338" name="Google Shape;338;p15" descr="VU logo - Congres en Mediacenter - Vrije Universiteit Amsterdam"/>
            <p:cNvPicPr preferRelativeResize="0"/>
            <p:nvPr/>
          </p:nvPicPr>
          <p:blipFill rotWithShape="1">
            <a:blip r:embed="rId14">
              <a:alphaModFix/>
            </a:blip>
            <a:srcRect/>
            <a:stretch/>
          </p:blipFill>
          <p:spPr>
            <a:xfrm>
              <a:off x="4644482" y="5508668"/>
              <a:ext cx="655753" cy="195156"/>
            </a:xfrm>
            <a:prstGeom prst="rect">
              <a:avLst/>
            </a:prstGeom>
            <a:noFill/>
            <a:ln>
              <a:noFill/>
            </a:ln>
          </p:spPr>
        </p:pic>
      </p:grpSp>
      <p:sp>
        <p:nvSpPr>
          <p:cNvPr id="339" name="Google Shape;339;p15"/>
          <p:cNvSpPr txBox="1"/>
          <p:nvPr/>
        </p:nvSpPr>
        <p:spPr>
          <a:xfrm>
            <a:off x="4627341" y="970566"/>
            <a:ext cx="902101" cy="507831"/>
          </a:xfrm>
          <a:prstGeom prst="rect">
            <a:avLst/>
          </a:prstGeom>
          <a:solidFill>
            <a:srgbClr val="1792D1"/>
          </a:solidFill>
          <a:ln w="9525" cap="flat" cmpd="sng">
            <a:solidFill>
              <a:srgbClr val="1792D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0" i="0" u="none" strike="noStrike" cap="none">
                <a:solidFill>
                  <a:schemeClr val="lt1"/>
                </a:solidFill>
                <a:latin typeface="Arial"/>
                <a:ea typeface="Arial"/>
                <a:cs typeface="Arial"/>
                <a:sym typeface="Arial"/>
              </a:rPr>
              <a:t>Analysis of Governmental policy (MSc)</a:t>
            </a:r>
            <a:endParaRPr sz="900" b="0" i="0" u="none" strike="noStrike" cap="none">
              <a:solidFill>
                <a:schemeClr val="lt1"/>
              </a:solidFill>
              <a:latin typeface="Arial"/>
              <a:ea typeface="Arial"/>
              <a:cs typeface="Arial"/>
              <a:sym typeface="Arial"/>
            </a:endParaRPr>
          </a:p>
        </p:txBody>
      </p:sp>
      <p:pic>
        <p:nvPicPr>
          <p:cNvPr id="340" name="Google Shape;340;p15" descr="VoorUit - Home | Facebook"/>
          <p:cNvPicPr preferRelativeResize="0"/>
          <p:nvPr/>
        </p:nvPicPr>
        <p:blipFill rotWithShape="1">
          <a:blip r:embed="rId4">
            <a:alphaModFix/>
          </a:blip>
          <a:srcRect/>
          <a:stretch/>
        </p:blipFill>
        <p:spPr>
          <a:xfrm>
            <a:off x="4981912" y="1754522"/>
            <a:ext cx="258491" cy="258491"/>
          </a:xfrm>
          <a:prstGeom prst="rect">
            <a:avLst/>
          </a:prstGeom>
          <a:noFill/>
          <a:ln>
            <a:noFill/>
          </a:ln>
        </p:spPr>
      </p:pic>
      <p:sp>
        <p:nvSpPr>
          <p:cNvPr id="341" name="Google Shape;341;p15"/>
          <p:cNvSpPr txBox="1"/>
          <p:nvPr/>
        </p:nvSpPr>
        <p:spPr>
          <a:xfrm>
            <a:off x="5560175" y="1009388"/>
            <a:ext cx="715500" cy="369300"/>
          </a:xfrm>
          <a:prstGeom prst="rect">
            <a:avLst/>
          </a:prstGeom>
          <a:solidFill>
            <a:srgbClr val="1792D1"/>
          </a:solidFill>
          <a:ln w="9525" cap="flat" cmpd="sng">
            <a:solidFill>
              <a:srgbClr val="1792D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0" i="0" u="none" strike="noStrike" cap="none">
                <a:solidFill>
                  <a:schemeClr val="lt1"/>
                </a:solidFill>
                <a:latin typeface="Arial"/>
                <a:ea typeface="Arial"/>
                <a:cs typeface="Arial"/>
                <a:sym typeface="Arial"/>
              </a:rPr>
              <a:t>Geriatrics BSc </a:t>
            </a:r>
            <a:endParaRPr sz="900" b="0" i="0" u="none" strike="noStrike" cap="none">
              <a:solidFill>
                <a:schemeClr val="lt1"/>
              </a:solidFill>
              <a:latin typeface="Arial"/>
              <a:ea typeface="Arial"/>
              <a:cs typeface="Arial"/>
              <a:sym typeface="Arial"/>
            </a:endParaRPr>
          </a:p>
        </p:txBody>
      </p:sp>
      <p:pic>
        <p:nvPicPr>
          <p:cNvPr id="342" name="Google Shape;342;p15" descr="Afbeeldingsresultaat voor alliantie"/>
          <p:cNvPicPr preferRelativeResize="0"/>
          <p:nvPr/>
        </p:nvPicPr>
        <p:blipFill rotWithShape="1">
          <a:blip r:embed="rId3">
            <a:alphaModFix/>
          </a:blip>
          <a:srcRect/>
          <a:stretch/>
        </p:blipFill>
        <p:spPr>
          <a:xfrm>
            <a:off x="5701282" y="1367702"/>
            <a:ext cx="508073" cy="236803"/>
          </a:xfrm>
          <a:prstGeom prst="rect">
            <a:avLst/>
          </a:prstGeom>
          <a:solidFill>
            <a:schemeClr val="accent1"/>
          </a:solidFill>
          <a:ln w="19050" cap="flat" cmpd="sng">
            <a:solidFill>
              <a:schemeClr val="accent1"/>
            </a:solidFill>
            <a:prstDash val="solid"/>
            <a:round/>
            <a:headEnd type="none" w="sm" len="sm"/>
            <a:tailEnd type="none" w="sm" len="sm"/>
          </a:ln>
        </p:spPr>
      </p:pic>
      <p:pic>
        <p:nvPicPr>
          <p:cNvPr id="343" name="Google Shape;343;p15" descr="VoorUit - Home | Facebook"/>
          <p:cNvPicPr preferRelativeResize="0"/>
          <p:nvPr/>
        </p:nvPicPr>
        <p:blipFill rotWithShape="1">
          <a:blip r:embed="rId4">
            <a:alphaModFix/>
          </a:blip>
          <a:srcRect/>
          <a:stretch/>
        </p:blipFill>
        <p:spPr>
          <a:xfrm>
            <a:off x="5750312" y="1564744"/>
            <a:ext cx="258491" cy="258491"/>
          </a:xfrm>
          <a:prstGeom prst="rect">
            <a:avLst/>
          </a:prstGeom>
          <a:noFill/>
          <a:ln>
            <a:noFill/>
          </a:ln>
        </p:spPr>
      </p:pic>
      <p:sp>
        <p:nvSpPr>
          <p:cNvPr id="344" name="Google Shape;344;p15"/>
          <p:cNvSpPr txBox="1"/>
          <p:nvPr/>
        </p:nvSpPr>
        <p:spPr>
          <a:xfrm>
            <a:off x="7141319" y="1006053"/>
            <a:ext cx="934162" cy="784830"/>
          </a:xfrm>
          <a:prstGeom prst="rect">
            <a:avLst/>
          </a:prstGeom>
          <a:solidFill>
            <a:srgbClr val="1792D1"/>
          </a:solidFill>
          <a:ln w="9525" cap="flat" cmpd="sng">
            <a:solidFill>
              <a:srgbClr val="1792D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0" i="0" u="none" strike="noStrike" cap="none">
                <a:solidFill>
                  <a:schemeClr val="lt1"/>
                </a:solidFill>
                <a:latin typeface="Arial"/>
                <a:ea typeface="Arial"/>
                <a:cs typeface="Arial"/>
                <a:sym typeface="Arial"/>
              </a:rPr>
              <a:t>Internship Management Policy and Entrepreneurship MSc (3x)</a:t>
            </a:r>
            <a:endParaRPr sz="900" b="0" i="0" u="none" strike="noStrike" cap="none">
              <a:solidFill>
                <a:schemeClr val="lt1"/>
              </a:solidFill>
              <a:latin typeface="Arial"/>
              <a:ea typeface="Arial"/>
              <a:cs typeface="Arial"/>
              <a:sym typeface="Arial"/>
            </a:endParaRPr>
          </a:p>
        </p:txBody>
      </p:sp>
      <p:sp>
        <p:nvSpPr>
          <p:cNvPr id="345" name="Google Shape;345;p15"/>
          <p:cNvSpPr txBox="1"/>
          <p:nvPr/>
        </p:nvSpPr>
        <p:spPr>
          <a:xfrm>
            <a:off x="6306394" y="1008750"/>
            <a:ext cx="779080" cy="507831"/>
          </a:xfrm>
          <a:prstGeom prst="rect">
            <a:avLst/>
          </a:prstGeom>
          <a:solidFill>
            <a:srgbClr val="1792D1"/>
          </a:solidFill>
          <a:ln w="9525" cap="flat" cmpd="sng">
            <a:solidFill>
              <a:srgbClr val="1792D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0" i="0" u="none" strike="noStrike" cap="none">
                <a:solidFill>
                  <a:schemeClr val="lt1"/>
                </a:solidFill>
                <a:latin typeface="Arial"/>
                <a:ea typeface="Arial"/>
                <a:cs typeface="Arial"/>
                <a:sym typeface="Arial"/>
              </a:rPr>
              <a:t>Internship Sociology BSc (4x) </a:t>
            </a:r>
            <a:endParaRPr sz="900" b="0" i="0" u="none" strike="noStrike" cap="none">
              <a:solidFill>
                <a:schemeClr val="lt1"/>
              </a:solidFill>
              <a:latin typeface="Arial"/>
              <a:ea typeface="Arial"/>
              <a:cs typeface="Arial"/>
              <a:sym typeface="Arial"/>
            </a:endParaRPr>
          </a:p>
        </p:txBody>
      </p:sp>
      <p:pic>
        <p:nvPicPr>
          <p:cNvPr id="346" name="Google Shape;346;p15"/>
          <p:cNvPicPr preferRelativeResize="0"/>
          <p:nvPr/>
        </p:nvPicPr>
        <p:blipFill rotWithShape="1">
          <a:blip r:embed="rId6">
            <a:alphaModFix/>
          </a:blip>
          <a:srcRect r="2182"/>
          <a:stretch/>
        </p:blipFill>
        <p:spPr>
          <a:xfrm>
            <a:off x="6316583" y="1564744"/>
            <a:ext cx="779079" cy="289998"/>
          </a:xfrm>
          <a:prstGeom prst="rect">
            <a:avLst/>
          </a:prstGeom>
          <a:solidFill>
            <a:schemeClr val="accent1"/>
          </a:solidFill>
          <a:ln w="28575" cap="flat" cmpd="sng">
            <a:solidFill>
              <a:schemeClr val="accent1"/>
            </a:solidFill>
            <a:prstDash val="solid"/>
            <a:round/>
            <a:headEnd type="none" w="sm" len="sm"/>
            <a:tailEnd type="none" w="sm" len="sm"/>
          </a:ln>
        </p:spPr>
      </p:pic>
      <p:pic>
        <p:nvPicPr>
          <p:cNvPr id="347" name="Google Shape;347;p15" descr="VoorUit - Home | Facebook"/>
          <p:cNvPicPr preferRelativeResize="0"/>
          <p:nvPr/>
        </p:nvPicPr>
        <p:blipFill rotWithShape="1">
          <a:blip r:embed="rId4">
            <a:alphaModFix/>
          </a:blip>
          <a:srcRect/>
          <a:stretch/>
        </p:blipFill>
        <p:spPr>
          <a:xfrm>
            <a:off x="7381209" y="2050601"/>
            <a:ext cx="258491" cy="258491"/>
          </a:xfrm>
          <a:prstGeom prst="rect">
            <a:avLst/>
          </a:prstGeom>
          <a:noFill/>
          <a:ln>
            <a:noFill/>
          </a:ln>
        </p:spPr>
      </p:pic>
      <p:pic>
        <p:nvPicPr>
          <p:cNvPr id="348" name="Google Shape;348;p15" descr="Afbeeldingsresultaat voor gemeente amsterdam"/>
          <p:cNvPicPr preferRelativeResize="0"/>
          <p:nvPr/>
        </p:nvPicPr>
        <p:blipFill rotWithShape="1">
          <a:blip r:embed="rId5">
            <a:alphaModFix/>
          </a:blip>
          <a:srcRect/>
          <a:stretch/>
        </p:blipFill>
        <p:spPr>
          <a:xfrm>
            <a:off x="7687152" y="1904020"/>
            <a:ext cx="535703" cy="278565"/>
          </a:xfrm>
          <a:prstGeom prst="rect">
            <a:avLst/>
          </a:prstGeom>
          <a:solidFill>
            <a:schemeClr val="accent1"/>
          </a:solidFill>
          <a:ln w="19050" cap="flat" cmpd="sng">
            <a:solidFill>
              <a:schemeClr val="accent1"/>
            </a:solidFill>
            <a:prstDash val="solid"/>
            <a:round/>
            <a:headEnd type="none" w="sm" len="sm"/>
            <a:tailEnd type="none" w="sm" len="sm"/>
          </a:ln>
        </p:spPr>
      </p:pic>
      <p:sp>
        <p:nvSpPr>
          <p:cNvPr id="349" name="Google Shape;349;p15"/>
          <p:cNvSpPr txBox="1"/>
          <p:nvPr/>
        </p:nvSpPr>
        <p:spPr>
          <a:xfrm>
            <a:off x="8166795" y="1012987"/>
            <a:ext cx="892875" cy="507831"/>
          </a:xfrm>
          <a:prstGeom prst="rect">
            <a:avLst/>
          </a:prstGeom>
          <a:solidFill>
            <a:srgbClr val="1792D1"/>
          </a:solidFill>
          <a:ln w="9525" cap="flat" cmpd="sng">
            <a:solidFill>
              <a:srgbClr val="1792D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0" i="0" u="none" strike="noStrike" cap="none">
                <a:solidFill>
                  <a:schemeClr val="lt1"/>
                </a:solidFill>
                <a:latin typeface="Arial"/>
                <a:ea typeface="Arial"/>
                <a:cs typeface="Arial"/>
                <a:sym typeface="Arial"/>
              </a:rPr>
              <a:t>Internship Theology MSc (1x)</a:t>
            </a:r>
            <a:endParaRPr sz="900" b="0" i="0" u="none" strike="noStrike" cap="none">
              <a:solidFill>
                <a:schemeClr val="lt1"/>
              </a:solidFill>
              <a:latin typeface="Arial"/>
              <a:ea typeface="Arial"/>
              <a:cs typeface="Arial"/>
              <a:sym typeface="Arial"/>
            </a:endParaRPr>
          </a:p>
        </p:txBody>
      </p:sp>
      <p:pic>
        <p:nvPicPr>
          <p:cNvPr id="350" name="Google Shape;350;p15" descr="VoorUit - Home | Facebook"/>
          <p:cNvPicPr preferRelativeResize="0"/>
          <p:nvPr/>
        </p:nvPicPr>
        <p:blipFill rotWithShape="1">
          <a:blip r:embed="rId4">
            <a:alphaModFix/>
          </a:blip>
          <a:srcRect/>
          <a:stretch/>
        </p:blipFill>
        <p:spPr>
          <a:xfrm>
            <a:off x="8801584" y="1559828"/>
            <a:ext cx="258491" cy="258491"/>
          </a:xfrm>
          <a:prstGeom prst="rect">
            <a:avLst/>
          </a:prstGeom>
          <a:noFill/>
          <a:ln>
            <a:noFill/>
          </a:ln>
        </p:spPr>
      </p:pic>
      <p:sp>
        <p:nvSpPr>
          <p:cNvPr id="351" name="Google Shape;351;p15"/>
          <p:cNvSpPr txBox="1"/>
          <p:nvPr/>
        </p:nvSpPr>
        <p:spPr>
          <a:xfrm>
            <a:off x="274963" y="2591458"/>
            <a:ext cx="812516" cy="646331"/>
          </a:xfrm>
          <a:prstGeom prst="rect">
            <a:avLst/>
          </a:prstGeom>
          <a:solidFill>
            <a:srgbClr val="1792D1"/>
          </a:solidFill>
          <a:ln w="9525" cap="flat" cmpd="sng">
            <a:solidFill>
              <a:srgbClr val="1792D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0" i="0" u="none" strike="noStrike" cap="none">
                <a:solidFill>
                  <a:schemeClr val="lt1"/>
                </a:solidFill>
                <a:latin typeface="Arial"/>
                <a:ea typeface="Arial"/>
                <a:cs typeface="Arial"/>
                <a:sym typeface="Arial"/>
              </a:rPr>
              <a:t>Analysis of Governmental policy (MSc)</a:t>
            </a:r>
            <a:endParaRPr sz="900" b="0" i="0" u="none" strike="noStrike" cap="none">
              <a:solidFill>
                <a:schemeClr val="lt1"/>
              </a:solidFill>
              <a:latin typeface="Arial"/>
              <a:ea typeface="Arial"/>
              <a:cs typeface="Arial"/>
              <a:sym typeface="Arial"/>
            </a:endParaRPr>
          </a:p>
        </p:txBody>
      </p:sp>
      <p:sp>
        <p:nvSpPr>
          <p:cNvPr id="352" name="Google Shape;352;p15"/>
          <p:cNvSpPr txBox="1"/>
          <p:nvPr/>
        </p:nvSpPr>
        <p:spPr>
          <a:xfrm>
            <a:off x="7463215" y="2615185"/>
            <a:ext cx="1420375" cy="507831"/>
          </a:xfrm>
          <a:prstGeom prst="rect">
            <a:avLst/>
          </a:prstGeom>
          <a:solidFill>
            <a:srgbClr val="1792D1"/>
          </a:solidFill>
          <a:ln w="9525" cap="flat" cmpd="sng">
            <a:solidFill>
              <a:srgbClr val="1792D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l-NL" sz="900" b="0" i="0" u="none" strike="noStrike" cap="none">
                <a:solidFill>
                  <a:schemeClr val="lt1"/>
                </a:solidFill>
                <a:latin typeface="Arial"/>
                <a:ea typeface="Arial"/>
                <a:cs typeface="Arial"/>
                <a:sym typeface="Arial"/>
              </a:rPr>
              <a:t>Cases in beleid –en organisatie vraagstukken (MSc)</a:t>
            </a:r>
            <a:endParaRPr sz="900" b="0" i="0" u="none" strike="noStrike" cap="none">
              <a:solidFill>
                <a:schemeClr val="lt1"/>
              </a:solidFill>
              <a:latin typeface="Arial"/>
              <a:ea typeface="Arial"/>
              <a:cs typeface="Arial"/>
              <a:sym typeface="Arial"/>
            </a:endParaRPr>
          </a:p>
        </p:txBody>
      </p:sp>
      <p:pic>
        <p:nvPicPr>
          <p:cNvPr id="353" name="Google Shape;353;p15"/>
          <p:cNvPicPr preferRelativeResize="0"/>
          <p:nvPr/>
        </p:nvPicPr>
        <p:blipFill rotWithShape="1">
          <a:blip r:embed="rId15">
            <a:alphaModFix/>
          </a:blip>
          <a:srcRect t="11237"/>
          <a:stretch/>
        </p:blipFill>
        <p:spPr>
          <a:xfrm>
            <a:off x="2222647" y="3461910"/>
            <a:ext cx="2745869" cy="1535444"/>
          </a:xfrm>
          <a:prstGeom prst="rect">
            <a:avLst/>
          </a:prstGeom>
          <a:noFill/>
          <a:ln w="28575" cap="flat" cmpd="sng">
            <a:solidFill>
              <a:schemeClr val="accent1"/>
            </a:solidFill>
            <a:prstDash val="solid"/>
            <a:round/>
            <a:headEnd type="none" w="sm" len="sm"/>
            <a:tailEnd type="none" w="sm" len="sm"/>
          </a:ln>
        </p:spPr>
      </p:pic>
      <p:sp>
        <p:nvSpPr>
          <p:cNvPr id="354" name="Google Shape;354;p15"/>
          <p:cNvSpPr txBox="1">
            <a:spLocks noGrp="1"/>
          </p:cNvSpPr>
          <p:nvPr>
            <p:ph type="title"/>
          </p:nvPr>
        </p:nvSpPr>
        <p:spPr>
          <a:xfrm>
            <a:off x="-1" y="-4646"/>
            <a:ext cx="9144000" cy="828000"/>
          </a:xfrm>
          <a:prstGeom prst="rect">
            <a:avLst/>
          </a:prstGeom>
          <a:solidFill>
            <a:srgbClr val="0089CF">
              <a:alpha val="89019"/>
            </a:srgbClr>
          </a:solidFill>
          <a:ln>
            <a:noFill/>
          </a:ln>
          <a:effectLst>
            <a:outerShdw blurRad="50800" dist="38100" dir="5400000" algn="ctr" rotWithShape="0">
              <a:srgbClr val="A6A6A6">
                <a:alpha val="40000"/>
              </a:srgbClr>
            </a:outerShdw>
          </a:effectLst>
        </p:spPr>
        <p:txBody>
          <a:bodyPr spcFirstLastPara="1" wrap="square" lIns="288000" tIns="144000" rIns="72000" bIns="72000" anchor="ctr" anchorCtr="0">
            <a:normAutofit/>
          </a:bodyPr>
          <a:lstStyle/>
          <a:p>
            <a:pPr marL="0" lvl="0" indent="0" algn="l" rtl="0">
              <a:lnSpc>
                <a:spcPct val="100000"/>
              </a:lnSpc>
              <a:spcBef>
                <a:spcPts val="0"/>
              </a:spcBef>
              <a:spcAft>
                <a:spcPts val="0"/>
              </a:spcAft>
              <a:buSzPts val="2800"/>
              <a:buNone/>
            </a:pPr>
            <a:r>
              <a:rPr lang="nl-NL"/>
              <a:t>THEMATIC APPROACH (EXAMPLE: LONELINESS)</a:t>
            </a:r>
            <a:endParaRPr/>
          </a:p>
        </p:txBody>
      </p:sp>
      <p:pic>
        <p:nvPicPr>
          <p:cNvPr id="355" name="Google Shape;355;p15" descr="A group of people standing in front of a screen&#10;&#10;Description automatically generated with medium confidence"/>
          <p:cNvPicPr preferRelativeResize="0"/>
          <p:nvPr/>
        </p:nvPicPr>
        <p:blipFill rotWithShape="1">
          <a:blip r:embed="rId16">
            <a:alphaModFix/>
          </a:blip>
          <a:srcRect l="26750" r="7620"/>
          <a:stretch/>
        </p:blipFill>
        <p:spPr>
          <a:xfrm>
            <a:off x="6254218" y="3285721"/>
            <a:ext cx="1682888" cy="17165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C7DCA2-CD35-47EF-9BCF-FDA63C8836D0}"/>
              </a:ext>
            </a:extLst>
          </p:cNvPr>
          <p:cNvPicPr>
            <a:picLocks noChangeAspect="1"/>
          </p:cNvPicPr>
          <p:nvPr/>
        </p:nvPicPr>
        <p:blipFill>
          <a:blip r:embed="rId3"/>
          <a:stretch>
            <a:fillRect/>
          </a:stretch>
        </p:blipFill>
        <p:spPr>
          <a:xfrm>
            <a:off x="3675868" y="2256820"/>
            <a:ext cx="2227097" cy="1700809"/>
          </a:xfrm>
          <a:prstGeom prst="rect">
            <a:avLst/>
          </a:prstGeom>
        </p:spPr>
      </p:pic>
      <p:sp>
        <p:nvSpPr>
          <p:cNvPr id="65" name="TextShape 1"/>
          <p:cNvSpPr txBox="1"/>
          <p:nvPr/>
        </p:nvSpPr>
        <p:spPr>
          <a:xfrm>
            <a:off x="80569" y="76048"/>
            <a:ext cx="8928720" cy="1078200"/>
          </a:xfrm>
          <a:prstGeom prst="rect">
            <a:avLst/>
          </a:prstGeom>
          <a:solidFill>
            <a:srgbClr val="0089CF">
              <a:alpha val="90000"/>
            </a:srgbClr>
          </a:solidFill>
          <a:ln>
            <a:noFill/>
          </a:ln>
          <a:effectLst>
            <a:outerShdw dist="38160" dir="5400000">
              <a:srgbClr val="A6A6A6">
                <a:alpha val="40000"/>
              </a:srgbClr>
            </a:outerShdw>
          </a:effectLst>
        </p:spPr>
        <p:txBody>
          <a:bodyPr lIns="288000" tIns="144000" rIns="72000" bIns="72000" anchor="ctr">
            <a:noAutofit/>
          </a:bodyPr>
          <a:lstStyle/>
          <a:p>
            <a:pPr>
              <a:lnSpc>
                <a:spcPct val="100000"/>
              </a:lnSpc>
            </a:pPr>
            <a:r>
              <a:rPr lang="nl-NL" sz="4050" b="1" cap="all" spc="-1" dirty="0">
                <a:solidFill>
                  <a:srgbClr val="FFFFFF"/>
                </a:solidFill>
                <a:ea typeface="ＭＳ Ｐゴシック"/>
              </a:rPr>
              <a:t>iCSL2 : </a:t>
            </a:r>
            <a:r>
              <a:rPr lang="nl-NL" sz="2400" cap="all" spc="-1" dirty="0" err="1">
                <a:solidFill>
                  <a:srgbClr val="FFFFFF"/>
                </a:solidFill>
                <a:ea typeface="ＭＳ Ｐゴシック"/>
              </a:rPr>
              <a:t>Addressing</a:t>
            </a:r>
            <a:r>
              <a:rPr lang="nl-NL" sz="2400" cap="all" spc="-1" dirty="0">
                <a:solidFill>
                  <a:srgbClr val="FFFFFF"/>
                </a:solidFill>
                <a:ea typeface="ＭＳ Ｐゴシック"/>
              </a:rPr>
              <a:t> </a:t>
            </a:r>
            <a:r>
              <a:rPr lang="nl-NL" sz="2400" cap="all" spc="-1" dirty="0" err="1">
                <a:solidFill>
                  <a:srgbClr val="FFFFFF"/>
                </a:solidFill>
                <a:ea typeface="ＭＳ Ｐゴシック"/>
              </a:rPr>
              <a:t>Challenges</a:t>
            </a:r>
            <a:r>
              <a:rPr lang="nl-NL" sz="2400" cap="all" spc="-1" dirty="0">
                <a:solidFill>
                  <a:srgbClr val="FFFFFF"/>
                </a:solidFill>
                <a:ea typeface="ＭＳ Ｐゴシック"/>
              </a:rPr>
              <a:t> </a:t>
            </a:r>
            <a:r>
              <a:rPr lang="nl-NL" sz="2400" cap="all" spc="-1" dirty="0" err="1">
                <a:solidFill>
                  <a:srgbClr val="FFFFFF"/>
                </a:solidFill>
                <a:ea typeface="ＭＳ Ｐゴシック"/>
              </a:rPr>
              <a:t>through</a:t>
            </a:r>
            <a:r>
              <a:rPr lang="nl-NL" sz="2400" cap="all" spc="-1" dirty="0">
                <a:solidFill>
                  <a:srgbClr val="FFFFFF"/>
                </a:solidFill>
                <a:ea typeface="ＭＳ Ｐゴシック"/>
              </a:rPr>
              <a:t> </a:t>
            </a:r>
            <a:r>
              <a:rPr lang="nl-NL" sz="2400" cap="all" spc="-1" dirty="0" err="1">
                <a:solidFill>
                  <a:srgbClr val="FFFFFF"/>
                </a:solidFill>
                <a:ea typeface="ＭＳ Ｐゴシック"/>
              </a:rPr>
              <a:t>Transdisciplinary</a:t>
            </a:r>
            <a:r>
              <a:rPr lang="nl-NL" sz="2400" cap="all" spc="-1" dirty="0">
                <a:solidFill>
                  <a:srgbClr val="FFFFFF"/>
                </a:solidFill>
                <a:ea typeface="ＭＳ Ｐゴシック"/>
              </a:rPr>
              <a:t> Research</a:t>
            </a:r>
            <a:endParaRPr lang="nl-NL" sz="2400" spc="-1" dirty="0"/>
          </a:p>
        </p:txBody>
      </p:sp>
      <p:sp>
        <p:nvSpPr>
          <p:cNvPr id="67" name="CustomShape 2"/>
          <p:cNvSpPr/>
          <p:nvPr/>
        </p:nvSpPr>
        <p:spPr>
          <a:xfrm>
            <a:off x="6036914" y="3008465"/>
            <a:ext cx="1743534" cy="820080"/>
          </a:xfrm>
          <a:prstGeom prst="rect">
            <a:avLst/>
          </a:prstGeom>
          <a:solidFill>
            <a:schemeClr val="bg1">
              <a:alpha val="35000"/>
            </a:schemeClr>
          </a:solidFill>
          <a:ln w="28440">
            <a:solidFill>
              <a:srgbClr val="9F4946"/>
            </a:solidFill>
            <a:round/>
          </a:ln>
        </p:spPr>
        <p:style>
          <a:lnRef idx="2">
            <a:schemeClr val="accent1">
              <a:shade val="50000"/>
            </a:schemeClr>
          </a:lnRef>
          <a:fillRef idx="1">
            <a:schemeClr val="accent1"/>
          </a:fillRef>
          <a:effectRef idx="0">
            <a:schemeClr val="accent1"/>
          </a:effectRef>
          <a:fontRef idx="minor"/>
        </p:style>
        <p:txBody>
          <a:bodyPr/>
          <a:lstStyle/>
          <a:p>
            <a:endParaRPr lang="en-NL" sz="1050"/>
          </a:p>
        </p:txBody>
      </p:sp>
      <p:sp>
        <p:nvSpPr>
          <p:cNvPr id="68" name="CustomShape 3"/>
          <p:cNvSpPr/>
          <p:nvPr/>
        </p:nvSpPr>
        <p:spPr>
          <a:xfrm>
            <a:off x="3924351" y="4028390"/>
            <a:ext cx="1601027" cy="614724"/>
          </a:xfrm>
          <a:prstGeom prst="rect">
            <a:avLst/>
          </a:prstGeom>
          <a:solidFill>
            <a:schemeClr val="bg1">
              <a:alpha val="35000"/>
            </a:schemeClr>
          </a:solidFill>
          <a:ln w="28440">
            <a:solidFill>
              <a:srgbClr val="73A338"/>
            </a:solidFill>
            <a:round/>
          </a:ln>
        </p:spPr>
        <p:style>
          <a:lnRef idx="2">
            <a:schemeClr val="accent1">
              <a:shade val="50000"/>
            </a:schemeClr>
          </a:lnRef>
          <a:fillRef idx="1">
            <a:schemeClr val="accent1"/>
          </a:fillRef>
          <a:effectRef idx="0">
            <a:schemeClr val="accent1"/>
          </a:effectRef>
          <a:fontRef idx="minor"/>
        </p:style>
        <p:txBody>
          <a:bodyPr/>
          <a:lstStyle/>
          <a:p>
            <a:endParaRPr lang="en-NL" sz="1050"/>
          </a:p>
        </p:txBody>
      </p:sp>
      <p:sp>
        <p:nvSpPr>
          <p:cNvPr id="69" name="CustomShape 4"/>
          <p:cNvSpPr/>
          <p:nvPr/>
        </p:nvSpPr>
        <p:spPr>
          <a:xfrm>
            <a:off x="6041506" y="2151180"/>
            <a:ext cx="1504412" cy="658800"/>
          </a:xfrm>
          <a:prstGeom prst="rect">
            <a:avLst/>
          </a:prstGeom>
          <a:solidFill>
            <a:schemeClr val="bg1">
              <a:alpha val="35000"/>
            </a:schemeClr>
          </a:solidFill>
          <a:ln w="28440">
            <a:solidFill>
              <a:srgbClr val="EE7D00"/>
            </a:solidFill>
            <a:round/>
          </a:ln>
        </p:spPr>
        <p:style>
          <a:lnRef idx="2">
            <a:schemeClr val="accent1">
              <a:shade val="50000"/>
            </a:schemeClr>
          </a:lnRef>
          <a:fillRef idx="1">
            <a:schemeClr val="accent1"/>
          </a:fillRef>
          <a:effectRef idx="0">
            <a:schemeClr val="accent1"/>
          </a:effectRef>
          <a:fontRef idx="minor"/>
        </p:style>
        <p:txBody>
          <a:bodyPr/>
          <a:lstStyle/>
          <a:p>
            <a:endParaRPr lang="en-NL" sz="1050"/>
          </a:p>
        </p:txBody>
      </p:sp>
      <p:sp>
        <p:nvSpPr>
          <p:cNvPr id="70" name="CustomShape 5"/>
          <p:cNvSpPr/>
          <p:nvPr/>
        </p:nvSpPr>
        <p:spPr>
          <a:xfrm>
            <a:off x="3977195" y="1516831"/>
            <a:ext cx="1780727" cy="655514"/>
          </a:xfrm>
          <a:prstGeom prst="rect">
            <a:avLst/>
          </a:prstGeom>
          <a:solidFill>
            <a:schemeClr val="bg1">
              <a:alpha val="35000"/>
            </a:schemeClr>
          </a:solidFill>
          <a:ln w="28440">
            <a:solidFill>
              <a:srgbClr val="C84F49"/>
            </a:solidFill>
            <a:round/>
          </a:ln>
        </p:spPr>
        <p:style>
          <a:lnRef idx="2">
            <a:schemeClr val="accent1">
              <a:shade val="50000"/>
            </a:schemeClr>
          </a:lnRef>
          <a:fillRef idx="1">
            <a:schemeClr val="accent1"/>
          </a:fillRef>
          <a:effectRef idx="0">
            <a:schemeClr val="accent1"/>
          </a:effectRef>
          <a:fontRef idx="minor"/>
        </p:style>
        <p:txBody>
          <a:bodyPr/>
          <a:lstStyle/>
          <a:p>
            <a:endParaRPr lang="en-NL" sz="1050"/>
          </a:p>
        </p:txBody>
      </p:sp>
      <p:sp>
        <p:nvSpPr>
          <p:cNvPr id="71" name="CustomShape 6"/>
          <p:cNvSpPr/>
          <p:nvPr/>
        </p:nvSpPr>
        <p:spPr>
          <a:xfrm>
            <a:off x="1504440" y="3355760"/>
            <a:ext cx="1892314" cy="830448"/>
          </a:xfrm>
          <a:prstGeom prst="rect">
            <a:avLst/>
          </a:prstGeom>
          <a:solidFill>
            <a:schemeClr val="bg1">
              <a:alpha val="35000"/>
            </a:schemeClr>
          </a:solidFill>
          <a:ln w="28440">
            <a:solidFill>
              <a:srgbClr val="8F5AAD"/>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685783"/>
            <a:r>
              <a:rPr lang="nl-NL" sz="1800" spc="-1">
                <a:solidFill>
                  <a:srgbClr val="FFFFFF"/>
                </a:solidFill>
                <a:latin typeface="Arial"/>
                <a:ea typeface="ＭＳ Ｐゴシック"/>
              </a:rPr>
              <a:t>z</a:t>
            </a:r>
            <a:endParaRPr lang="nl-NL" sz="1800" spc="-1">
              <a:solidFill>
                <a:prstClr val="black"/>
              </a:solidFill>
              <a:latin typeface="Arial"/>
            </a:endParaRPr>
          </a:p>
        </p:txBody>
      </p:sp>
      <p:sp>
        <p:nvSpPr>
          <p:cNvPr id="72" name="CustomShape 7"/>
          <p:cNvSpPr/>
          <p:nvPr/>
        </p:nvSpPr>
        <p:spPr>
          <a:xfrm>
            <a:off x="1504441" y="3418506"/>
            <a:ext cx="1879075" cy="367878"/>
          </a:xfrm>
          <a:prstGeom prst="rect">
            <a:avLst/>
          </a:prstGeom>
          <a:solidFill>
            <a:srgbClr val="883FA0">
              <a:alpha val="80000"/>
            </a:srgbClr>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defTabSz="685783"/>
            <a:r>
              <a:rPr lang="nl-NL" sz="900" spc="-1" dirty="0">
                <a:solidFill>
                  <a:srgbClr val="FFFFFF"/>
                </a:solidFill>
                <a:latin typeface="Arial"/>
                <a:ea typeface="ＭＳ Ｐゴシック"/>
              </a:rPr>
              <a:t>ECONOMICS  &amp; PUBLIC POLICY</a:t>
            </a:r>
            <a:endParaRPr lang="nl-NL" sz="900" spc="-1" dirty="0">
              <a:solidFill>
                <a:prstClr val="black"/>
              </a:solidFill>
              <a:latin typeface="Arial"/>
            </a:endParaRPr>
          </a:p>
        </p:txBody>
      </p:sp>
      <p:sp>
        <p:nvSpPr>
          <p:cNvPr id="74" name="CustomShape 9"/>
          <p:cNvSpPr/>
          <p:nvPr/>
        </p:nvSpPr>
        <p:spPr>
          <a:xfrm>
            <a:off x="6072734" y="3034767"/>
            <a:ext cx="1662089" cy="367878"/>
          </a:xfrm>
          <a:prstGeom prst="rect">
            <a:avLst/>
          </a:prstGeom>
          <a:solidFill>
            <a:srgbClr val="993334">
              <a:alpha val="80000"/>
            </a:srgbClr>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defTabSz="685783"/>
            <a:r>
              <a:rPr lang="nl-NL" sz="900" spc="-1" dirty="0">
                <a:solidFill>
                  <a:srgbClr val="FFFFFF"/>
                </a:solidFill>
                <a:latin typeface="Arial"/>
                <a:ea typeface="ＭＳ Ｐゴシック"/>
              </a:rPr>
              <a:t>CULTURE, ORGANIZATION AND MANAGEMENT</a:t>
            </a:r>
            <a:endParaRPr lang="nl-NL" sz="900" spc="-1" dirty="0">
              <a:solidFill>
                <a:prstClr val="black"/>
              </a:solidFill>
              <a:latin typeface="Arial"/>
            </a:endParaRPr>
          </a:p>
        </p:txBody>
      </p:sp>
      <p:sp>
        <p:nvSpPr>
          <p:cNvPr id="76" name="CustomShape 11"/>
          <p:cNvSpPr/>
          <p:nvPr/>
        </p:nvSpPr>
        <p:spPr>
          <a:xfrm>
            <a:off x="4056125" y="1593556"/>
            <a:ext cx="1643217" cy="229378"/>
          </a:xfrm>
          <a:prstGeom prst="rect">
            <a:avLst/>
          </a:prstGeom>
          <a:solidFill>
            <a:srgbClr val="D03124">
              <a:alpha val="80000"/>
            </a:srgbClr>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defTabSz="685783"/>
            <a:r>
              <a:rPr lang="nl-NL" sz="900" spc="-1" dirty="0">
                <a:solidFill>
                  <a:srgbClr val="FFFFFF"/>
                </a:solidFill>
                <a:latin typeface="Arial"/>
                <a:ea typeface="ＭＳ Ｐゴシック"/>
              </a:rPr>
              <a:t>PSYCHOLOGY</a:t>
            </a:r>
            <a:endParaRPr lang="nl-NL" sz="900" spc="-1" dirty="0">
              <a:solidFill>
                <a:prstClr val="black"/>
              </a:solidFill>
              <a:latin typeface="Arial"/>
            </a:endParaRPr>
          </a:p>
        </p:txBody>
      </p:sp>
      <p:sp>
        <p:nvSpPr>
          <p:cNvPr id="78" name="CustomShape 13"/>
          <p:cNvSpPr/>
          <p:nvPr/>
        </p:nvSpPr>
        <p:spPr>
          <a:xfrm>
            <a:off x="6118547" y="2188343"/>
            <a:ext cx="1354853" cy="229378"/>
          </a:xfrm>
          <a:prstGeom prst="rect">
            <a:avLst/>
          </a:prstGeom>
          <a:solidFill>
            <a:srgbClr val="EE7D00">
              <a:alpha val="80000"/>
            </a:srgbClr>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defTabSz="685783"/>
            <a:r>
              <a:rPr lang="nl-NL" sz="900" spc="-1" dirty="0">
                <a:solidFill>
                  <a:srgbClr val="FFFFFF"/>
                </a:solidFill>
                <a:latin typeface="Arial"/>
                <a:ea typeface="ＭＳ Ｐゴシック"/>
              </a:rPr>
              <a:t>HEALTH</a:t>
            </a:r>
            <a:endParaRPr lang="nl-NL" sz="900" spc="-1" dirty="0">
              <a:solidFill>
                <a:prstClr val="black"/>
              </a:solidFill>
              <a:latin typeface="Arial"/>
            </a:endParaRPr>
          </a:p>
        </p:txBody>
      </p:sp>
      <p:sp>
        <p:nvSpPr>
          <p:cNvPr id="80" name="CustomShape 15"/>
          <p:cNvSpPr/>
          <p:nvPr/>
        </p:nvSpPr>
        <p:spPr>
          <a:xfrm>
            <a:off x="4012910" y="4086451"/>
            <a:ext cx="1446303" cy="252462"/>
          </a:xfrm>
          <a:prstGeom prst="rect">
            <a:avLst/>
          </a:prstGeom>
          <a:solidFill>
            <a:srgbClr val="80B931">
              <a:alpha val="80000"/>
            </a:srgbClr>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defTabSz="685783"/>
            <a:r>
              <a:rPr lang="nl-NL" sz="1050" spc="-1" dirty="0">
                <a:solidFill>
                  <a:srgbClr val="FFFFFF"/>
                </a:solidFill>
                <a:latin typeface="Arial"/>
                <a:ea typeface="ＭＳ Ｐゴシック"/>
              </a:rPr>
              <a:t>BIOLOGY</a:t>
            </a:r>
            <a:endParaRPr lang="nl-NL" sz="1050" spc="-1" dirty="0">
              <a:solidFill>
                <a:prstClr val="black"/>
              </a:solidFill>
              <a:latin typeface="Arial"/>
            </a:endParaRPr>
          </a:p>
        </p:txBody>
      </p:sp>
      <p:sp>
        <p:nvSpPr>
          <p:cNvPr id="82" name="CustomShape 17"/>
          <p:cNvSpPr/>
          <p:nvPr/>
        </p:nvSpPr>
        <p:spPr>
          <a:xfrm>
            <a:off x="1490041" y="2217644"/>
            <a:ext cx="1804431" cy="1007280"/>
          </a:xfrm>
          <a:prstGeom prst="rect">
            <a:avLst/>
          </a:prstGeom>
          <a:solidFill>
            <a:schemeClr val="bg1">
              <a:alpha val="35000"/>
            </a:schemeClr>
          </a:solidFill>
          <a:ln w="28440">
            <a:solidFill>
              <a:srgbClr val="73A338"/>
            </a:solidFill>
            <a:round/>
          </a:ln>
        </p:spPr>
        <p:style>
          <a:lnRef idx="2">
            <a:schemeClr val="accent1">
              <a:shade val="50000"/>
            </a:schemeClr>
          </a:lnRef>
          <a:fillRef idx="1">
            <a:schemeClr val="accent1"/>
          </a:fillRef>
          <a:effectRef idx="0">
            <a:schemeClr val="accent1"/>
          </a:effectRef>
          <a:fontRef idx="minor"/>
        </p:style>
        <p:txBody>
          <a:bodyPr/>
          <a:lstStyle/>
          <a:p>
            <a:endParaRPr lang="en-NL" sz="1050"/>
          </a:p>
        </p:txBody>
      </p:sp>
      <p:sp>
        <p:nvSpPr>
          <p:cNvPr id="83" name="CustomShape 18"/>
          <p:cNvSpPr/>
          <p:nvPr/>
        </p:nvSpPr>
        <p:spPr>
          <a:xfrm>
            <a:off x="1516442" y="2290361"/>
            <a:ext cx="1748616" cy="367878"/>
          </a:xfrm>
          <a:prstGeom prst="rect">
            <a:avLst/>
          </a:prstGeom>
          <a:solidFill>
            <a:srgbClr val="80B931">
              <a:alpha val="80000"/>
            </a:srgbClr>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defTabSz="685783"/>
            <a:r>
              <a:rPr lang="nl-NL" sz="900" spc="-1" dirty="0">
                <a:solidFill>
                  <a:srgbClr val="FFFFFF"/>
                </a:solidFill>
                <a:latin typeface="Arial"/>
                <a:ea typeface="ＭＳ Ｐゴシック"/>
              </a:rPr>
              <a:t>ENVIRONMENT &amp; RESOURCE MANAGEMENT</a:t>
            </a:r>
            <a:endParaRPr lang="nl-NL" sz="900" spc="-1" dirty="0">
              <a:solidFill>
                <a:prstClr val="black"/>
              </a:solidFill>
              <a:latin typeface="Arial"/>
            </a:endParaRPr>
          </a:p>
        </p:txBody>
      </p:sp>
      <p:sp>
        <p:nvSpPr>
          <p:cNvPr id="2" name="TextBox 1">
            <a:extLst>
              <a:ext uri="{FF2B5EF4-FFF2-40B4-BE49-F238E27FC236}">
                <a16:creationId xmlns:a16="http://schemas.microsoft.com/office/drawing/2014/main" id="{2D1BAF91-78D1-4245-9EA9-C75D025C1FE1}"/>
              </a:ext>
            </a:extLst>
          </p:cNvPr>
          <p:cNvSpPr txBox="1"/>
          <p:nvPr/>
        </p:nvSpPr>
        <p:spPr>
          <a:xfrm>
            <a:off x="4135783" y="1903630"/>
            <a:ext cx="1409960" cy="261610"/>
          </a:xfrm>
          <a:prstGeom prst="rect">
            <a:avLst/>
          </a:prstGeom>
          <a:noFill/>
        </p:spPr>
        <p:txBody>
          <a:bodyPr wrap="square" rtlCol="0">
            <a:spAutoFit/>
          </a:bodyPr>
          <a:lstStyle/>
          <a:p>
            <a:pPr defTabSz="685783"/>
            <a:r>
              <a:rPr lang="nl-NL" sz="1100" dirty="0">
                <a:solidFill>
                  <a:prstClr val="black"/>
                </a:solidFill>
                <a:latin typeface="Calibri" panose="020F0502020204030204"/>
              </a:rPr>
              <a:t>STUDENT FROM VUA</a:t>
            </a:r>
          </a:p>
        </p:txBody>
      </p:sp>
      <p:sp>
        <p:nvSpPr>
          <p:cNvPr id="23" name="TextBox 22">
            <a:extLst>
              <a:ext uri="{FF2B5EF4-FFF2-40B4-BE49-F238E27FC236}">
                <a16:creationId xmlns:a16="http://schemas.microsoft.com/office/drawing/2014/main" id="{1338498A-408A-594D-BAAA-B49B6D09EF2E}"/>
              </a:ext>
            </a:extLst>
          </p:cNvPr>
          <p:cNvSpPr txBox="1"/>
          <p:nvPr/>
        </p:nvSpPr>
        <p:spPr>
          <a:xfrm>
            <a:off x="1557363" y="2789075"/>
            <a:ext cx="1345240" cy="253916"/>
          </a:xfrm>
          <a:prstGeom prst="rect">
            <a:avLst/>
          </a:prstGeom>
          <a:noFill/>
        </p:spPr>
        <p:txBody>
          <a:bodyPr wrap="none" rtlCol="0">
            <a:spAutoFit/>
          </a:bodyPr>
          <a:lstStyle/>
          <a:p>
            <a:pPr defTabSz="685783"/>
            <a:r>
              <a:rPr lang="nl-NL" sz="1050" dirty="0">
                <a:solidFill>
                  <a:prstClr val="black"/>
                </a:solidFill>
                <a:latin typeface="Calibri" panose="020F0502020204030204"/>
              </a:rPr>
              <a:t>STUDENT FROM VUA</a:t>
            </a:r>
          </a:p>
        </p:txBody>
      </p:sp>
      <p:sp>
        <p:nvSpPr>
          <p:cNvPr id="24" name="TextBox 23">
            <a:extLst>
              <a:ext uri="{FF2B5EF4-FFF2-40B4-BE49-F238E27FC236}">
                <a16:creationId xmlns:a16="http://schemas.microsoft.com/office/drawing/2014/main" id="{7EDBBC16-7EC8-1E4B-9D8E-6FEDB881C48F}"/>
              </a:ext>
            </a:extLst>
          </p:cNvPr>
          <p:cNvSpPr txBox="1"/>
          <p:nvPr/>
        </p:nvSpPr>
        <p:spPr>
          <a:xfrm>
            <a:off x="1552094" y="3780288"/>
            <a:ext cx="1414170" cy="261610"/>
          </a:xfrm>
          <a:prstGeom prst="rect">
            <a:avLst/>
          </a:prstGeom>
          <a:noFill/>
        </p:spPr>
        <p:txBody>
          <a:bodyPr wrap="none" rtlCol="0">
            <a:spAutoFit/>
          </a:bodyPr>
          <a:lstStyle/>
          <a:p>
            <a:pPr defTabSz="685783"/>
            <a:r>
              <a:rPr lang="nl-NL" sz="1100" dirty="0">
                <a:solidFill>
                  <a:prstClr val="black"/>
                </a:solidFill>
                <a:latin typeface="Calibri" panose="020F0502020204030204"/>
              </a:rPr>
              <a:t>STUDENT FROM </a:t>
            </a:r>
            <a:r>
              <a:rPr lang="nl-NL" sz="1100" dirty="0" err="1">
                <a:solidFill>
                  <a:prstClr val="black"/>
                </a:solidFill>
                <a:latin typeface="Calibri" panose="020F0502020204030204"/>
              </a:rPr>
              <a:t>UInn</a:t>
            </a:r>
            <a:endParaRPr lang="nl-NL" sz="1100" dirty="0">
              <a:solidFill>
                <a:prstClr val="black"/>
              </a:solidFill>
              <a:latin typeface="Calibri" panose="020F0502020204030204"/>
            </a:endParaRPr>
          </a:p>
        </p:txBody>
      </p:sp>
      <p:sp>
        <p:nvSpPr>
          <p:cNvPr id="25" name="TextBox 24">
            <a:extLst>
              <a:ext uri="{FF2B5EF4-FFF2-40B4-BE49-F238E27FC236}">
                <a16:creationId xmlns:a16="http://schemas.microsoft.com/office/drawing/2014/main" id="{C4EC043F-E070-4542-A12B-B89358D0B9BA}"/>
              </a:ext>
            </a:extLst>
          </p:cNvPr>
          <p:cNvSpPr txBox="1"/>
          <p:nvPr/>
        </p:nvSpPr>
        <p:spPr>
          <a:xfrm>
            <a:off x="3977274" y="4368907"/>
            <a:ext cx="1531188" cy="261610"/>
          </a:xfrm>
          <a:prstGeom prst="rect">
            <a:avLst/>
          </a:prstGeom>
          <a:noFill/>
        </p:spPr>
        <p:txBody>
          <a:bodyPr wrap="none" rtlCol="0">
            <a:spAutoFit/>
          </a:bodyPr>
          <a:lstStyle/>
          <a:p>
            <a:pPr defTabSz="685783"/>
            <a:r>
              <a:rPr lang="nl-NL" sz="1100" dirty="0">
                <a:solidFill>
                  <a:prstClr val="black"/>
                </a:solidFill>
                <a:latin typeface="Calibri" panose="020F0502020204030204"/>
              </a:rPr>
              <a:t>STUDENT FROM UNINA</a:t>
            </a:r>
          </a:p>
        </p:txBody>
      </p:sp>
      <p:sp>
        <p:nvSpPr>
          <p:cNvPr id="26" name="TextBox 25">
            <a:extLst>
              <a:ext uri="{FF2B5EF4-FFF2-40B4-BE49-F238E27FC236}">
                <a16:creationId xmlns:a16="http://schemas.microsoft.com/office/drawing/2014/main" id="{53879224-DF4C-F346-9AE0-B4DA4816573E}"/>
              </a:ext>
            </a:extLst>
          </p:cNvPr>
          <p:cNvSpPr txBox="1"/>
          <p:nvPr/>
        </p:nvSpPr>
        <p:spPr>
          <a:xfrm>
            <a:off x="6080069" y="2502644"/>
            <a:ext cx="1388522" cy="261610"/>
          </a:xfrm>
          <a:prstGeom prst="rect">
            <a:avLst/>
          </a:prstGeom>
          <a:noFill/>
        </p:spPr>
        <p:txBody>
          <a:bodyPr wrap="none" rtlCol="0">
            <a:spAutoFit/>
          </a:bodyPr>
          <a:lstStyle/>
          <a:p>
            <a:pPr defTabSz="685783"/>
            <a:r>
              <a:rPr lang="nl-NL" sz="1100" dirty="0">
                <a:solidFill>
                  <a:prstClr val="black"/>
                </a:solidFill>
                <a:latin typeface="Calibri" panose="020F0502020204030204"/>
              </a:rPr>
              <a:t>STUDENT FROM URV</a:t>
            </a:r>
          </a:p>
        </p:txBody>
      </p:sp>
      <p:sp>
        <p:nvSpPr>
          <p:cNvPr id="27" name="TextBox 26">
            <a:extLst>
              <a:ext uri="{FF2B5EF4-FFF2-40B4-BE49-F238E27FC236}">
                <a16:creationId xmlns:a16="http://schemas.microsoft.com/office/drawing/2014/main" id="{E40A55BE-422A-F648-B399-9D534E1AED68}"/>
              </a:ext>
            </a:extLst>
          </p:cNvPr>
          <p:cNvSpPr txBox="1"/>
          <p:nvPr/>
        </p:nvSpPr>
        <p:spPr>
          <a:xfrm>
            <a:off x="6103077" y="3457463"/>
            <a:ext cx="1393750" cy="261610"/>
          </a:xfrm>
          <a:prstGeom prst="rect">
            <a:avLst/>
          </a:prstGeom>
          <a:noFill/>
        </p:spPr>
        <p:txBody>
          <a:bodyPr wrap="square" rtlCol="0">
            <a:spAutoFit/>
          </a:bodyPr>
          <a:lstStyle/>
          <a:p>
            <a:pPr defTabSz="685783"/>
            <a:r>
              <a:rPr lang="nl-NL" sz="1100" dirty="0">
                <a:solidFill>
                  <a:prstClr val="black"/>
                </a:solidFill>
                <a:latin typeface="Calibri" panose="020F0502020204030204"/>
              </a:rPr>
              <a:t>STUDENT FROM UP </a:t>
            </a:r>
          </a:p>
        </p:txBody>
      </p:sp>
      <p:sp>
        <p:nvSpPr>
          <p:cNvPr id="3" name="Oval 2">
            <a:extLst>
              <a:ext uri="{FF2B5EF4-FFF2-40B4-BE49-F238E27FC236}">
                <a16:creationId xmlns:a16="http://schemas.microsoft.com/office/drawing/2014/main" id="{14E6E237-43A1-EA4E-A0CA-D59FEFE385C0}"/>
              </a:ext>
            </a:extLst>
          </p:cNvPr>
          <p:cNvSpPr/>
          <p:nvPr/>
        </p:nvSpPr>
        <p:spPr>
          <a:xfrm>
            <a:off x="275395" y="1310487"/>
            <a:ext cx="1255613" cy="117359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783"/>
            <a:r>
              <a:rPr lang="nl-NL" sz="900" dirty="0">
                <a:solidFill>
                  <a:prstClr val="black"/>
                </a:solidFill>
                <a:latin typeface="Calibri" panose="020F0502020204030204"/>
              </a:rPr>
              <a:t>SUPERVISOR FROM </a:t>
            </a:r>
            <a:r>
              <a:rPr lang="nl-NL" sz="900" b="1" dirty="0">
                <a:solidFill>
                  <a:prstClr val="black"/>
                </a:solidFill>
                <a:latin typeface="Calibri" panose="020F0502020204030204"/>
              </a:rPr>
              <a:t>VUA </a:t>
            </a:r>
            <a:r>
              <a:rPr lang="nl-NL" sz="900" dirty="0">
                <a:solidFill>
                  <a:prstClr val="black"/>
                </a:solidFill>
                <a:latin typeface="Calibri" panose="020F0502020204030204"/>
              </a:rPr>
              <a:t>DOING RESEARCH ON COVID-19</a:t>
            </a:r>
          </a:p>
        </p:txBody>
      </p:sp>
      <p:sp>
        <p:nvSpPr>
          <p:cNvPr id="31" name="Oval 30">
            <a:extLst>
              <a:ext uri="{FF2B5EF4-FFF2-40B4-BE49-F238E27FC236}">
                <a16:creationId xmlns:a16="http://schemas.microsoft.com/office/drawing/2014/main" id="{0051EC13-E812-0A49-8102-D7C68746C8D9}"/>
              </a:ext>
            </a:extLst>
          </p:cNvPr>
          <p:cNvSpPr/>
          <p:nvPr/>
        </p:nvSpPr>
        <p:spPr>
          <a:xfrm>
            <a:off x="6110595" y="876438"/>
            <a:ext cx="1203131" cy="108556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85783"/>
            <a:r>
              <a:rPr lang="nl-NL" sz="800" dirty="0">
                <a:solidFill>
                  <a:prstClr val="black"/>
                </a:solidFill>
                <a:latin typeface="Calibri" panose="020F0502020204030204"/>
              </a:rPr>
              <a:t>SUPERVISOR FROM </a:t>
            </a:r>
            <a:r>
              <a:rPr lang="nl-NL" sz="800" b="1" dirty="0">
                <a:solidFill>
                  <a:prstClr val="black"/>
                </a:solidFill>
                <a:latin typeface="Calibri" panose="020F0502020204030204"/>
              </a:rPr>
              <a:t>URV</a:t>
            </a:r>
            <a:r>
              <a:rPr lang="nl-NL" sz="800" dirty="0">
                <a:solidFill>
                  <a:prstClr val="black"/>
                </a:solidFill>
                <a:latin typeface="Calibri" panose="020F0502020204030204"/>
              </a:rPr>
              <a:t> DOING RESEARCH ON COVID-19</a:t>
            </a:r>
          </a:p>
          <a:p>
            <a:pPr algn="ctr" defTabSz="685783"/>
            <a:endParaRPr lang="nl-NL" sz="800" dirty="0">
              <a:solidFill>
                <a:prstClr val="black"/>
              </a:solidFill>
              <a:latin typeface="Calibri" panose="020F0502020204030204"/>
            </a:endParaRPr>
          </a:p>
        </p:txBody>
      </p:sp>
      <p:sp>
        <p:nvSpPr>
          <p:cNvPr id="32" name="Oval 31">
            <a:extLst>
              <a:ext uri="{FF2B5EF4-FFF2-40B4-BE49-F238E27FC236}">
                <a16:creationId xmlns:a16="http://schemas.microsoft.com/office/drawing/2014/main" id="{2E79F403-7A55-6A49-8697-AAB64B950AB3}"/>
              </a:ext>
            </a:extLst>
          </p:cNvPr>
          <p:cNvSpPr/>
          <p:nvPr/>
        </p:nvSpPr>
        <p:spPr>
          <a:xfrm>
            <a:off x="105888" y="3880725"/>
            <a:ext cx="1342132" cy="124790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nl-NL" sz="900" dirty="0">
                <a:solidFill>
                  <a:schemeClr val="tx1"/>
                </a:solidFill>
                <a:latin typeface="Calibri" panose="020F0502020204030204"/>
              </a:rPr>
              <a:t>SUPERVISOR FROM </a:t>
            </a:r>
            <a:r>
              <a:rPr lang="nl-NL" sz="900" b="1" dirty="0">
                <a:solidFill>
                  <a:schemeClr val="tx1"/>
                </a:solidFill>
                <a:latin typeface="Calibri" panose="020F0502020204030204"/>
              </a:rPr>
              <a:t>UINN </a:t>
            </a:r>
            <a:r>
              <a:rPr lang="nl-NL" sz="900" dirty="0">
                <a:solidFill>
                  <a:schemeClr val="tx1"/>
                </a:solidFill>
                <a:latin typeface="Calibri" panose="020F0502020204030204"/>
              </a:rPr>
              <a:t>DOING RESEARCH ON COVID-19</a:t>
            </a:r>
          </a:p>
          <a:p>
            <a:pPr algn="ctr" defTabSz="685783"/>
            <a:endParaRPr lang="nl-NL" sz="1100" dirty="0">
              <a:solidFill>
                <a:prstClr val="white"/>
              </a:solidFill>
              <a:latin typeface="Calibri" panose="020F0502020204030204"/>
            </a:endParaRPr>
          </a:p>
        </p:txBody>
      </p:sp>
      <p:sp>
        <p:nvSpPr>
          <p:cNvPr id="33" name="Oval 32">
            <a:extLst>
              <a:ext uri="{FF2B5EF4-FFF2-40B4-BE49-F238E27FC236}">
                <a16:creationId xmlns:a16="http://schemas.microsoft.com/office/drawing/2014/main" id="{3923D5E5-D1BD-F844-A24B-2A912D0D797B}"/>
              </a:ext>
            </a:extLst>
          </p:cNvPr>
          <p:cNvSpPr/>
          <p:nvPr/>
        </p:nvSpPr>
        <p:spPr>
          <a:xfrm>
            <a:off x="7899161" y="2802757"/>
            <a:ext cx="1177704" cy="1106007"/>
          </a:xfrm>
          <a:prstGeom prst="ellipse">
            <a:avLst/>
          </a:prstGeom>
          <a:solidFill>
            <a:schemeClr val="accent4">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783"/>
            <a:r>
              <a:rPr lang="nl-NL" sz="900" dirty="0">
                <a:solidFill>
                  <a:sysClr val="windowText" lastClr="000000"/>
                </a:solidFill>
                <a:latin typeface="Calibri" panose="020F0502020204030204"/>
              </a:rPr>
              <a:t>SUPERVISOR FROM </a:t>
            </a:r>
            <a:r>
              <a:rPr lang="nl-NL" sz="900" b="1" dirty="0">
                <a:solidFill>
                  <a:sysClr val="windowText" lastClr="000000"/>
                </a:solidFill>
                <a:latin typeface="Calibri" panose="020F0502020204030204"/>
              </a:rPr>
              <a:t>UP </a:t>
            </a:r>
            <a:r>
              <a:rPr lang="nl-NL" sz="900" dirty="0">
                <a:solidFill>
                  <a:sysClr val="windowText" lastClr="000000"/>
                </a:solidFill>
                <a:latin typeface="Calibri" panose="020F0502020204030204"/>
              </a:rPr>
              <a:t>DOING RESEARCH ON COVID-19</a:t>
            </a:r>
          </a:p>
          <a:p>
            <a:pPr algn="ctr" defTabSz="685783"/>
            <a:endParaRPr lang="nl-NL" sz="900" dirty="0">
              <a:solidFill>
                <a:prstClr val="white"/>
              </a:solidFill>
              <a:latin typeface="Calibri" panose="020F0502020204030204"/>
            </a:endParaRPr>
          </a:p>
        </p:txBody>
      </p:sp>
      <p:cxnSp>
        <p:nvCxnSpPr>
          <p:cNvPr id="5" name="Straight Arrow Connector 4">
            <a:extLst>
              <a:ext uri="{FF2B5EF4-FFF2-40B4-BE49-F238E27FC236}">
                <a16:creationId xmlns:a16="http://schemas.microsoft.com/office/drawing/2014/main" id="{13D5CD75-C052-B449-B404-6895D944EA84}"/>
              </a:ext>
            </a:extLst>
          </p:cNvPr>
          <p:cNvCxnSpPr>
            <a:cxnSpLocks/>
          </p:cNvCxnSpPr>
          <p:nvPr/>
        </p:nvCxnSpPr>
        <p:spPr>
          <a:xfrm>
            <a:off x="7472025" y="1299750"/>
            <a:ext cx="1233565" cy="1448188"/>
          </a:xfrm>
          <a:prstGeom prst="straightConnector1">
            <a:avLst/>
          </a:prstGeom>
          <a:ln w="1301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8C9298F-A573-7B46-A4AC-4666875FB349}"/>
              </a:ext>
            </a:extLst>
          </p:cNvPr>
          <p:cNvCxnSpPr>
            <a:cxnSpLocks/>
          </p:cNvCxnSpPr>
          <p:nvPr/>
        </p:nvCxnSpPr>
        <p:spPr>
          <a:xfrm flipV="1">
            <a:off x="1516442" y="1219829"/>
            <a:ext cx="4594152" cy="434832"/>
          </a:xfrm>
          <a:prstGeom prst="straightConnector1">
            <a:avLst/>
          </a:prstGeom>
          <a:ln w="1301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51F316D-2F51-DA47-904C-B1183D9B7B06}"/>
              </a:ext>
            </a:extLst>
          </p:cNvPr>
          <p:cNvCxnSpPr>
            <a:cxnSpLocks/>
          </p:cNvCxnSpPr>
          <p:nvPr/>
        </p:nvCxnSpPr>
        <p:spPr>
          <a:xfrm flipH="1">
            <a:off x="656191" y="2635780"/>
            <a:ext cx="271586" cy="1029356"/>
          </a:xfrm>
          <a:prstGeom prst="straightConnector1">
            <a:avLst/>
          </a:prstGeom>
          <a:ln w="1301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99D445D-04F9-164C-ABB0-F7FA5DC51AE2}"/>
              </a:ext>
            </a:extLst>
          </p:cNvPr>
          <p:cNvCxnSpPr>
            <a:cxnSpLocks/>
          </p:cNvCxnSpPr>
          <p:nvPr/>
        </p:nvCxnSpPr>
        <p:spPr>
          <a:xfrm>
            <a:off x="1531008" y="4796537"/>
            <a:ext cx="4863610" cy="0"/>
          </a:xfrm>
          <a:prstGeom prst="straightConnector1">
            <a:avLst/>
          </a:prstGeom>
          <a:ln w="1301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2D038454-7609-B947-A4FF-ED3607E4D12F}"/>
              </a:ext>
            </a:extLst>
          </p:cNvPr>
          <p:cNvSpPr/>
          <p:nvPr/>
        </p:nvSpPr>
        <p:spPr>
          <a:xfrm>
            <a:off x="6450539" y="3930330"/>
            <a:ext cx="1277763" cy="1198300"/>
          </a:xfrm>
          <a:prstGeom prst="ellipse">
            <a:avLst/>
          </a:prstGeom>
          <a:solidFill>
            <a:schemeClr val="accent6">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783"/>
            <a:r>
              <a:rPr lang="nl-NL" sz="900" dirty="0">
                <a:solidFill>
                  <a:sysClr val="windowText" lastClr="000000"/>
                </a:solidFill>
                <a:latin typeface="Calibri" panose="020F0502020204030204"/>
              </a:rPr>
              <a:t>SUPERVISOR FROM </a:t>
            </a:r>
            <a:r>
              <a:rPr lang="nl-NL" sz="900" b="1" dirty="0">
                <a:solidFill>
                  <a:sysClr val="windowText" lastClr="000000"/>
                </a:solidFill>
                <a:latin typeface="Calibri" panose="020F0502020204030204"/>
              </a:rPr>
              <a:t>UNINA</a:t>
            </a:r>
            <a:r>
              <a:rPr lang="nl-NL" sz="900" dirty="0">
                <a:solidFill>
                  <a:sysClr val="windowText" lastClr="000000"/>
                </a:solidFill>
                <a:latin typeface="Calibri" panose="020F0502020204030204"/>
              </a:rPr>
              <a:t> DOING RESEARCH ON COVID-19</a:t>
            </a:r>
          </a:p>
          <a:p>
            <a:pPr algn="ctr" defTabSz="685783"/>
            <a:endParaRPr lang="nl-NL" sz="1100" dirty="0">
              <a:solidFill>
                <a:prstClr val="white"/>
              </a:solidFill>
              <a:latin typeface="Calibri" panose="020F0502020204030204"/>
            </a:endParaRPr>
          </a:p>
        </p:txBody>
      </p:sp>
      <p:cxnSp>
        <p:nvCxnSpPr>
          <p:cNvPr id="52" name="Straight Arrow Connector 51">
            <a:extLst>
              <a:ext uri="{FF2B5EF4-FFF2-40B4-BE49-F238E27FC236}">
                <a16:creationId xmlns:a16="http://schemas.microsoft.com/office/drawing/2014/main" id="{AA8903EC-39C8-CB4E-88D3-EE03BCDB1A24}"/>
              </a:ext>
            </a:extLst>
          </p:cNvPr>
          <p:cNvCxnSpPr>
            <a:cxnSpLocks/>
          </p:cNvCxnSpPr>
          <p:nvPr/>
        </p:nvCxnSpPr>
        <p:spPr>
          <a:xfrm flipH="1">
            <a:off x="7687558" y="3898317"/>
            <a:ext cx="802499" cy="874871"/>
          </a:xfrm>
          <a:prstGeom prst="straightConnector1">
            <a:avLst/>
          </a:prstGeom>
          <a:ln w="1301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C5D426E-BB3F-CB41-9461-9C1CF2CFE67A}"/>
              </a:ext>
            </a:extLst>
          </p:cNvPr>
          <p:cNvSpPr txBox="1"/>
          <p:nvPr/>
        </p:nvSpPr>
        <p:spPr>
          <a:xfrm>
            <a:off x="1708323" y="4898742"/>
            <a:ext cx="4873450" cy="276999"/>
          </a:xfrm>
          <a:prstGeom prst="rect">
            <a:avLst/>
          </a:prstGeom>
          <a:noFill/>
        </p:spPr>
        <p:txBody>
          <a:bodyPr wrap="none" rtlCol="0">
            <a:spAutoFit/>
          </a:bodyPr>
          <a:lstStyle/>
          <a:p>
            <a:pPr defTabSz="685783"/>
            <a:r>
              <a:rPr lang="nl-NL" sz="1200" b="1" dirty="0">
                <a:solidFill>
                  <a:prstClr val="black"/>
                </a:solidFill>
                <a:latin typeface="Calibri" panose="020F0502020204030204"/>
              </a:rPr>
              <a:t>Start building a collaborative network of AURORA students &amp; supervisors</a:t>
            </a:r>
          </a:p>
        </p:txBody>
      </p:sp>
    </p:spTree>
    <p:extLst>
      <p:ext uri="{BB962C8B-B14F-4D97-AF65-F5344CB8AC3E}">
        <p14:creationId xmlns:p14="http://schemas.microsoft.com/office/powerpoint/2010/main" val="1486459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17"/>
          <p:cNvSpPr txBox="1">
            <a:spLocks noGrp="1"/>
          </p:cNvSpPr>
          <p:nvPr>
            <p:ph type="title"/>
          </p:nvPr>
        </p:nvSpPr>
        <p:spPr>
          <a:xfrm>
            <a:off x="107504" y="116632"/>
            <a:ext cx="8928992" cy="1078568"/>
          </a:xfrm>
          <a:prstGeom prst="rect">
            <a:avLst/>
          </a:prstGeom>
          <a:solidFill>
            <a:srgbClr val="0089CF">
              <a:alpha val="89019"/>
            </a:srgbClr>
          </a:solidFill>
          <a:ln>
            <a:noFill/>
          </a:ln>
          <a:effectLst>
            <a:outerShdw blurRad="50800" dist="38100" dir="5400000" algn="ctr" rotWithShape="0">
              <a:srgbClr val="A6A6A6">
                <a:alpha val="40000"/>
              </a:srgbClr>
            </a:outerShdw>
          </a:effectLst>
        </p:spPr>
        <p:txBody>
          <a:bodyPr spcFirstLastPara="1" wrap="square" lIns="288000" tIns="144000" rIns="72000" bIns="72000" anchor="ctr" anchorCtr="0">
            <a:normAutofit/>
          </a:bodyPr>
          <a:lstStyle/>
          <a:p>
            <a:pPr marL="0" lvl="0" indent="0" algn="l" rtl="0">
              <a:lnSpc>
                <a:spcPct val="100000"/>
              </a:lnSpc>
              <a:spcBef>
                <a:spcPts val="0"/>
              </a:spcBef>
              <a:spcAft>
                <a:spcPts val="0"/>
              </a:spcAft>
              <a:buSzPts val="2800"/>
              <a:buNone/>
            </a:pPr>
            <a:r>
              <a:rPr lang="nl-NL"/>
              <a:t>BENEFITS OF THE THEMATIC APPROACH LINKED TO GUIDELINES</a:t>
            </a:r>
            <a:endParaRPr/>
          </a:p>
        </p:txBody>
      </p:sp>
      <p:sp>
        <p:nvSpPr>
          <p:cNvPr id="379" name="Google Shape;379;p17"/>
          <p:cNvSpPr txBox="1"/>
          <p:nvPr/>
        </p:nvSpPr>
        <p:spPr>
          <a:xfrm>
            <a:off x="582634" y="1426620"/>
            <a:ext cx="670374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nl-NL" sz="1600" b="0" i="1" u="none" strike="noStrike" cap="none">
                <a:solidFill>
                  <a:srgbClr val="000000"/>
                </a:solidFill>
                <a:latin typeface="Calibri"/>
                <a:ea typeface="Calibri"/>
                <a:cs typeface="Calibri"/>
                <a:sym typeface="Calibri"/>
              </a:rPr>
              <a:t>‘With their Thematic Approach, our Community Service Learning (CSL) team has won the 'Community Engagement Initiative of the Year', organized by the </a:t>
            </a:r>
            <a:r>
              <a:rPr lang="nl-NL" sz="1600" b="0" i="1" u="sng" strike="noStrike" cap="none">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European Triple E Awards</a:t>
            </a:r>
            <a:r>
              <a:rPr lang="nl-NL" sz="1600" b="0" i="1" u="none" strike="noStrike" cap="none">
                <a:solidFill>
                  <a:srgbClr val="000000"/>
                </a:solidFill>
                <a:latin typeface="Calibri"/>
                <a:ea typeface="Calibri"/>
                <a:cs typeface="Calibri"/>
                <a:sym typeface="Calibri"/>
              </a:rPr>
              <a:t>’ (VU zine edition 27, 2022)</a:t>
            </a:r>
            <a:endParaRPr sz="1600" b="0" i="1" u="none" strike="noStrike" cap="none">
              <a:solidFill>
                <a:srgbClr val="0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F822A334-01DE-0D05-5D2B-455E69F59779}"/>
              </a:ext>
            </a:extLst>
          </p:cNvPr>
          <p:cNvPicPr>
            <a:picLocks noChangeAspect="1"/>
          </p:cNvPicPr>
          <p:nvPr/>
        </p:nvPicPr>
        <p:blipFill>
          <a:blip r:embed="rId4"/>
          <a:stretch>
            <a:fillRect/>
          </a:stretch>
        </p:blipFill>
        <p:spPr>
          <a:xfrm>
            <a:off x="1755617" y="2489037"/>
            <a:ext cx="5220398" cy="2011422"/>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FD3DC45C-3D04-B948-3D2F-5FD87D674377}"/>
              </a:ext>
            </a:extLst>
          </p:cNvPr>
          <p:cNvPicPr>
            <a:picLocks noChangeAspect="1"/>
          </p:cNvPicPr>
          <p:nvPr/>
        </p:nvPicPr>
        <p:blipFill>
          <a:blip r:embed="rId5"/>
          <a:stretch>
            <a:fillRect/>
          </a:stretch>
        </p:blipFill>
        <p:spPr>
          <a:xfrm>
            <a:off x="107504" y="4540195"/>
            <a:ext cx="2375500" cy="5143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3" name="Google Shape;449;p31">
            <a:extLst>
              <a:ext uri="{FF2B5EF4-FFF2-40B4-BE49-F238E27FC236}">
                <a16:creationId xmlns:a16="http://schemas.microsoft.com/office/drawing/2014/main" id="{91448CE0-11BE-BE5C-73D2-455F54F808A8}"/>
              </a:ext>
            </a:extLst>
          </p:cNvPr>
          <p:cNvPicPr preferRelativeResize="0"/>
          <p:nvPr/>
        </p:nvPicPr>
        <p:blipFill rotWithShape="1">
          <a:blip r:embed="rId3">
            <a:alphaModFix/>
          </a:blip>
          <a:srcRect/>
          <a:stretch/>
        </p:blipFill>
        <p:spPr>
          <a:xfrm>
            <a:off x="-816942" y="853381"/>
            <a:ext cx="3838677" cy="2801795"/>
          </a:xfrm>
          <a:prstGeom prst="rect">
            <a:avLst/>
          </a:prstGeom>
          <a:noFill/>
          <a:ln>
            <a:noFill/>
          </a:ln>
          <a:effectLst>
            <a:outerShdw blurRad="55000" dist="18000" dir="5400000" algn="tl" rotWithShape="0">
              <a:srgbClr val="000000">
                <a:alpha val="40000"/>
              </a:srgbClr>
            </a:outerShdw>
          </a:effectLst>
        </p:spPr>
      </p:pic>
      <p:sp>
        <p:nvSpPr>
          <p:cNvPr id="470" name="Google Shape;470;p33"/>
          <p:cNvSpPr/>
          <p:nvPr/>
        </p:nvSpPr>
        <p:spPr>
          <a:xfrm rot="10800000" flipH="1">
            <a:off x="440510" y="829908"/>
            <a:ext cx="170400" cy="107100"/>
          </a:xfrm>
          <a:prstGeom prst="triangle">
            <a:avLst>
              <a:gd name="adj" fmla="val 50000"/>
            </a:avLst>
          </a:prstGeom>
          <a:solidFill>
            <a:srgbClr val="0089CF">
              <a:alpha val="89019"/>
            </a:srgbClr>
          </a:solidFill>
          <a:ln>
            <a:noFill/>
          </a:ln>
          <a:effectLst>
            <a:outerShdw dist="38099" dir="5400000" algn="ctr" rotWithShape="0">
              <a:schemeClr val="lt2">
                <a:alpha val="39607"/>
              </a:schemeClr>
            </a:outerShdw>
          </a:effectLst>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71" name="Google Shape;471;p33"/>
          <p:cNvSpPr txBox="1">
            <a:spLocks noGrp="1"/>
          </p:cNvSpPr>
          <p:nvPr>
            <p:ph type="title"/>
          </p:nvPr>
        </p:nvSpPr>
        <p:spPr>
          <a:xfrm>
            <a:off x="134375" y="122850"/>
            <a:ext cx="8803200" cy="707100"/>
          </a:xfrm>
          <a:prstGeom prst="rect">
            <a:avLst/>
          </a:prstGeom>
          <a:solidFill>
            <a:srgbClr val="0089CF">
              <a:alpha val="84705"/>
            </a:srgbClr>
          </a:solidFill>
          <a:ln>
            <a:noFill/>
          </a:ln>
        </p:spPr>
        <p:txBody>
          <a:bodyPr spcFirstLastPara="1" wrap="square" lIns="270000" tIns="45725" rIns="91425" bIns="45725" anchor="ctr" anchorCtr="0">
            <a:noAutofit/>
          </a:bodyPr>
          <a:lstStyle/>
          <a:p>
            <a:pPr marL="0" lvl="0" indent="0" algn="l" rtl="0">
              <a:lnSpc>
                <a:spcPct val="90000"/>
              </a:lnSpc>
              <a:spcBef>
                <a:spcPts val="0"/>
              </a:spcBef>
              <a:spcAft>
                <a:spcPts val="0"/>
              </a:spcAft>
              <a:buClr>
                <a:schemeClr val="lt1"/>
              </a:buClr>
              <a:buSzPts val="2100"/>
              <a:buFont typeface="Arial"/>
              <a:buNone/>
            </a:pPr>
            <a:r>
              <a:rPr lang="nl-NL" sz="2400" dirty="0">
                <a:solidFill>
                  <a:schemeClr val="bg1"/>
                </a:solidFill>
              </a:rPr>
              <a:t>IMPRESSION STUDENTS WORKING WITH COMMUNITIES</a:t>
            </a:r>
            <a:endParaRPr sz="2400" dirty="0">
              <a:solidFill>
                <a:schemeClr val="bg1"/>
              </a:solidFill>
            </a:endParaRPr>
          </a:p>
        </p:txBody>
      </p:sp>
      <p:sp>
        <p:nvSpPr>
          <p:cNvPr id="472" name="Google Shape;472;p33"/>
          <p:cNvSpPr txBox="1"/>
          <p:nvPr/>
        </p:nvSpPr>
        <p:spPr>
          <a:xfrm>
            <a:off x="134372" y="4965623"/>
            <a:ext cx="195300" cy="1809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nl-NL" sz="700" b="0" i="0" u="none" strike="noStrike" cap="none">
                <a:solidFill>
                  <a:srgbClr val="FFFFFF"/>
                </a:solidFill>
                <a:latin typeface="Merriweather Sans"/>
                <a:ea typeface="Merriweather Sans"/>
                <a:cs typeface="Merriweather Sans"/>
                <a:sym typeface="Merriweather Sans"/>
              </a:rPr>
              <a:t>14</a:t>
            </a:fld>
            <a:endParaRPr sz="700" b="0" i="0" u="none" strike="noStrike" cap="none">
              <a:solidFill>
                <a:srgbClr val="FFFFFF"/>
              </a:solidFill>
              <a:latin typeface="Merriweather Sans"/>
              <a:ea typeface="Merriweather Sans"/>
              <a:cs typeface="Merriweather Sans"/>
              <a:sym typeface="Merriweather Sans"/>
            </a:endParaRPr>
          </a:p>
        </p:txBody>
      </p:sp>
      <p:pic>
        <p:nvPicPr>
          <p:cNvPr id="473" name="Google Shape;473;p33" descr="Afbeeldingsresultaat voor vu logo"/>
          <p:cNvPicPr preferRelativeResize="0"/>
          <p:nvPr/>
        </p:nvPicPr>
        <p:blipFill rotWithShape="1">
          <a:blip r:embed="rId4">
            <a:alphaModFix/>
          </a:blip>
          <a:srcRect/>
          <a:stretch/>
        </p:blipFill>
        <p:spPr>
          <a:xfrm>
            <a:off x="7554200" y="4632159"/>
            <a:ext cx="1479442" cy="440290"/>
          </a:xfrm>
          <a:prstGeom prst="rect">
            <a:avLst/>
          </a:prstGeom>
          <a:noFill/>
          <a:ln>
            <a:noFill/>
          </a:ln>
        </p:spPr>
      </p:pic>
      <p:sp>
        <p:nvSpPr>
          <p:cNvPr id="474" name="Google Shape;474;p33"/>
          <p:cNvSpPr/>
          <p:nvPr/>
        </p:nvSpPr>
        <p:spPr>
          <a:xfrm>
            <a:off x="4457790" y="2434250"/>
            <a:ext cx="307800" cy="295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475" name="Google Shape;475;p33"/>
          <p:cNvPicPr preferRelativeResize="0"/>
          <p:nvPr/>
        </p:nvPicPr>
        <p:blipFill rotWithShape="1">
          <a:blip r:embed="rId5">
            <a:alphaModFix/>
          </a:blip>
          <a:srcRect/>
          <a:stretch/>
        </p:blipFill>
        <p:spPr>
          <a:xfrm>
            <a:off x="5876056" y="1345684"/>
            <a:ext cx="3564400" cy="2729799"/>
          </a:xfrm>
          <a:prstGeom prst="rect">
            <a:avLst/>
          </a:prstGeom>
          <a:noFill/>
          <a:ln>
            <a:noFill/>
          </a:ln>
        </p:spPr>
      </p:pic>
      <p:pic>
        <p:nvPicPr>
          <p:cNvPr id="476" name="Google Shape;476;p33"/>
          <p:cNvPicPr preferRelativeResize="0"/>
          <p:nvPr/>
        </p:nvPicPr>
        <p:blipFill rotWithShape="1">
          <a:blip r:embed="rId6">
            <a:alphaModFix/>
          </a:blip>
          <a:srcRect/>
          <a:stretch/>
        </p:blipFill>
        <p:spPr>
          <a:xfrm>
            <a:off x="2864055" y="906799"/>
            <a:ext cx="3046740" cy="2196438"/>
          </a:xfrm>
          <a:prstGeom prst="rect">
            <a:avLst/>
          </a:prstGeom>
          <a:noFill/>
          <a:ln>
            <a:noFill/>
          </a:ln>
        </p:spPr>
      </p:pic>
      <p:pic>
        <p:nvPicPr>
          <p:cNvPr id="477" name="Google Shape;477;p33"/>
          <p:cNvPicPr preferRelativeResize="0"/>
          <p:nvPr/>
        </p:nvPicPr>
        <p:blipFill rotWithShape="1">
          <a:blip r:embed="rId7">
            <a:alphaModFix/>
          </a:blip>
          <a:srcRect/>
          <a:stretch/>
        </p:blipFill>
        <p:spPr>
          <a:xfrm>
            <a:off x="-125292" y="3278701"/>
            <a:ext cx="3263624" cy="1952837"/>
          </a:xfrm>
          <a:prstGeom prst="rect">
            <a:avLst/>
          </a:prstGeom>
          <a:noFill/>
          <a:ln>
            <a:noFill/>
          </a:ln>
        </p:spPr>
      </p:pic>
      <p:pic>
        <p:nvPicPr>
          <p:cNvPr id="479" name="Google Shape;479;p33"/>
          <p:cNvPicPr preferRelativeResize="0"/>
          <p:nvPr/>
        </p:nvPicPr>
        <p:blipFill rotWithShape="1">
          <a:blip r:embed="rId8">
            <a:alphaModFix/>
          </a:blip>
          <a:srcRect/>
          <a:stretch/>
        </p:blipFill>
        <p:spPr>
          <a:xfrm>
            <a:off x="7034875" y="4606051"/>
            <a:ext cx="2109125" cy="492486"/>
          </a:xfrm>
          <a:prstGeom prst="rect">
            <a:avLst/>
          </a:prstGeom>
          <a:noFill/>
          <a:ln>
            <a:noFill/>
          </a:ln>
        </p:spPr>
      </p:pic>
      <p:pic>
        <p:nvPicPr>
          <p:cNvPr id="2" name="Google Shape;450;p31">
            <a:extLst>
              <a:ext uri="{FF2B5EF4-FFF2-40B4-BE49-F238E27FC236}">
                <a16:creationId xmlns:a16="http://schemas.microsoft.com/office/drawing/2014/main" id="{7320CEFB-2D40-C263-095C-177C6EE84296}"/>
              </a:ext>
            </a:extLst>
          </p:cNvPr>
          <p:cNvPicPr preferRelativeResize="0"/>
          <p:nvPr/>
        </p:nvPicPr>
        <p:blipFill rotWithShape="1">
          <a:blip r:embed="rId9">
            <a:alphaModFix/>
          </a:blip>
          <a:srcRect/>
          <a:stretch/>
        </p:blipFill>
        <p:spPr>
          <a:xfrm rot="1">
            <a:off x="2979975" y="2905515"/>
            <a:ext cx="2930819" cy="2150558"/>
          </a:xfrm>
          <a:prstGeom prst="rect">
            <a:avLst/>
          </a:prstGeom>
          <a:noFill/>
          <a:ln>
            <a:noFill/>
          </a:ln>
          <a:effectLst>
            <a:outerShdw blurRad="55000" dist="18000" dir="5400000" algn="tl" rotWithShape="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40"/>
          <p:cNvSpPr txBox="1">
            <a:spLocks noGrp="1"/>
          </p:cNvSpPr>
          <p:nvPr>
            <p:ph type="body" idx="1"/>
          </p:nvPr>
        </p:nvSpPr>
        <p:spPr>
          <a:xfrm>
            <a:off x="5915464" y="1934308"/>
            <a:ext cx="2755997" cy="3434400"/>
          </a:xfrm>
          <a:prstGeom prst="rect">
            <a:avLst/>
          </a:prstGeom>
          <a:noFill/>
          <a:ln>
            <a:noFill/>
          </a:ln>
        </p:spPr>
        <p:txBody>
          <a:bodyPr spcFirstLastPara="1" wrap="square" lIns="91425" tIns="91425" rIns="91425" bIns="91425" anchor="t" anchorCtr="0">
            <a:noAutofit/>
          </a:bodyPr>
          <a:lstStyle/>
          <a:p>
            <a:pPr marL="270000" lvl="0" indent="0" algn="l" rtl="0">
              <a:lnSpc>
                <a:spcPct val="100000"/>
              </a:lnSpc>
              <a:spcBef>
                <a:spcPts val="0"/>
              </a:spcBef>
              <a:spcAft>
                <a:spcPts val="0"/>
              </a:spcAft>
              <a:buSzPts val="1800"/>
              <a:buNone/>
            </a:pPr>
            <a:r>
              <a:rPr lang="nl-NL" sz="1800" dirty="0" err="1"/>
              <a:t>Also</a:t>
            </a:r>
            <a:r>
              <a:rPr lang="nl-NL" sz="1800" dirty="0"/>
              <a:t> on </a:t>
            </a:r>
            <a:r>
              <a:rPr lang="nl-NL" sz="1800" dirty="0" err="1"/>
              <a:t>behalf</a:t>
            </a:r>
            <a:r>
              <a:rPr lang="nl-NL" sz="1800" dirty="0"/>
              <a:t> of </a:t>
            </a:r>
            <a:r>
              <a:rPr lang="nl-NL" sz="1800" dirty="0" err="1"/>
              <a:t>the</a:t>
            </a:r>
            <a:r>
              <a:rPr lang="nl-NL" sz="1800" dirty="0"/>
              <a:t> </a:t>
            </a:r>
            <a:r>
              <a:rPr lang="nl-NL" sz="1800" dirty="0" err="1"/>
              <a:t>entire</a:t>
            </a:r>
            <a:r>
              <a:rPr lang="nl-NL" sz="1800" dirty="0"/>
              <a:t> VU BM-CSL-research team</a:t>
            </a:r>
            <a:endParaRPr dirty="0"/>
          </a:p>
          <a:p>
            <a:pPr marL="270000" lvl="0" indent="0" algn="l" rtl="0">
              <a:lnSpc>
                <a:spcPct val="100000"/>
              </a:lnSpc>
              <a:spcBef>
                <a:spcPts val="0"/>
              </a:spcBef>
              <a:spcAft>
                <a:spcPts val="0"/>
              </a:spcAft>
              <a:buSzPts val="1800"/>
              <a:buNone/>
            </a:pPr>
            <a:endParaRPr sz="1800" dirty="0"/>
          </a:p>
          <a:p>
            <a:pPr marL="270000" lvl="0" indent="0" algn="l" rtl="0">
              <a:lnSpc>
                <a:spcPct val="100000"/>
              </a:lnSpc>
              <a:spcBef>
                <a:spcPts val="0"/>
              </a:spcBef>
              <a:spcAft>
                <a:spcPts val="0"/>
              </a:spcAft>
              <a:buSzPts val="1800"/>
              <a:buNone/>
            </a:pPr>
            <a:r>
              <a:rPr lang="nl-NL" sz="1800" dirty="0"/>
              <a:t>For </a:t>
            </a:r>
            <a:r>
              <a:rPr lang="nl-NL" sz="1800" dirty="0" err="1"/>
              <a:t>questions</a:t>
            </a:r>
            <a:r>
              <a:rPr lang="nl-NL" sz="1800" dirty="0"/>
              <a:t> </a:t>
            </a:r>
            <a:r>
              <a:rPr lang="nl-NL" sz="1800" dirty="0" err="1"/>
              <a:t>and</a:t>
            </a:r>
            <a:r>
              <a:rPr lang="nl-NL" sz="1800" dirty="0"/>
              <a:t> </a:t>
            </a:r>
            <a:r>
              <a:rPr lang="nl-NL" sz="1800" dirty="0" err="1"/>
              <a:t>suggestion</a:t>
            </a:r>
            <a:r>
              <a:rPr lang="nl-NL" sz="1800" dirty="0"/>
              <a:t> on CSL </a:t>
            </a:r>
            <a:r>
              <a:rPr lang="nl-NL" sz="1800" dirty="0" err="1"/>
              <a:t>please</a:t>
            </a:r>
            <a:r>
              <a:rPr lang="nl-NL" sz="1800" dirty="0"/>
              <a:t> contact </a:t>
            </a:r>
            <a:endParaRPr dirty="0"/>
          </a:p>
          <a:p>
            <a:pPr marL="270000" lvl="0" indent="0" algn="l" rtl="0">
              <a:lnSpc>
                <a:spcPct val="100000"/>
              </a:lnSpc>
              <a:spcBef>
                <a:spcPts val="0"/>
              </a:spcBef>
              <a:spcAft>
                <a:spcPts val="0"/>
              </a:spcAft>
              <a:buSzPts val="1800"/>
              <a:buNone/>
            </a:pPr>
            <a:r>
              <a:rPr lang="nl-NL" sz="1800" u="sng" dirty="0">
                <a:solidFill>
                  <a:schemeClr val="hlink"/>
                </a:solidFill>
                <a:hlinkClick r:id="rId3"/>
              </a:rPr>
              <a:t>CSL@vu.nl</a:t>
            </a:r>
            <a:r>
              <a:rPr lang="nl-NL" sz="1800" dirty="0"/>
              <a:t> </a:t>
            </a:r>
            <a:endParaRPr dirty="0"/>
          </a:p>
        </p:txBody>
      </p:sp>
      <p:sp>
        <p:nvSpPr>
          <p:cNvPr id="528" name="Google Shape;528;p40"/>
          <p:cNvSpPr txBox="1">
            <a:spLocks noGrp="1"/>
          </p:cNvSpPr>
          <p:nvPr>
            <p:ph type="title"/>
          </p:nvPr>
        </p:nvSpPr>
        <p:spPr>
          <a:xfrm>
            <a:off x="107504" y="116632"/>
            <a:ext cx="8928992" cy="1078568"/>
          </a:xfrm>
          <a:prstGeom prst="rect">
            <a:avLst/>
          </a:prstGeom>
          <a:solidFill>
            <a:srgbClr val="0089CF">
              <a:alpha val="89019"/>
            </a:srgbClr>
          </a:solidFill>
          <a:ln>
            <a:noFill/>
          </a:ln>
          <a:effectLst>
            <a:outerShdw blurRad="50800" dist="38100" dir="5400000" algn="ctr" rotWithShape="0">
              <a:srgbClr val="A6A6A6">
                <a:alpha val="40000"/>
              </a:srgbClr>
            </a:outerShdw>
          </a:effectLst>
        </p:spPr>
        <p:txBody>
          <a:bodyPr spcFirstLastPara="1" wrap="square" lIns="288000" tIns="144000" rIns="72000" bIns="72000" anchor="ctr" anchorCtr="0">
            <a:normAutofit/>
          </a:bodyPr>
          <a:lstStyle/>
          <a:p>
            <a:pPr marL="0" lvl="0" indent="0" algn="l" rtl="0">
              <a:lnSpc>
                <a:spcPct val="100000"/>
              </a:lnSpc>
              <a:spcBef>
                <a:spcPts val="0"/>
              </a:spcBef>
              <a:spcAft>
                <a:spcPts val="0"/>
              </a:spcAft>
              <a:buSzPts val="2800"/>
              <a:buNone/>
            </a:pPr>
            <a:r>
              <a:rPr lang="nl-NL" dirty="0"/>
              <a:t>THANK YOU FOR YOUR ATTENTION ]</a:t>
            </a:r>
            <a:endParaRPr dirty="0"/>
          </a:p>
        </p:txBody>
      </p:sp>
      <p:pic>
        <p:nvPicPr>
          <p:cNvPr id="529" name="Google Shape;529;p40"/>
          <p:cNvPicPr preferRelativeResize="0"/>
          <p:nvPr/>
        </p:nvPicPr>
        <p:blipFill rotWithShape="1">
          <a:blip r:embed="rId4">
            <a:alphaModFix/>
          </a:blip>
          <a:srcRect/>
          <a:stretch/>
        </p:blipFill>
        <p:spPr>
          <a:xfrm>
            <a:off x="574830" y="1065251"/>
            <a:ext cx="5459904" cy="3626293"/>
          </a:xfrm>
          <a:prstGeom prst="rect">
            <a:avLst/>
          </a:prstGeom>
          <a:noFill/>
          <a:ln>
            <a:noFill/>
          </a:ln>
        </p:spPr>
      </p:pic>
      <p:pic>
        <p:nvPicPr>
          <p:cNvPr id="2" name="Picture 1">
            <a:extLst>
              <a:ext uri="{FF2B5EF4-FFF2-40B4-BE49-F238E27FC236}">
                <a16:creationId xmlns:a16="http://schemas.microsoft.com/office/drawing/2014/main" id="{CE8A14B1-8FA9-B22F-487C-6C0C1B7CFA9C}"/>
              </a:ext>
            </a:extLst>
          </p:cNvPr>
          <p:cNvPicPr>
            <a:picLocks noChangeAspect="1"/>
          </p:cNvPicPr>
          <p:nvPr/>
        </p:nvPicPr>
        <p:blipFill>
          <a:blip r:embed="rId5"/>
          <a:stretch>
            <a:fillRect/>
          </a:stretch>
        </p:blipFill>
        <p:spPr>
          <a:xfrm>
            <a:off x="0" y="4691544"/>
            <a:ext cx="2375500" cy="5143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B66609-E873-0107-E621-950E7E392B0C}"/>
              </a:ext>
            </a:extLst>
          </p:cNvPr>
          <p:cNvSpPr>
            <a:spLocks noGrp="1"/>
          </p:cNvSpPr>
          <p:nvPr>
            <p:ph type="body" idx="1"/>
          </p:nvPr>
        </p:nvSpPr>
        <p:spPr/>
        <p:txBody>
          <a:bodyPr/>
          <a:lstStyle/>
          <a:p>
            <a:pPr marL="571500" indent="-342900">
              <a:buFont typeface="Arial" panose="020B0604020202020204" pitchFamily="34" charset="0"/>
              <a:buChar char="•"/>
            </a:pPr>
            <a:r>
              <a:rPr lang="en-NL" dirty="0"/>
              <a:t>32.000 students </a:t>
            </a:r>
          </a:p>
          <a:p>
            <a:pPr marL="571500" indent="-342900">
              <a:buFont typeface="Arial" panose="020B0604020202020204" pitchFamily="34" charset="0"/>
              <a:buChar char="•"/>
            </a:pPr>
            <a:r>
              <a:rPr lang="en-NL" dirty="0"/>
              <a:t>45 BSc programs</a:t>
            </a:r>
          </a:p>
          <a:p>
            <a:pPr marL="571500" indent="-342900">
              <a:buFont typeface="Arial" panose="020B0604020202020204" pitchFamily="34" charset="0"/>
              <a:buChar char="•"/>
            </a:pPr>
            <a:r>
              <a:rPr lang="en-NL" dirty="0"/>
              <a:t>100 MSc programs</a:t>
            </a:r>
          </a:p>
          <a:p>
            <a:pPr marL="571500" indent="-342900">
              <a:buFont typeface="Arial" panose="020B0604020202020204" pitchFamily="34" charset="0"/>
              <a:buChar char="•"/>
            </a:pPr>
            <a:r>
              <a:rPr lang="en-NL" dirty="0"/>
              <a:t>4700 staff </a:t>
            </a:r>
          </a:p>
          <a:p>
            <a:pPr marL="571500" indent="-342900">
              <a:buFont typeface="Arial" panose="020B0604020202020204" pitchFamily="34" charset="0"/>
              <a:buChar char="•"/>
            </a:pPr>
            <a:r>
              <a:rPr lang="en-NL" dirty="0"/>
              <a:t>31 % female professors </a:t>
            </a:r>
          </a:p>
          <a:p>
            <a:pPr marL="571500" indent="-342900">
              <a:buFont typeface="Arial" panose="020B0604020202020204" pitchFamily="34" charset="0"/>
              <a:buChar char="•"/>
            </a:pPr>
            <a:r>
              <a:rPr lang="en-NL" dirty="0"/>
              <a:t>358 phd defences / year </a:t>
            </a:r>
          </a:p>
          <a:p>
            <a:endParaRPr lang="en-NL" dirty="0"/>
          </a:p>
          <a:p>
            <a:endParaRPr lang="en-NL" dirty="0"/>
          </a:p>
        </p:txBody>
      </p:sp>
      <p:sp>
        <p:nvSpPr>
          <p:cNvPr id="3" name="Title 2">
            <a:extLst>
              <a:ext uri="{FF2B5EF4-FFF2-40B4-BE49-F238E27FC236}">
                <a16:creationId xmlns:a16="http://schemas.microsoft.com/office/drawing/2014/main" id="{72D23494-B5FE-7624-11C1-5FC6FFCA5C8E}"/>
              </a:ext>
            </a:extLst>
          </p:cNvPr>
          <p:cNvSpPr>
            <a:spLocks noGrp="1"/>
          </p:cNvSpPr>
          <p:nvPr>
            <p:ph type="title"/>
          </p:nvPr>
        </p:nvSpPr>
        <p:spPr/>
        <p:txBody>
          <a:bodyPr/>
          <a:lstStyle/>
          <a:p>
            <a:r>
              <a:rPr lang="en-GB" dirty="0"/>
              <a:t>VU University</a:t>
            </a:r>
            <a:endParaRPr lang="en-NL" dirty="0"/>
          </a:p>
        </p:txBody>
      </p:sp>
      <p:pic>
        <p:nvPicPr>
          <p:cNvPr id="4" name="Picture 4" descr="Vrije Universiteit Amsterdam - Wikipedia">
            <a:extLst>
              <a:ext uri="{FF2B5EF4-FFF2-40B4-BE49-F238E27FC236}">
                <a16:creationId xmlns:a16="http://schemas.microsoft.com/office/drawing/2014/main" id="{21E6D182-6D90-F192-BD07-31F8D5196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275" y="941800"/>
            <a:ext cx="3584868" cy="36251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1468FD9-F454-B648-7DE7-AE6E178A2337}"/>
              </a:ext>
            </a:extLst>
          </p:cNvPr>
          <p:cNvPicPr>
            <a:picLocks noChangeAspect="1"/>
          </p:cNvPicPr>
          <p:nvPr/>
        </p:nvPicPr>
        <p:blipFill>
          <a:blip r:embed="rId3"/>
          <a:stretch>
            <a:fillRect/>
          </a:stretch>
        </p:blipFill>
        <p:spPr>
          <a:xfrm>
            <a:off x="107504" y="4328368"/>
            <a:ext cx="3225800" cy="698500"/>
          </a:xfrm>
          <a:prstGeom prst="rect">
            <a:avLst/>
          </a:prstGeom>
        </p:spPr>
      </p:pic>
    </p:spTree>
    <p:extLst>
      <p:ext uri="{BB962C8B-B14F-4D97-AF65-F5344CB8AC3E}">
        <p14:creationId xmlns:p14="http://schemas.microsoft.com/office/powerpoint/2010/main" val="2260065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8" name="Google Shape;188;p4"/>
          <p:cNvSpPr txBox="1">
            <a:spLocks noGrp="1"/>
          </p:cNvSpPr>
          <p:nvPr>
            <p:ph type="title"/>
          </p:nvPr>
        </p:nvSpPr>
        <p:spPr>
          <a:xfrm>
            <a:off x="107504" y="196145"/>
            <a:ext cx="8928992" cy="1078568"/>
          </a:xfrm>
          <a:prstGeom prst="rect">
            <a:avLst/>
          </a:prstGeom>
          <a:solidFill>
            <a:srgbClr val="0089CF">
              <a:alpha val="89019"/>
            </a:srgbClr>
          </a:solidFill>
          <a:ln>
            <a:noFill/>
          </a:ln>
          <a:effectLst>
            <a:outerShdw blurRad="50800" dist="38100" dir="5400000" algn="ctr" rotWithShape="0">
              <a:srgbClr val="A6A6A6">
                <a:alpha val="40000"/>
              </a:srgbClr>
            </a:outerShdw>
          </a:effectLst>
        </p:spPr>
        <p:txBody>
          <a:bodyPr spcFirstLastPara="1" wrap="square" lIns="288000" tIns="144000" rIns="72000" bIns="72000" anchor="ctr" anchorCtr="0">
            <a:normAutofit/>
          </a:bodyPr>
          <a:lstStyle/>
          <a:p>
            <a:pPr marL="0" lvl="0" indent="0" algn="l" rtl="0">
              <a:lnSpc>
                <a:spcPct val="100000"/>
              </a:lnSpc>
              <a:spcBef>
                <a:spcPts val="0"/>
              </a:spcBef>
              <a:spcAft>
                <a:spcPts val="0"/>
              </a:spcAft>
              <a:buSzPts val="2800"/>
              <a:buNone/>
            </a:pPr>
            <a:r>
              <a:rPr lang="nl-NL" dirty="0"/>
              <a:t>OPEN SCIENCE </a:t>
            </a:r>
            <a:endParaRPr dirty="0"/>
          </a:p>
        </p:txBody>
      </p:sp>
      <p:sp>
        <p:nvSpPr>
          <p:cNvPr id="3" name="Text Placeholder 2">
            <a:extLst>
              <a:ext uri="{FF2B5EF4-FFF2-40B4-BE49-F238E27FC236}">
                <a16:creationId xmlns:a16="http://schemas.microsoft.com/office/drawing/2014/main" id="{8C26833E-CBCF-0DC2-AE88-2BBFED9DF0DE}"/>
              </a:ext>
            </a:extLst>
          </p:cNvPr>
          <p:cNvSpPr>
            <a:spLocks noGrp="1"/>
          </p:cNvSpPr>
          <p:nvPr>
            <p:ph type="body" idx="1"/>
          </p:nvPr>
        </p:nvSpPr>
        <p:spPr>
          <a:xfrm>
            <a:off x="234950" y="1195200"/>
            <a:ext cx="8549053" cy="3434400"/>
          </a:xfrm>
        </p:spPr>
        <p:txBody>
          <a:bodyPr/>
          <a:lstStyle/>
          <a:p>
            <a:r>
              <a:rPr lang="en-GB" sz="1600" dirty="0"/>
              <a:t>Source:  </a:t>
            </a:r>
            <a:r>
              <a:rPr lang="en-GB" sz="1600" dirty="0" err="1"/>
              <a:t>Unesco</a:t>
            </a:r>
            <a:endParaRPr lang="en-GB" sz="1600" dirty="0"/>
          </a:p>
          <a:p>
            <a:r>
              <a:rPr lang="en-GB" sz="1600" dirty="0"/>
              <a:t>Understanding open Science 2022</a:t>
            </a:r>
          </a:p>
          <a:p>
            <a:r>
              <a:rPr lang="en-GB" sz="1200" dirty="0">
                <a:hlinkClick r:id="rId3"/>
              </a:rPr>
              <a:t>https://doi.org/10.54677/UTCD9302</a:t>
            </a:r>
            <a:endParaRPr lang="en-GB" sz="1200" dirty="0"/>
          </a:p>
        </p:txBody>
      </p:sp>
      <p:pic>
        <p:nvPicPr>
          <p:cNvPr id="6" name="Picture 5" descr="A diagram of a puzzle with text&#10;&#10;Description automatically generated">
            <a:extLst>
              <a:ext uri="{FF2B5EF4-FFF2-40B4-BE49-F238E27FC236}">
                <a16:creationId xmlns:a16="http://schemas.microsoft.com/office/drawing/2014/main" id="{FB589790-2F13-A7DB-3AC6-EFF96AE6BE15}"/>
              </a:ext>
            </a:extLst>
          </p:cNvPr>
          <p:cNvPicPr>
            <a:picLocks noChangeAspect="1"/>
          </p:cNvPicPr>
          <p:nvPr/>
        </p:nvPicPr>
        <p:blipFill>
          <a:blip r:embed="rId4"/>
          <a:stretch>
            <a:fillRect/>
          </a:stretch>
        </p:blipFill>
        <p:spPr>
          <a:xfrm>
            <a:off x="4349897" y="0"/>
            <a:ext cx="4812846" cy="5143500"/>
          </a:xfrm>
          <a:prstGeom prst="rect">
            <a:avLst/>
          </a:prstGeom>
        </p:spPr>
      </p:pic>
      <p:pic>
        <p:nvPicPr>
          <p:cNvPr id="10" name="Picture 9" descr="A book with icons coming out of it&#10;&#10;Description automatically generated">
            <a:extLst>
              <a:ext uri="{FF2B5EF4-FFF2-40B4-BE49-F238E27FC236}">
                <a16:creationId xmlns:a16="http://schemas.microsoft.com/office/drawing/2014/main" id="{7858D2AB-B533-1BBE-B49F-F56EBCC82BE7}"/>
              </a:ext>
            </a:extLst>
          </p:cNvPr>
          <p:cNvPicPr>
            <a:picLocks noChangeAspect="1"/>
          </p:cNvPicPr>
          <p:nvPr/>
        </p:nvPicPr>
        <p:blipFill>
          <a:blip r:embed="rId5"/>
          <a:stretch>
            <a:fillRect/>
          </a:stretch>
        </p:blipFill>
        <p:spPr>
          <a:xfrm>
            <a:off x="756158" y="2359152"/>
            <a:ext cx="1771650" cy="2400300"/>
          </a:xfrm>
          <a:prstGeom prst="rect">
            <a:avLst/>
          </a:prstGeom>
        </p:spPr>
      </p:pic>
    </p:spTree>
    <p:extLst>
      <p:ext uri="{BB962C8B-B14F-4D97-AF65-F5344CB8AC3E}">
        <p14:creationId xmlns:p14="http://schemas.microsoft.com/office/powerpoint/2010/main" val="379024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8" name="Google Shape;188;p4"/>
          <p:cNvSpPr txBox="1">
            <a:spLocks noGrp="1"/>
          </p:cNvSpPr>
          <p:nvPr>
            <p:ph type="title"/>
          </p:nvPr>
        </p:nvSpPr>
        <p:spPr>
          <a:xfrm>
            <a:off x="107504" y="196145"/>
            <a:ext cx="8928992" cy="1078568"/>
          </a:xfrm>
          <a:prstGeom prst="rect">
            <a:avLst/>
          </a:prstGeom>
          <a:solidFill>
            <a:srgbClr val="0089CF">
              <a:alpha val="89019"/>
            </a:srgbClr>
          </a:solidFill>
          <a:ln>
            <a:noFill/>
          </a:ln>
          <a:effectLst>
            <a:outerShdw blurRad="50800" dist="38100" dir="5400000" algn="ctr" rotWithShape="0">
              <a:srgbClr val="A6A6A6">
                <a:alpha val="40000"/>
              </a:srgbClr>
            </a:outerShdw>
          </a:effectLst>
        </p:spPr>
        <p:txBody>
          <a:bodyPr spcFirstLastPara="1" wrap="square" lIns="288000" tIns="144000" rIns="72000" bIns="72000" anchor="ctr" anchorCtr="0">
            <a:normAutofit/>
          </a:bodyPr>
          <a:lstStyle/>
          <a:p>
            <a:pPr marL="0" lvl="0" indent="0" algn="l" rtl="0">
              <a:lnSpc>
                <a:spcPct val="100000"/>
              </a:lnSpc>
              <a:spcBef>
                <a:spcPts val="0"/>
              </a:spcBef>
              <a:spcAft>
                <a:spcPts val="0"/>
              </a:spcAft>
              <a:buSzPts val="2800"/>
              <a:buNone/>
            </a:pPr>
            <a:r>
              <a:rPr lang="nl-NL" dirty="0"/>
              <a:t>SCIENCE SHOPS NATIONAL LEVEL</a:t>
            </a:r>
            <a:endParaRPr dirty="0"/>
          </a:p>
        </p:txBody>
      </p:sp>
      <p:sp>
        <p:nvSpPr>
          <p:cNvPr id="3" name="Text Placeholder 2">
            <a:extLst>
              <a:ext uri="{FF2B5EF4-FFF2-40B4-BE49-F238E27FC236}">
                <a16:creationId xmlns:a16="http://schemas.microsoft.com/office/drawing/2014/main" id="{8C26833E-CBCF-0DC2-AE88-2BBFED9DF0DE}"/>
              </a:ext>
            </a:extLst>
          </p:cNvPr>
          <p:cNvSpPr>
            <a:spLocks noGrp="1"/>
          </p:cNvSpPr>
          <p:nvPr>
            <p:ph type="body" idx="1"/>
          </p:nvPr>
        </p:nvSpPr>
        <p:spPr>
          <a:xfrm>
            <a:off x="226998" y="1218757"/>
            <a:ext cx="8549053" cy="3434400"/>
          </a:xfrm>
        </p:spPr>
        <p:txBody>
          <a:bodyPr/>
          <a:lstStyle/>
          <a:p>
            <a:r>
              <a:rPr lang="en-US" sz="1200" dirty="0"/>
              <a:t>The science-shop model was initiated in the Netherlands in the 1970s, </a:t>
            </a:r>
          </a:p>
          <a:p>
            <a:r>
              <a:rPr lang="en-US" sz="1200" dirty="0"/>
              <a:t>and spread throughout Europe during the 1980s,</a:t>
            </a:r>
          </a:p>
          <a:p>
            <a:endParaRPr lang="en-US" sz="1200" dirty="0"/>
          </a:p>
          <a:p>
            <a:r>
              <a:rPr lang="en-US" sz="1200" dirty="0"/>
              <a:t>The crucial idea behind the science shops:</a:t>
            </a:r>
          </a:p>
          <a:p>
            <a:r>
              <a:rPr lang="en-US" sz="1200" dirty="0"/>
              <a:t> involves a working relationship between knowledge-producing institutions, such as universities, and citizen groups that need answers to relevant questions. </a:t>
            </a:r>
          </a:p>
          <a:p>
            <a:endParaRPr lang="en-US" sz="1200" dirty="0"/>
          </a:p>
          <a:p>
            <a:r>
              <a:rPr lang="en-US" sz="1200" dirty="0"/>
              <a:t>Accomplishing active collaboration in research, as well as providing such groups with access to the university and its facilities (Bunders &amp; </a:t>
            </a:r>
            <a:r>
              <a:rPr lang="en-US" sz="1200" dirty="0" err="1"/>
              <a:t>Leydesdorff</a:t>
            </a:r>
            <a:r>
              <a:rPr lang="en-US" sz="1200" dirty="0"/>
              <a:t>, 1987).</a:t>
            </a:r>
          </a:p>
          <a:p>
            <a:endParaRPr lang="en-GB" sz="1600" dirty="0"/>
          </a:p>
        </p:txBody>
      </p:sp>
      <p:pic>
        <p:nvPicPr>
          <p:cNvPr id="2" name="Picture 1">
            <a:extLst>
              <a:ext uri="{FF2B5EF4-FFF2-40B4-BE49-F238E27FC236}">
                <a16:creationId xmlns:a16="http://schemas.microsoft.com/office/drawing/2014/main" id="{1A0943C7-08A7-A362-39BB-28196DDB5F67}"/>
              </a:ext>
            </a:extLst>
          </p:cNvPr>
          <p:cNvPicPr>
            <a:picLocks noChangeAspect="1"/>
          </p:cNvPicPr>
          <p:nvPr/>
        </p:nvPicPr>
        <p:blipFill>
          <a:blip r:embed="rId3"/>
          <a:stretch>
            <a:fillRect/>
          </a:stretch>
        </p:blipFill>
        <p:spPr>
          <a:xfrm>
            <a:off x="2673985" y="3078773"/>
            <a:ext cx="1898015" cy="1898015"/>
          </a:xfrm>
          <a:prstGeom prst="rect">
            <a:avLst/>
          </a:prstGeom>
        </p:spPr>
      </p:pic>
      <p:sp>
        <p:nvSpPr>
          <p:cNvPr id="4" name="Left-Right Arrow 12">
            <a:extLst>
              <a:ext uri="{FF2B5EF4-FFF2-40B4-BE49-F238E27FC236}">
                <a16:creationId xmlns:a16="http://schemas.microsoft.com/office/drawing/2014/main" id="{4423A47A-EBB2-64DF-D501-7AD59A8645EE}"/>
              </a:ext>
            </a:extLst>
          </p:cNvPr>
          <p:cNvSpPr/>
          <p:nvPr/>
        </p:nvSpPr>
        <p:spPr>
          <a:xfrm>
            <a:off x="4436564" y="3601512"/>
            <a:ext cx="1368152" cy="504056"/>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75D7B31-F74C-257F-3EDE-840AF4921824}"/>
              </a:ext>
            </a:extLst>
          </p:cNvPr>
          <p:cNvPicPr>
            <a:picLocks noChangeAspect="1"/>
          </p:cNvPicPr>
          <p:nvPr/>
        </p:nvPicPr>
        <p:blipFill>
          <a:blip r:embed="rId4"/>
          <a:stretch>
            <a:fillRect/>
          </a:stretch>
        </p:blipFill>
        <p:spPr>
          <a:xfrm>
            <a:off x="5851609" y="3011781"/>
            <a:ext cx="2032000" cy="2032000"/>
          </a:xfrm>
          <a:prstGeom prst="rect">
            <a:avLst/>
          </a:prstGeom>
        </p:spPr>
      </p:pic>
      <p:pic>
        <p:nvPicPr>
          <p:cNvPr id="6" name="Picture 5">
            <a:extLst>
              <a:ext uri="{FF2B5EF4-FFF2-40B4-BE49-F238E27FC236}">
                <a16:creationId xmlns:a16="http://schemas.microsoft.com/office/drawing/2014/main" id="{89E79F19-6ADC-4E05-0ED4-3A8A1377B307}"/>
              </a:ext>
            </a:extLst>
          </p:cNvPr>
          <p:cNvPicPr>
            <a:picLocks noChangeAspect="1"/>
          </p:cNvPicPr>
          <p:nvPr/>
        </p:nvPicPr>
        <p:blipFill>
          <a:blip r:embed="rId5"/>
          <a:stretch>
            <a:fillRect/>
          </a:stretch>
        </p:blipFill>
        <p:spPr>
          <a:xfrm>
            <a:off x="107504" y="4540195"/>
            <a:ext cx="2375500" cy="514380"/>
          </a:xfrm>
          <a:prstGeom prst="rect">
            <a:avLst/>
          </a:prstGeom>
        </p:spPr>
      </p:pic>
    </p:spTree>
    <p:extLst>
      <p:ext uri="{BB962C8B-B14F-4D97-AF65-F5344CB8AC3E}">
        <p14:creationId xmlns:p14="http://schemas.microsoft.com/office/powerpoint/2010/main" val="3847290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8" name="Google Shape;188;p4"/>
          <p:cNvSpPr txBox="1">
            <a:spLocks noGrp="1"/>
          </p:cNvSpPr>
          <p:nvPr>
            <p:ph type="title"/>
          </p:nvPr>
        </p:nvSpPr>
        <p:spPr>
          <a:xfrm>
            <a:off x="107504" y="196145"/>
            <a:ext cx="8928992" cy="1078568"/>
          </a:xfrm>
          <a:prstGeom prst="rect">
            <a:avLst/>
          </a:prstGeom>
          <a:solidFill>
            <a:srgbClr val="0089CF">
              <a:alpha val="89019"/>
            </a:srgbClr>
          </a:solidFill>
          <a:ln>
            <a:noFill/>
          </a:ln>
          <a:effectLst>
            <a:outerShdw blurRad="50800" dist="38100" dir="5400000" algn="ctr" rotWithShape="0">
              <a:srgbClr val="A6A6A6">
                <a:alpha val="40000"/>
              </a:srgbClr>
            </a:outerShdw>
          </a:effectLst>
        </p:spPr>
        <p:txBody>
          <a:bodyPr spcFirstLastPara="1" wrap="square" lIns="288000" tIns="144000" rIns="72000" bIns="72000" anchor="ctr" anchorCtr="0">
            <a:normAutofit/>
          </a:bodyPr>
          <a:lstStyle/>
          <a:p>
            <a:pPr marL="0" lvl="0" indent="0" algn="l" rtl="0">
              <a:lnSpc>
                <a:spcPct val="100000"/>
              </a:lnSpc>
              <a:spcBef>
                <a:spcPts val="0"/>
              </a:spcBef>
              <a:spcAft>
                <a:spcPts val="0"/>
              </a:spcAft>
              <a:buSzPts val="2800"/>
              <a:buNone/>
            </a:pPr>
            <a:r>
              <a:rPr lang="nl-NL" dirty="0"/>
              <a:t>SCIENCE SHOPS NATIONAL LEVEL 2</a:t>
            </a:r>
            <a:endParaRPr dirty="0"/>
          </a:p>
        </p:txBody>
      </p:sp>
      <p:sp>
        <p:nvSpPr>
          <p:cNvPr id="3" name="Text Placeholder 2">
            <a:extLst>
              <a:ext uri="{FF2B5EF4-FFF2-40B4-BE49-F238E27FC236}">
                <a16:creationId xmlns:a16="http://schemas.microsoft.com/office/drawing/2014/main" id="{8C26833E-CBCF-0DC2-AE88-2BBFED9DF0DE}"/>
              </a:ext>
            </a:extLst>
          </p:cNvPr>
          <p:cNvSpPr>
            <a:spLocks noGrp="1"/>
          </p:cNvSpPr>
          <p:nvPr>
            <p:ph type="body" idx="1"/>
          </p:nvPr>
        </p:nvSpPr>
        <p:spPr>
          <a:xfrm>
            <a:off x="234950" y="1195200"/>
            <a:ext cx="4337050" cy="1078568"/>
          </a:xfrm>
        </p:spPr>
        <p:txBody>
          <a:bodyPr/>
          <a:lstStyle/>
          <a:p>
            <a:r>
              <a:rPr lang="en-GB" sz="1600" dirty="0"/>
              <a:t>Community Based Participatory research </a:t>
            </a:r>
          </a:p>
        </p:txBody>
      </p:sp>
      <p:pic>
        <p:nvPicPr>
          <p:cNvPr id="5" name="Picture 4">
            <a:extLst>
              <a:ext uri="{FF2B5EF4-FFF2-40B4-BE49-F238E27FC236}">
                <a16:creationId xmlns:a16="http://schemas.microsoft.com/office/drawing/2014/main" id="{C149BF85-A1A5-6126-90E5-FA84DDBE7763}"/>
              </a:ext>
            </a:extLst>
          </p:cNvPr>
          <p:cNvPicPr>
            <a:picLocks noChangeAspect="1"/>
          </p:cNvPicPr>
          <p:nvPr/>
        </p:nvPicPr>
        <p:blipFill>
          <a:blip r:embed="rId3"/>
          <a:stretch>
            <a:fillRect/>
          </a:stretch>
        </p:blipFill>
        <p:spPr>
          <a:xfrm>
            <a:off x="4876513" y="3614395"/>
            <a:ext cx="2990850" cy="790575"/>
          </a:xfrm>
          <a:prstGeom prst="rect">
            <a:avLst/>
          </a:prstGeom>
        </p:spPr>
      </p:pic>
      <p:pic>
        <p:nvPicPr>
          <p:cNvPr id="6" name="Picture 5">
            <a:extLst>
              <a:ext uri="{FF2B5EF4-FFF2-40B4-BE49-F238E27FC236}">
                <a16:creationId xmlns:a16="http://schemas.microsoft.com/office/drawing/2014/main" id="{905E3610-88F9-F383-7F8D-94E1EDE3B356}"/>
              </a:ext>
            </a:extLst>
          </p:cNvPr>
          <p:cNvPicPr>
            <a:picLocks noChangeAspect="1"/>
          </p:cNvPicPr>
          <p:nvPr/>
        </p:nvPicPr>
        <p:blipFill>
          <a:blip r:embed="rId4"/>
          <a:stretch>
            <a:fillRect/>
          </a:stretch>
        </p:blipFill>
        <p:spPr>
          <a:xfrm>
            <a:off x="4390459" y="1616173"/>
            <a:ext cx="3732895" cy="1080120"/>
          </a:xfrm>
          <a:prstGeom prst="rect">
            <a:avLst/>
          </a:prstGeom>
        </p:spPr>
      </p:pic>
      <p:pic>
        <p:nvPicPr>
          <p:cNvPr id="7" name="Picture 6">
            <a:extLst>
              <a:ext uri="{FF2B5EF4-FFF2-40B4-BE49-F238E27FC236}">
                <a16:creationId xmlns:a16="http://schemas.microsoft.com/office/drawing/2014/main" id="{79CA41B2-A18A-28C3-AFC0-61F86C13834A}"/>
              </a:ext>
            </a:extLst>
          </p:cNvPr>
          <p:cNvPicPr>
            <a:picLocks noChangeAspect="1"/>
          </p:cNvPicPr>
          <p:nvPr/>
        </p:nvPicPr>
        <p:blipFill>
          <a:blip r:embed="rId5"/>
          <a:stretch>
            <a:fillRect/>
          </a:stretch>
        </p:blipFill>
        <p:spPr>
          <a:xfrm>
            <a:off x="436685" y="3049557"/>
            <a:ext cx="3810000" cy="1314450"/>
          </a:xfrm>
          <a:prstGeom prst="rect">
            <a:avLst/>
          </a:prstGeom>
        </p:spPr>
      </p:pic>
      <p:pic>
        <p:nvPicPr>
          <p:cNvPr id="8" name="Picture 7">
            <a:extLst>
              <a:ext uri="{FF2B5EF4-FFF2-40B4-BE49-F238E27FC236}">
                <a16:creationId xmlns:a16="http://schemas.microsoft.com/office/drawing/2014/main" id="{CF0A1232-F69A-361F-C459-7FF8418C345E}"/>
              </a:ext>
            </a:extLst>
          </p:cNvPr>
          <p:cNvPicPr>
            <a:picLocks noChangeAspect="1"/>
          </p:cNvPicPr>
          <p:nvPr/>
        </p:nvPicPr>
        <p:blipFill>
          <a:blip r:embed="rId6"/>
          <a:stretch>
            <a:fillRect/>
          </a:stretch>
        </p:blipFill>
        <p:spPr>
          <a:xfrm>
            <a:off x="234950" y="1845481"/>
            <a:ext cx="3324876" cy="659396"/>
          </a:xfrm>
          <a:prstGeom prst="rect">
            <a:avLst/>
          </a:prstGeom>
        </p:spPr>
      </p:pic>
      <p:sp>
        <p:nvSpPr>
          <p:cNvPr id="9" name="TextBox 8">
            <a:extLst>
              <a:ext uri="{FF2B5EF4-FFF2-40B4-BE49-F238E27FC236}">
                <a16:creationId xmlns:a16="http://schemas.microsoft.com/office/drawing/2014/main" id="{0EFE3C43-F2C1-A7C1-8F68-F3253525436A}"/>
              </a:ext>
            </a:extLst>
          </p:cNvPr>
          <p:cNvSpPr txBox="1"/>
          <p:nvPr/>
        </p:nvSpPr>
        <p:spPr>
          <a:xfrm>
            <a:off x="436685" y="2586143"/>
            <a:ext cx="1717137" cy="307777"/>
          </a:xfrm>
          <a:prstGeom prst="rect">
            <a:avLst/>
          </a:prstGeom>
          <a:noFill/>
        </p:spPr>
        <p:txBody>
          <a:bodyPr wrap="none" rtlCol="0">
            <a:spAutoFit/>
          </a:bodyPr>
          <a:lstStyle/>
          <a:p>
            <a:r>
              <a:rPr lang="en-GB" dirty="0"/>
              <a:t>P</a:t>
            </a:r>
            <a:r>
              <a:rPr lang="en-NL" dirty="0"/>
              <a:t>ublic engagement</a:t>
            </a:r>
          </a:p>
        </p:txBody>
      </p:sp>
      <p:sp>
        <p:nvSpPr>
          <p:cNvPr id="10" name="TextBox 9">
            <a:extLst>
              <a:ext uri="{FF2B5EF4-FFF2-40B4-BE49-F238E27FC236}">
                <a16:creationId xmlns:a16="http://schemas.microsoft.com/office/drawing/2014/main" id="{7F0CD7EF-78EA-AB2D-67E2-F0F7A7E65D17}"/>
              </a:ext>
            </a:extLst>
          </p:cNvPr>
          <p:cNvSpPr txBox="1"/>
          <p:nvPr/>
        </p:nvSpPr>
        <p:spPr>
          <a:xfrm>
            <a:off x="5796501" y="1462284"/>
            <a:ext cx="2502608" cy="307777"/>
          </a:xfrm>
          <a:prstGeom prst="rect">
            <a:avLst/>
          </a:prstGeom>
          <a:noFill/>
        </p:spPr>
        <p:txBody>
          <a:bodyPr wrap="none" rtlCol="0">
            <a:spAutoFit/>
          </a:bodyPr>
          <a:lstStyle/>
          <a:p>
            <a:r>
              <a:rPr lang="en-GB" dirty="0"/>
              <a:t>C</a:t>
            </a:r>
            <a:r>
              <a:rPr lang="en-NL" dirty="0"/>
              <a:t>ommunity based education </a:t>
            </a:r>
          </a:p>
        </p:txBody>
      </p:sp>
      <p:sp>
        <p:nvSpPr>
          <p:cNvPr id="11" name="TextBox 10">
            <a:extLst>
              <a:ext uri="{FF2B5EF4-FFF2-40B4-BE49-F238E27FC236}">
                <a16:creationId xmlns:a16="http://schemas.microsoft.com/office/drawing/2014/main" id="{279D3DEC-2335-3759-B767-8DBB2E455FB1}"/>
              </a:ext>
            </a:extLst>
          </p:cNvPr>
          <p:cNvSpPr txBox="1"/>
          <p:nvPr/>
        </p:nvSpPr>
        <p:spPr>
          <a:xfrm>
            <a:off x="3705308" y="3132814"/>
            <a:ext cx="2502608" cy="307777"/>
          </a:xfrm>
          <a:prstGeom prst="rect">
            <a:avLst/>
          </a:prstGeom>
          <a:noFill/>
        </p:spPr>
        <p:txBody>
          <a:bodyPr wrap="none" rtlCol="0">
            <a:spAutoFit/>
          </a:bodyPr>
          <a:lstStyle/>
          <a:p>
            <a:r>
              <a:rPr lang="en-GB" dirty="0"/>
              <a:t>C</a:t>
            </a:r>
            <a:r>
              <a:rPr lang="en-NL" dirty="0"/>
              <a:t>ommunity based curriculum</a:t>
            </a:r>
          </a:p>
        </p:txBody>
      </p:sp>
      <p:pic>
        <p:nvPicPr>
          <p:cNvPr id="2" name="Picture 1">
            <a:extLst>
              <a:ext uri="{FF2B5EF4-FFF2-40B4-BE49-F238E27FC236}">
                <a16:creationId xmlns:a16="http://schemas.microsoft.com/office/drawing/2014/main" id="{AD66B411-40AC-CB02-D5F5-ABC3AAF69228}"/>
              </a:ext>
            </a:extLst>
          </p:cNvPr>
          <p:cNvPicPr>
            <a:picLocks noChangeAspect="1"/>
          </p:cNvPicPr>
          <p:nvPr/>
        </p:nvPicPr>
        <p:blipFill>
          <a:blip r:embed="rId7"/>
          <a:stretch>
            <a:fillRect/>
          </a:stretch>
        </p:blipFill>
        <p:spPr>
          <a:xfrm>
            <a:off x="107504" y="4519644"/>
            <a:ext cx="2375500" cy="514380"/>
          </a:xfrm>
          <a:prstGeom prst="rect">
            <a:avLst/>
          </a:prstGeom>
        </p:spPr>
      </p:pic>
    </p:spTree>
    <p:extLst>
      <p:ext uri="{BB962C8B-B14F-4D97-AF65-F5344CB8AC3E}">
        <p14:creationId xmlns:p14="http://schemas.microsoft.com/office/powerpoint/2010/main" val="2492082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6"/>
          <p:cNvSpPr txBox="1"/>
          <p:nvPr/>
        </p:nvSpPr>
        <p:spPr>
          <a:xfrm>
            <a:off x="107640" y="116640"/>
            <a:ext cx="8928720" cy="1078200"/>
          </a:xfrm>
          <a:prstGeom prst="rect">
            <a:avLst/>
          </a:prstGeom>
          <a:solidFill>
            <a:srgbClr val="0089CF">
              <a:alpha val="88627"/>
            </a:srgbClr>
          </a:solidFill>
          <a:ln>
            <a:noFill/>
          </a:ln>
        </p:spPr>
        <p:txBody>
          <a:bodyPr spcFirstLastPara="1" wrap="square" lIns="288000" tIns="144000" rIns="72000" bIns="72000" anchor="ctr" anchorCtr="0">
            <a:normAutofit/>
          </a:bodyPr>
          <a:lstStyle/>
          <a:p>
            <a:pPr marL="0" marR="0" lvl="0" indent="0" algn="l" rtl="0">
              <a:lnSpc>
                <a:spcPct val="100000"/>
              </a:lnSpc>
              <a:spcBef>
                <a:spcPts val="0"/>
              </a:spcBef>
              <a:spcAft>
                <a:spcPts val="0"/>
              </a:spcAft>
              <a:buClr>
                <a:srgbClr val="000000"/>
              </a:buClr>
              <a:buSzPts val="2800"/>
              <a:buFont typeface="Arial"/>
              <a:buNone/>
            </a:pPr>
            <a:r>
              <a:rPr lang="nl-NL" sz="2800" b="0" i="0" u="none" strike="noStrike" cap="none" dirty="0">
                <a:solidFill>
                  <a:schemeClr val="bg1"/>
                </a:solidFill>
                <a:latin typeface="Arial"/>
                <a:ea typeface="Arial"/>
                <a:cs typeface="Arial"/>
                <a:sym typeface="Arial"/>
              </a:rPr>
              <a:t>INSTITUTIONAL LEVEL</a:t>
            </a:r>
            <a:endParaRPr sz="2800" b="0" i="0" u="none" strike="noStrike" cap="none" dirty="0">
              <a:solidFill>
                <a:schemeClr val="bg1"/>
              </a:solidFill>
              <a:latin typeface="Arial"/>
              <a:ea typeface="Arial"/>
              <a:cs typeface="Arial"/>
              <a:sym typeface="Arial"/>
            </a:endParaRPr>
          </a:p>
        </p:txBody>
      </p:sp>
      <p:sp>
        <p:nvSpPr>
          <p:cNvPr id="203" name="Google Shape;203;p6"/>
          <p:cNvSpPr txBox="1"/>
          <p:nvPr/>
        </p:nvSpPr>
        <p:spPr>
          <a:xfrm>
            <a:off x="107640" y="1371600"/>
            <a:ext cx="5433835" cy="3433200"/>
          </a:xfrm>
          <a:prstGeom prst="rect">
            <a:avLst/>
          </a:prstGeom>
          <a:noFill/>
          <a:ln>
            <a:noFill/>
          </a:ln>
        </p:spPr>
        <p:txBody>
          <a:bodyPr spcFirstLastPara="1" wrap="square" lIns="91425" tIns="45700" rIns="91425" bIns="45700" anchor="t" anchorCtr="0">
            <a:noAutofit/>
          </a:bodyPr>
          <a:lstStyle/>
          <a:p>
            <a:pPr marL="0" marR="0" lvl="0" indent="0" algn="l" rtl="0">
              <a:lnSpc>
                <a:spcPct val="136318"/>
              </a:lnSpc>
              <a:spcBef>
                <a:spcPts val="0"/>
              </a:spcBef>
              <a:spcAft>
                <a:spcPts val="0"/>
              </a:spcAft>
              <a:buClr>
                <a:srgbClr val="000000"/>
              </a:buClr>
              <a:buSzPts val="1800"/>
              <a:buFont typeface="Arial"/>
              <a:buNone/>
            </a:pPr>
            <a:r>
              <a:rPr lang="nl-NL" sz="1800" b="0" i="0" u="none" strike="noStrike" cap="none">
                <a:solidFill>
                  <a:srgbClr val="000000"/>
                </a:solidFill>
                <a:latin typeface="Arial"/>
                <a:ea typeface="Arial"/>
                <a:cs typeface="Arial"/>
                <a:sym typeface="Arial"/>
              </a:rPr>
              <a:t>The VU Amsterdam wants to offer its students the opportunity to develop more broadly, from an academic, personal, and social perspective: to equip students to be successful and to play a meaningful part in this world. </a:t>
            </a:r>
            <a:endParaRPr sz="1800" b="0" i="0" u="none" strike="noStrike" cap="none">
              <a:solidFill>
                <a:srgbClr val="000000"/>
              </a:solidFill>
              <a:latin typeface="Arial"/>
              <a:ea typeface="Arial"/>
              <a:cs typeface="Arial"/>
              <a:sym typeface="Arial"/>
            </a:endParaRPr>
          </a:p>
          <a:p>
            <a:pPr marL="0" marR="0" lvl="0" indent="0" algn="l" rtl="0">
              <a:lnSpc>
                <a:spcPct val="166611"/>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66611"/>
              </a:lnSpc>
              <a:spcBef>
                <a:spcPts val="0"/>
              </a:spcBef>
              <a:spcAft>
                <a:spcPts val="0"/>
              </a:spcAft>
              <a:buClr>
                <a:srgbClr val="000000"/>
              </a:buClr>
              <a:buSzPts val="1800"/>
              <a:buFont typeface="Arial"/>
              <a:buNone/>
            </a:pPr>
            <a:r>
              <a:rPr lang="nl-NL" sz="1800" b="1" i="0" u="none" strike="noStrike" cap="none">
                <a:solidFill>
                  <a:srgbClr val="000000"/>
                </a:solidFill>
                <a:latin typeface="Arial"/>
                <a:ea typeface="Arial"/>
                <a:cs typeface="Arial"/>
                <a:sym typeface="Arial"/>
              </a:rPr>
              <a:t>=&gt; Various projects that contribute to this aim !</a:t>
            </a:r>
            <a:endParaRPr sz="1800" b="1" i="0" u="none" strike="noStrike" cap="none">
              <a:solidFill>
                <a:srgbClr val="000000"/>
              </a:solidFill>
              <a:latin typeface="Arial"/>
              <a:ea typeface="Arial"/>
              <a:cs typeface="Arial"/>
              <a:sym typeface="Arial"/>
            </a:endParaRPr>
          </a:p>
        </p:txBody>
      </p:sp>
      <p:pic>
        <p:nvPicPr>
          <p:cNvPr id="204" name="Google Shape;204;p6"/>
          <p:cNvPicPr preferRelativeResize="0"/>
          <p:nvPr/>
        </p:nvPicPr>
        <p:blipFill rotWithShape="1">
          <a:blip r:embed="rId3">
            <a:alphaModFix/>
          </a:blip>
          <a:srcRect/>
          <a:stretch/>
        </p:blipFill>
        <p:spPr>
          <a:xfrm>
            <a:off x="5649120" y="0"/>
            <a:ext cx="3494880" cy="5143320"/>
          </a:xfrm>
          <a:prstGeom prst="rect">
            <a:avLst/>
          </a:prstGeom>
          <a:noFill/>
          <a:ln>
            <a:noFill/>
          </a:ln>
        </p:spPr>
      </p:pic>
      <p:pic>
        <p:nvPicPr>
          <p:cNvPr id="2" name="Picture 1">
            <a:extLst>
              <a:ext uri="{FF2B5EF4-FFF2-40B4-BE49-F238E27FC236}">
                <a16:creationId xmlns:a16="http://schemas.microsoft.com/office/drawing/2014/main" id="{0D5635BA-6305-1B81-AC3A-94960C1ADE21}"/>
              </a:ext>
            </a:extLst>
          </p:cNvPr>
          <p:cNvPicPr>
            <a:picLocks noChangeAspect="1"/>
          </p:cNvPicPr>
          <p:nvPr/>
        </p:nvPicPr>
        <p:blipFill>
          <a:blip r:embed="rId4"/>
          <a:stretch>
            <a:fillRect/>
          </a:stretch>
        </p:blipFill>
        <p:spPr>
          <a:xfrm>
            <a:off x="107635" y="4647081"/>
            <a:ext cx="1951884" cy="42265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7"/>
          <p:cNvSpPr txBox="1">
            <a:spLocks noGrp="1"/>
          </p:cNvSpPr>
          <p:nvPr>
            <p:ph type="title"/>
          </p:nvPr>
        </p:nvSpPr>
        <p:spPr>
          <a:xfrm>
            <a:off x="107504" y="116632"/>
            <a:ext cx="8928992" cy="1078568"/>
          </a:xfrm>
          <a:prstGeom prst="rect">
            <a:avLst/>
          </a:prstGeom>
          <a:solidFill>
            <a:srgbClr val="0089CF">
              <a:alpha val="88627"/>
            </a:srgbClr>
          </a:solidFill>
          <a:ln>
            <a:noFill/>
          </a:ln>
          <a:effectLst>
            <a:outerShdw blurRad="50800" dist="38100" dir="5400000" algn="ctr" rotWithShape="0">
              <a:srgbClr val="A6A6A6">
                <a:alpha val="40000"/>
              </a:srgbClr>
            </a:outerShdw>
          </a:effectLst>
        </p:spPr>
        <p:txBody>
          <a:bodyPr spcFirstLastPara="1" wrap="square" lIns="288000" tIns="144000" rIns="72000" bIns="72000" anchor="ctr" anchorCtr="0">
            <a:normAutofit/>
          </a:bodyPr>
          <a:lstStyle/>
          <a:p>
            <a:pPr marL="0" lvl="0" indent="0" algn="l" rtl="0">
              <a:lnSpc>
                <a:spcPct val="100000"/>
              </a:lnSpc>
              <a:spcBef>
                <a:spcPts val="0"/>
              </a:spcBef>
              <a:spcAft>
                <a:spcPts val="0"/>
              </a:spcAft>
              <a:buSzPts val="1400"/>
              <a:buNone/>
            </a:pPr>
            <a:r>
              <a:rPr lang="nl-NL" sz="2800">
                <a:latin typeface="Arial"/>
                <a:ea typeface="Arial"/>
                <a:cs typeface="Arial"/>
                <a:sym typeface="Arial"/>
              </a:rPr>
              <a:t>A BROADER MIND FOR STUDENTS: </a:t>
            </a:r>
            <a:br>
              <a:rPr lang="nl-NL" sz="2800">
                <a:latin typeface="Arial"/>
                <a:ea typeface="Arial"/>
                <a:cs typeface="Arial"/>
                <a:sym typeface="Arial"/>
              </a:rPr>
            </a:br>
            <a:r>
              <a:rPr lang="nl-NL" sz="2800">
                <a:latin typeface="Arial"/>
                <a:ea typeface="Arial"/>
                <a:cs typeface="Arial"/>
                <a:sym typeface="Arial"/>
              </a:rPr>
              <a:t>COMMUNITY SERVICE LEARNING</a:t>
            </a:r>
            <a:endParaRPr sz="2800"/>
          </a:p>
        </p:txBody>
      </p:sp>
      <p:sp>
        <p:nvSpPr>
          <p:cNvPr id="210" name="Google Shape;210;p7"/>
          <p:cNvSpPr txBox="1"/>
          <p:nvPr/>
        </p:nvSpPr>
        <p:spPr>
          <a:xfrm>
            <a:off x="4069476" y="1634575"/>
            <a:ext cx="4875900" cy="286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NL" sz="1800" b="0" i="0" u="none" strike="noStrike" cap="none">
                <a:solidFill>
                  <a:srgbClr val="000000"/>
                </a:solidFill>
                <a:latin typeface="Arial"/>
                <a:ea typeface="Arial"/>
                <a:cs typeface="Arial"/>
                <a:sym typeface="Arial"/>
              </a:rPr>
              <a:t>With Community Service Learning, students use their academic knowledge and skills to </a:t>
            </a:r>
            <a:r>
              <a:rPr lang="nl-NL" sz="1800" b="0" i="0" u="none" strike="noStrike" cap="none">
                <a:solidFill>
                  <a:schemeClr val="accent5"/>
                </a:solidFill>
                <a:latin typeface="Arial"/>
                <a:ea typeface="Arial"/>
                <a:cs typeface="Arial"/>
                <a:sym typeface="Arial"/>
              </a:rPr>
              <a:t>contribute to</a:t>
            </a:r>
            <a:r>
              <a:rPr lang="nl-NL" sz="1800" b="0" i="0" u="none" strike="noStrike" cap="none">
                <a:solidFill>
                  <a:srgbClr val="000000"/>
                </a:solidFill>
                <a:latin typeface="Arial"/>
                <a:ea typeface="Arial"/>
                <a:cs typeface="Arial"/>
                <a:sym typeface="Arial"/>
              </a:rPr>
              <a:t> </a:t>
            </a:r>
            <a:r>
              <a:rPr lang="nl-NL" sz="1800" b="0" i="0" u="none" strike="noStrike" cap="none">
                <a:solidFill>
                  <a:schemeClr val="accent5"/>
                </a:solidFill>
                <a:latin typeface="Arial"/>
                <a:ea typeface="Arial"/>
                <a:cs typeface="Arial"/>
                <a:sym typeface="Arial"/>
              </a:rPr>
              <a:t>solving societal problems</a:t>
            </a:r>
            <a:r>
              <a:rPr lang="nl-NL" sz="1800" b="0" i="0" u="none" strike="noStrike" cap="none">
                <a:solidFill>
                  <a:srgbClr val="000000"/>
                </a:solidFill>
                <a:latin typeface="Arial"/>
                <a:ea typeface="Arial"/>
                <a:cs typeface="Arial"/>
                <a:sym typeface="Arial"/>
              </a:rPr>
              <a:t>. By doing so, students are working </a:t>
            </a:r>
            <a:r>
              <a:rPr lang="nl-NL" sz="1800" b="0" i="0" u="none" strike="noStrike" cap="none">
                <a:solidFill>
                  <a:schemeClr val="dk1"/>
                </a:solidFill>
                <a:latin typeface="Arial"/>
                <a:ea typeface="Arial"/>
                <a:cs typeface="Arial"/>
                <a:sym typeface="Arial"/>
              </a:rPr>
              <a:t>closely </a:t>
            </a:r>
            <a:r>
              <a:rPr lang="nl-NL" sz="1800" b="0" i="0" u="none" strike="noStrike" cap="none">
                <a:solidFill>
                  <a:srgbClr val="000000"/>
                </a:solidFill>
                <a:latin typeface="Arial"/>
                <a:ea typeface="Arial"/>
                <a:cs typeface="Arial"/>
                <a:sym typeface="Arial"/>
              </a:rPr>
              <a:t>together with societal partners. The </a:t>
            </a:r>
            <a:r>
              <a:rPr lang="nl-NL" sz="1800" b="0" i="0" u="none" strike="noStrike" cap="none">
                <a:solidFill>
                  <a:schemeClr val="accent5"/>
                </a:solidFill>
                <a:latin typeface="Arial"/>
                <a:ea typeface="Arial"/>
                <a:cs typeface="Arial"/>
                <a:sym typeface="Arial"/>
              </a:rPr>
              <a:t>reciprocity</a:t>
            </a:r>
            <a:r>
              <a:rPr lang="nl-NL" sz="1800" b="0" i="0" u="none" strike="noStrike" cap="none">
                <a:solidFill>
                  <a:srgbClr val="000000"/>
                </a:solidFill>
                <a:latin typeface="Arial"/>
                <a:ea typeface="Arial"/>
                <a:cs typeface="Arial"/>
                <a:sym typeface="Arial"/>
              </a:rPr>
              <a:t> of CSL is actuated in academic </a:t>
            </a:r>
            <a:r>
              <a:rPr lang="nl-NL" sz="1800" b="0" i="0" u="none" strike="noStrike" cap="none">
                <a:solidFill>
                  <a:schemeClr val="accent5"/>
                </a:solidFill>
                <a:latin typeface="Arial"/>
                <a:ea typeface="Arial"/>
                <a:cs typeface="Arial"/>
                <a:sym typeface="Arial"/>
              </a:rPr>
              <a:t>reflection</a:t>
            </a:r>
            <a:r>
              <a:rPr lang="nl-NL" sz="1800" b="0" i="0" u="none" strike="noStrike" cap="none">
                <a:solidFill>
                  <a:srgbClr val="000000"/>
                </a:solidFill>
                <a:latin typeface="Arial"/>
                <a:ea typeface="Arial"/>
                <a:cs typeface="Arial"/>
                <a:sym typeface="Arial"/>
              </a:rPr>
              <a:t> before, during and after the educational activity.</a:t>
            </a:r>
            <a:br>
              <a:rPr lang="nl-NL" sz="1800" b="0" i="0" u="none" strike="noStrike" cap="none">
                <a:solidFill>
                  <a:schemeClr val="dk1"/>
                </a:solidFill>
                <a:latin typeface="Arial"/>
                <a:ea typeface="Arial"/>
                <a:cs typeface="Arial"/>
                <a:sym typeface="Arial"/>
              </a:rPr>
            </a:br>
            <a:r>
              <a:rPr lang="nl-NL" sz="1800" b="0" i="0" u="none" strike="noStrike" cap="none">
                <a:solidFill>
                  <a:schemeClr val="dk1"/>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211" name="Google Shape;211;p7"/>
          <p:cNvPicPr preferRelativeResize="0"/>
          <p:nvPr/>
        </p:nvPicPr>
        <p:blipFill rotWithShape="1">
          <a:blip r:embed="rId3">
            <a:alphaModFix/>
          </a:blip>
          <a:srcRect/>
          <a:stretch/>
        </p:blipFill>
        <p:spPr>
          <a:xfrm>
            <a:off x="333155" y="1634577"/>
            <a:ext cx="3388242" cy="2257946"/>
          </a:xfrm>
          <a:prstGeom prst="rect">
            <a:avLst/>
          </a:prstGeom>
          <a:noFill/>
          <a:ln>
            <a:noFill/>
          </a:ln>
        </p:spPr>
      </p:pic>
      <p:pic>
        <p:nvPicPr>
          <p:cNvPr id="2" name="Picture 1">
            <a:extLst>
              <a:ext uri="{FF2B5EF4-FFF2-40B4-BE49-F238E27FC236}">
                <a16:creationId xmlns:a16="http://schemas.microsoft.com/office/drawing/2014/main" id="{5F334F40-D7B5-B517-A674-A3393F93006D}"/>
              </a:ext>
            </a:extLst>
          </p:cNvPr>
          <p:cNvPicPr>
            <a:picLocks noChangeAspect="1"/>
          </p:cNvPicPr>
          <p:nvPr/>
        </p:nvPicPr>
        <p:blipFill>
          <a:blip r:embed="rId4"/>
          <a:stretch>
            <a:fillRect/>
          </a:stretch>
        </p:blipFill>
        <p:spPr>
          <a:xfrm>
            <a:off x="107504" y="4528459"/>
            <a:ext cx="2301741" cy="49840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CustomShape 1"/>
          <p:cNvSpPr/>
          <p:nvPr/>
        </p:nvSpPr>
        <p:spPr>
          <a:xfrm>
            <a:off x="123660" y="2563380"/>
            <a:ext cx="3210840" cy="2327940"/>
          </a:xfrm>
          <a:prstGeom prst="ellipse">
            <a:avLst/>
          </a:prstGeom>
          <a:solidFill>
            <a:schemeClr val="accent4">
              <a:lumMod val="40000"/>
              <a:lumOff val="60000"/>
              <a:alpha val="50000"/>
            </a:schemeClr>
          </a:solidFill>
          <a:ln>
            <a:noFill/>
          </a:ln>
        </p:spPr>
        <p:style>
          <a:lnRef idx="0">
            <a:scrgbClr r="0" g="0" b="0"/>
          </a:lnRef>
          <a:fillRef idx="0">
            <a:scrgbClr r="0" g="0" b="0"/>
          </a:fillRef>
          <a:effectRef idx="0">
            <a:scrgbClr r="0" g="0" b="0"/>
          </a:effectRef>
          <a:fontRef idx="minor"/>
        </p:style>
        <p:txBody>
          <a:bodyPr/>
          <a:lstStyle/>
          <a:p>
            <a:endParaRPr lang="en-NL" sz="1050"/>
          </a:p>
        </p:txBody>
      </p:sp>
      <p:sp>
        <p:nvSpPr>
          <p:cNvPr id="475" name="CustomShape 2"/>
          <p:cNvSpPr/>
          <p:nvPr/>
        </p:nvSpPr>
        <p:spPr>
          <a:xfrm>
            <a:off x="2764395" y="2475900"/>
            <a:ext cx="3222990" cy="2310390"/>
          </a:xfrm>
          <a:prstGeom prst="ellipse">
            <a:avLst/>
          </a:prstGeom>
          <a:solidFill>
            <a:schemeClr val="accent2">
              <a:lumMod val="40000"/>
              <a:lumOff val="60000"/>
              <a:alpha val="50000"/>
            </a:schemeClr>
          </a:solidFill>
          <a:ln>
            <a:solidFill>
              <a:schemeClr val="accent2">
                <a:lumMod val="40000"/>
                <a:lumOff val="60000"/>
              </a:schemeClr>
            </a:solidFill>
          </a:ln>
        </p:spPr>
        <p:style>
          <a:lnRef idx="0">
            <a:scrgbClr r="0" g="0" b="0"/>
          </a:lnRef>
          <a:fillRef idx="0">
            <a:scrgbClr r="0" g="0" b="0"/>
          </a:fillRef>
          <a:effectRef idx="0">
            <a:scrgbClr r="0" g="0" b="0"/>
          </a:effectRef>
          <a:fontRef idx="minor"/>
        </p:style>
        <p:txBody>
          <a:bodyPr/>
          <a:lstStyle/>
          <a:p>
            <a:endParaRPr lang="en-NL" sz="1050"/>
          </a:p>
        </p:txBody>
      </p:sp>
      <p:sp>
        <p:nvSpPr>
          <p:cNvPr id="476" name="CustomShape 3"/>
          <p:cNvSpPr/>
          <p:nvPr/>
        </p:nvSpPr>
        <p:spPr>
          <a:xfrm>
            <a:off x="1499040" y="1215270"/>
            <a:ext cx="3217590" cy="2588869"/>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p:style>
        <p:txBody>
          <a:bodyPr/>
          <a:lstStyle/>
          <a:p>
            <a:endParaRPr lang="en-NL" sz="1050"/>
          </a:p>
        </p:txBody>
      </p:sp>
      <p:sp>
        <p:nvSpPr>
          <p:cNvPr id="477" name="CustomShape 4"/>
          <p:cNvSpPr/>
          <p:nvPr/>
        </p:nvSpPr>
        <p:spPr>
          <a:xfrm>
            <a:off x="107460" y="116640"/>
            <a:ext cx="8928090" cy="1077840"/>
          </a:xfrm>
          <a:prstGeom prst="rect">
            <a:avLst/>
          </a:prstGeom>
          <a:solidFill>
            <a:srgbClr val="0089CF">
              <a:alpha val="90000"/>
            </a:srgbClr>
          </a:solidFill>
          <a:ln>
            <a:noFill/>
          </a:ln>
          <a:effectLst>
            <a:outerShdw dist="38160" dir="5400000">
              <a:srgbClr val="A6A6A6">
                <a:alpha val="40000"/>
              </a:srgbClr>
            </a:outerShdw>
          </a:effectLst>
        </p:spPr>
        <p:style>
          <a:lnRef idx="0">
            <a:scrgbClr r="0" g="0" b="0"/>
          </a:lnRef>
          <a:fillRef idx="0">
            <a:scrgbClr r="0" g="0" b="0"/>
          </a:fillRef>
          <a:effectRef idx="0">
            <a:scrgbClr r="0" g="0" b="0"/>
          </a:effectRef>
          <a:fontRef idx="minor"/>
        </p:style>
        <p:txBody>
          <a:bodyPr lIns="216000" tIns="108000" rIns="54000" bIns="54000" anchor="ctr">
            <a:normAutofit lnSpcReduction="10000"/>
          </a:bodyPr>
          <a:lstStyle/>
          <a:p>
            <a:pPr>
              <a:lnSpc>
                <a:spcPct val="90000"/>
              </a:lnSpc>
            </a:pPr>
            <a:r>
              <a:rPr lang="en-US" sz="3600" cap="all" spc="-1" dirty="0">
                <a:solidFill>
                  <a:srgbClr val="FFFFFF"/>
                </a:solidFill>
                <a:latin typeface="Calibri"/>
                <a:ea typeface="DejaVu Sans"/>
              </a:rPr>
              <a:t>community service learning</a:t>
            </a:r>
            <a:br>
              <a:rPr sz="1050" dirty="0"/>
            </a:br>
            <a:endParaRPr lang="en-US" sz="3600" spc="-1" dirty="0">
              <a:latin typeface="Calibri"/>
            </a:endParaRPr>
          </a:p>
        </p:txBody>
      </p:sp>
      <p:pic>
        <p:nvPicPr>
          <p:cNvPr id="478" name="Picture 4"/>
          <p:cNvPicPr/>
          <p:nvPr/>
        </p:nvPicPr>
        <p:blipFill>
          <a:blip r:embed="rId3"/>
          <a:srcRect l="-1328" t="-368" r="-233" b="368"/>
          <a:stretch/>
        </p:blipFill>
        <p:spPr>
          <a:xfrm>
            <a:off x="6251040" y="1182330"/>
            <a:ext cx="2774520" cy="3458430"/>
          </a:xfrm>
          <a:prstGeom prst="rect">
            <a:avLst/>
          </a:prstGeom>
          <a:ln>
            <a:noFill/>
          </a:ln>
        </p:spPr>
      </p:pic>
      <p:sp>
        <p:nvSpPr>
          <p:cNvPr id="479" name="CustomShape 5"/>
          <p:cNvSpPr/>
          <p:nvPr/>
        </p:nvSpPr>
        <p:spPr>
          <a:xfrm>
            <a:off x="757027" y="3554243"/>
            <a:ext cx="1095363" cy="839139"/>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gn="ctr">
              <a:lnSpc>
                <a:spcPct val="100000"/>
              </a:lnSpc>
            </a:pPr>
            <a:r>
              <a:rPr lang="nl-NL" sz="1800" spc="-1" dirty="0">
                <a:latin typeface="Arial"/>
                <a:ea typeface="DejaVu Sans"/>
              </a:rPr>
              <a:t>Student </a:t>
            </a:r>
            <a:endParaRPr lang="en-US" sz="1800" spc="-1" dirty="0">
              <a:latin typeface="Calibri"/>
            </a:endParaRPr>
          </a:p>
          <a:p>
            <a:pPr algn="ctr">
              <a:lnSpc>
                <a:spcPct val="100000"/>
              </a:lnSpc>
            </a:pPr>
            <a:r>
              <a:rPr lang="nl-NL" sz="1605" i="1" spc="-1" dirty="0" err="1">
                <a:latin typeface="Arial"/>
                <a:ea typeface="DejaVu Sans"/>
              </a:rPr>
              <a:t>Academic</a:t>
            </a:r>
            <a:r>
              <a:rPr lang="nl-NL" sz="1605" i="1" spc="-1" dirty="0">
                <a:latin typeface="Arial"/>
                <a:ea typeface="DejaVu Sans"/>
              </a:rPr>
              <a:t> </a:t>
            </a:r>
            <a:endParaRPr lang="en-US" sz="1605" spc="-1" dirty="0">
              <a:latin typeface="Calibri"/>
            </a:endParaRPr>
          </a:p>
          <a:p>
            <a:pPr algn="ctr">
              <a:lnSpc>
                <a:spcPct val="100000"/>
              </a:lnSpc>
            </a:pPr>
            <a:r>
              <a:rPr lang="nl-NL" sz="1605" i="1" spc="-1" dirty="0">
                <a:latin typeface="Arial"/>
                <a:ea typeface="DejaVu Sans"/>
              </a:rPr>
              <a:t>Skills </a:t>
            </a:r>
            <a:endParaRPr lang="en-US" sz="1605" spc="-1" dirty="0">
              <a:latin typeface="Calibri"/>
            </a:endParaRPr>
          </a:p>
        </p:txBody>
      </p:sp>
      <p:sp>
        <p:nvSpPr>
          <p:cNvPr id="480" name="CustomShape 6"/>
          <p:cNvSpPr/>
          <p:nvPr/>
        </p:nvSpPr>
        <p:spPr>
          <a:xfrm>
            <a:off x="3679553" y="3727350"/>
            <a:ext cx="1962780" cy="592149"/>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gn="ctr">
              <a:lnSpc>
                <a:spcPct val="100000"/>
              </a:lnSpc>
            </a:pPr>
            <a:r>
              <a:rPr lang="nl-NL" sz="1800" spc="-1" dirty="0" err="1">
                <a:latin typeface="Arial"/>
                <a:ea typeface="DejaVu Sans"/>
              </a:rPr>
              <a:t>Societal</a:t>
            </a:r>
            <a:r>
              <a:rPr lang="nl-NL" sz="1800" spc="-1" dirty="0">
                <a:latin typeface="Arial"/>
                <a:ea typeface="DejaVu Sans"/>
              </a:rPr>
              <a:t> partner</a:t>
            </a:r>
            <a:endParaRPr lang="en-US" sz="1800" spc="-1" dirty="0">
              <a:latin typeface="Calibri"/>
            </a:endParaRPr>
          </a:p>
          <a:p>
            <a:pPr algn="ctr">
              <a:lnSpc>
                <a:spcPct val="100000"/>
              </a:lnSpc>
            </a:pPr>
            <a:r>
              <a:rPr lang="nl-NL" sz="1605" i="1" spc="-1" dirty="0">
                <a:latin typeface="Arial"/>
                <a:ea typeface="DejaVu Sans"/>
              </a:rPr>
              <a:t> </a:t>
            </a:r>
            <a:r>
              <a:rPr lang="nl-NL" sz="1605" i="1" spc="-1" dirty="0" err="1">
                <a:latin typeface="Arial"/>
                <a:ea typeface="DejaVu Sans"/>
              </a:rPr>
              <a:t>Societal</a:t>
            </a:r>
            <a:r>
              <a:rPr lang="nl-NL" sz="1605" i="1" spc="-1" dirty="0">
                <a:latin typeface="Arial"/>
                <a:ea typeface="DejaVu Sans"/>
              </a:rPr>
              <a:t> </a:t>
            </a:r>
            <a:r>
              <a:rPr lang="nl-NL" sz="1605" i="1" spc="-1" dirty="0" err="1">
                <a:latin typeface="Arial"/>
                <a:ea typeface="DejaVu Sans"/>
              </a:rPr>
              <a:t>challenges</a:t>
            </a:r>
            <a:endParaRPr lang="en-US" sz="1605" spc="-1" dirty="0">
              <a:latin typeface="Calibri"/>
            </a:endParaRPr>
          </a:p>
        </p:txBody>
      </p:sp>
      <p:sp>
        <p:nvSpPr>
          <p:cNvPr id="481" name="CustomShape 7"/>
          <p:cNvSpPr/>
          <p:nvPr/>
        </p:nvSpPr>
        <p:spPr>
          <a:xfrm>
            <a:off x="1887825" y="1487701"/>
            <a:ext cx="2268570" cy="869148"/>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gn="ctr">
              <a:lnSpc>
                <a:spcPct val="100000"/>
              </a:lnSpc>
            </a:pPr>
            <a:r>
              <a:rPr lang="nl-NL" sz="1800" spc="-1">
                <a:latin typeface="Arial"/>
                <a:ea typeface="DejaVu Sans"/>
              </a:rPr>
              <a:t> </a:t>
            </a:r>
            <a:endParaRPr lang="en-US" sz="1800" spc="-1">
              <a:latin typeface="Calibri"/>
            </a:endParaRPr>
          </a:p>
          <a:p>
            <a:pPr algn="ctr">
              <a:lnSpc>
                <a:spcPct val="100000"/>
              </a:lnSpc>
            </a:pPr>
            <a:r>
              <a:rPr lang="nl-NL" sz="1800" spc="-1">
                <a:latin typeface="Arial"/>
                <a:ea typeface="DejaVu Sans"/>
              </a:rPr>
              <a:t>Lecturer</a:t>
            </a:r>
            <a:endParaRPr lang="en-US" sz="1800" spc="-1">
              <a:latin typeface="Calibri"/>
            </a:endParaRPr>
          </a:p>
          <a:p>
            <a:pPr algn="ctr">
              <a:lnSpc>
                <a:spcPct val="100000"/>
              </a:lnSpc>
            </a:pPr>
            <a:r>
              <a:rPr lang="nl-NL" sz="1605" i="1" spc="-1">
                <a:latin typeface="Arial"/>
                <a:ea typeface="DejaVu Sans"/>
              </a:rPr>
              <a:t>Interactive approaches</a:t>
            </a:r>
            <a:r>
              <a:rPr lang="nl-NL" sz="1605" spc="-1">
                <a:latin typeface="Arial"/>
                <a:ea typeface="DejaVu Sans"/>
              </a:rPr>
              <a:t> </a:t>
            </a:r>
            <a:endParaRPr lang="en-US" sz="1605" spc="-1">
              <a:latin typeface="Calibri"/>
            </a:endParaRPr>
          </a:p>
        </p:txBody>
      </p:sp>
      <p:sp>
        <p:nvSpPr>
          <p:cNvPr id="482" name="CustomShape 8"/>
          <p:cNvSpPr/>
          <p:nvPr/>
        </p:nvSpPr>
        <p:spPr>
          <a:xfrm>
            <a:off x="2447483" y="3404030"/>
            <a:ext cx="1250726" cy="345158"/>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nl-NL" sz="1800" b="1" spc="-1" dirty="0" err="1">
                <a:latin typeface="Arial"/>
                <a:ea typeface="DejaVu Sans"/>
              </a:rPr>
              <a:t>Reflection</a:t>
            </a:r>
            <a:endParaRPr lang="en-US" sz="1800" spc="-1" dirty="0">
              <a:latin typeface="Calibri"/>
            </a:endParaRPr>
          </a:p>
        </p:txBody>
      </p:sp>
      <p:sp>
        <p:nvSpPr>
          <p:cNvPr id="483" name="CustomShape 9"/>
          <p:cNvSpPr/>
          <p:nvPr/>
        </p:nvSpPr>
        <p:spPr>
          <a:xfrm>
            <a:off x="2376810" y="3131880"/>
            <a:ext cx="1604880" cy="345158"/>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nl-NL" sz="1800" b="1" spc="-1" dirty="0" err="1">
                <a:latin typeface="Arial"/>
                <a:ea typeface="DejaVu Sans"/>
              </a:rPr>
              <a:t>Reciprocity</a:t>
            </a:r>
            <a:endParaRPr lang="en-US" sz="1800" spc="-1" dirty="0">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4"/>
          <p:cNvSpPr txBox="1">
            <a:spLocks noGrp="1"/>
          </p:cNvSpPr>
          <p:nvPr>
            <p:ph type="body" idx="1"/>
          </p:nvPr>
        </p:nvSpPr>
        <p:spPr>
          <a:xfrm>
            <a:off x="0" y="1460658"/>
            <a:ext cx="3209289" cy="3434400"/>
          </a:xfrm>
          <a:prstGeom prst="rect">
            <a:avLst/>
          </a:prstGeom>
          <a:noFill/>
          <a:ln>
            <a:noFill/>
          </a:ln>
        </p:spPr>
        <p:txBody>
          <a:bodyPr spcFirstLastPara="1" wrap="square" lIns="91425" tIns="91425" rIns="91425" bIns="91425" anchor="t" anchorCtr="0">
            <a:noAutofit/>
          </a:bodyPr>
          <a:lstStyle/>
          <a:p>
            <a:pPr marL="270000" lvl="0" indent="0" algn="l" rtl="0">
              <a:lnSpc>
                <a:spcPct val="115000"/>
              </a:lnSpc>
              <a:spcBef>
                <a:spcPts val="0"/>
              </a:spcBef>
              <a:spcAft>
                <a:spcPts val="0"/>
              </a:spcAft>
              <a:buSzPts val="1800"/>
              <a:buNone/>
            </a:pPr>
            <a:r>
              <a:rPr lang="nl-NL" sz="1600" b="1"/>
              <a:t>The thematic CSL approach: </a:t>
            </a:r>
            <a:r>
              <a:rPr lang="nl-NL" sz="1600"/>
              <a:t>Multiple courses and internships from various disciplines to address a complex societal issue</a:t>
            </a:r>
            <a:endParaRPr/>
          </a:p>
        </p:txBody>
      </p:sp>
      <p:sp>
        <p:nvSpPr>
          <p:cNvPr id="296" name="Google Shape;296;p14"/>
          <p:cNvSpPr txBox="1">
            <a:spLocks noGrp="1"/>
          </p:cNvSpPr>
          <p:nvPr>
            <p:ph type="title"/>
          </p:nvPr>
        </p:nvSpPr>
        <p:spPr>
          <a:xfrm>
            <a:off x="107504" y="116632"/>
            <a:ext cx="8928992" cy="1078568"/>
          </a:xfrm>
          <a:prstGeom prst="rect">
            <a:avLst/>
          </a:prstGeom>
          <a:solidFill>
            <a:srgbClr val="0089CF">
              <a:alpha val="89019"/>
            </a:srgbClr>
          </a:solidFill>
          <a:ln>
            <a:noFill/>
          </a:ln>
          <a:effectLst>
            <a:outerShdw blurRad="50800" dist="38100" dir="5400000" algn="ctr" rotWithShape="0">
              <a:srgbClr val="A6A6A6">
                <a:alpha val="40000"/>
              </a:srgbClr>
            </a:outerShdw>
          </a:effectLst>
        </p:spPr>
        <p:txBody>
          <a:bodyPr spcFirstLastPara="1" wrap="square" lIns="288000" tIns="144000" rIns="72000" bIns="72000" anchor="ctr" anchorCtr="0">
            <a:normAutofit/>
          </a:bodyPr>
          <a:lstStyle/>
          <a:p>
            <a:pPr marL="0" lvl="0" indent="0" algn="l" rtl="0">
              <a:lnSpc>
                <a:spcPct val="100000"/>
              </a:lnSpc>
              <a:spcBef>
                <a:spcPts val="0"/>
              </a:spcBef>
              <a:spcAft>
                <a:spcPts val="0"/>
              </a:spcAft>
              <a:buSzPts val="2800"/>
              <a:buNone/>
            </a:pPr>
            <a:r>
              <a:rPr lang="nl-NL"/>
              <a:t>STRATEGY DEVELOPMENT: </a:t>
            </a:r>
            <a:br>
              <a:rPr lang="nl-NL"/>
            </a:br>
            <a:r>
              <a:rPr lang="nl-NL"/>
              <a:t>CSL FOR ADDRESSING COMPLEX PROBLEMS </a:t>
            </a:r>
            <a:endParaRPr/>
          </a:p>
        </p:txBody>
      </p:sp>
      <p:pic>
        <p:nvPicPr>
          <p:cNvPr id="297" name="Google Shape;297;p14"/>
          <p:cNvPicPr preferRelativeResize="0"/>
          <p:nvPr/>
        </p:nvPicPr>
        <p:blipFill rotWithShape="1">
          <a:blip r:embed="rId3">
            <a:alphaModFix/>
          </a:blip>
          <a:srcRect/>
          <a:stretch/>
        </p:blipFill>
        <p:spPr>
          <a:xfrm>
            <a:off x="3786724" y="1498833"/>
            <a:ext cx="2370855" cy="1503965"/>
          </a:xfrm>
          <a:prstGeom prst="rect">
            <a:avLst/>
          </a:prstGeom>
          <a:noFill/>
          <a:ln>
            <a:noFill/>
          </a:ln>
        </p:spPr>
      </p:pic>
      <p:pic>
        <p:nvPicPr>
          <p:cNvPr id="298" name="Google Shape;298;p14" descr="Afbeeldingsresultaat voor ov coach"/>
          <p:cNvPicPr preferRelativeResize="0"/>
          <p:nvPr/>
        </p:nvPicPr>
        <p:blipFill rotWithShape="1">
          <a:blip r:embed="rId4">
            <a:alphaModFix/>
          </a:blip>
          <a:srcRect/>
          <a:stretch/>
        </p:blipFill>
        <p:spPr>
          <a:xfrm>
            <a:off x="5057456" y="3202782"/>
            <a:ext cx="2386391" cy="1463676"/>
          </a:xfrm>
          <a:prstGeom prst="rect">
            <a:avLst/>
          </a:prstGeom>
          <a:noFill/>
          <a:ln>
            <a:noFill/>
          </a:ln>
        </p:spPr>
      </p:pic>
      <p:sp>
        <p:nvSpPr>
          <p:cNvPr id="299" name="Google Shape;299;p14"/>
          <p:cNvSpPr txBox="1"/>
          <p:nvPr/>
        </p:nvSpPr>
        <p:spPr>
          <a:xfrm>
            <a:off x="5057456" y="3202782"/>
            <a:ext cx="2370855" cy="338554"/>
          </a:xfrm>
          <a:prstGeom prst="rect">
            <a:avLst/>
          </a:prstGeom>
          <a:solidFill>
            <a:schemeClr val="accent1">
              <a:alpha val="49019"/>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nl-NL" sz="1600" b="1" i="0" u="none" strike="noStrike" cap="none">
                <a:solidFill>
                  <a:schemeClr val="lt1"/>
                </a:solidFill>
                <a:latin typeface="Arial"/>
                <a:ea typeface="Arial"/>
                <a:cs typeface="Arial"/>
                <a:sym typeface="Arial"/>
              </a:rPr>
              <a:t>Inclusive cities </a:t>
            </a:r>
            <a:endParaRPr sz="1400" b="0" i="0" u="none" strike="noStrike" cap="none">
              <a:solidFill>
                <a:srgbClr val="000000"/>
              </a:solidFill>
              <a:latin typeface="Arial"/>
              <a:ea typeface="Arial"/>
              <a:cs typeface="Arial"/>
              <a:sym typeface="Arial"/>
            </a:endParaRPr>
          </a:p>
        </p:txBody>
      </p:sp>
      <p:sp>
        <p:nvSpPr>
          <p:cNvPr id="300" name="Google Shape;300;p14"/>
          <p:cNvSpPr txBox="1"/>
          <p:nvPr/>
        </p:nvSpPr>
        <p:spPr>
          <a:xfrm>
            <a:off x="3786723" y="1498833"/>
            <a:ext cx="2370855" cy="338554"/>
          </a:xfrm>
          <a:prstGeom prst="rect">
            <a:avLst/>
          </a:prstGeom>
          <a:solidFill>
            <a:schemeClr val="accent1">
              <a:alpha val="49019"/>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nl-NL" sz="1600" b="1" i="0" u="none" strike="noStrike" cap="none">
                <a:solidFill>
                  <a:schemeClr val="lt1"/>
                </a:solidFill>
                <a:latin typeface="Arial"/>
                <a:ea typeface="Arial"/>
                <a:cs typeface="Arial"/>
                <a:sym typeface="Arial"/>
              </a:rPr>
              <a:t>Loneliness</a:t>
            </a:r>
            <a:endParaRPr sz="1600" b="1" i="0" u="none" strike="noStrike" cap="none">
              <a:solidFill>
                <a:schemeClr val="lt1"/>
              </a:solidFill>
              <a:latin typeface="Arial"/>
              <a:ea typeface="Arial"/>
              <a:cs typeface="Arial"/>
              <a:sym typeface="Arial"/>
            </a:endParaRPr>
          </a:p>
        </p:txBody>
      </p:sp>
      <p:pic>
        <p:nvPicPr>
          <p:cNvPr id="301" name="Google Shape;301;p14"/>
          <p:cNvPicPr preferRelativeResize="0"/>
          <p:nvPr/>
        </p:nvPicPr>
        <p:blipFill rotWithShape="1">
          <a:blip r:embed="rId5">
            <a:alphaModFix/>
          </a:blip>
          <a:srcRect b="4168"/>
          <a:stretch/>
        </p:blipFill>
        <p:spPr>
          <a:xfrm>
            <a:off x="6351160" y="1535655"/>
            <a:ext cx="2413251" cy="1467143"/>
          </a:xfrm>
          <a:prstGeom prst="rect">
            <a:avLst/>
          </a:prstGeom>
          <a:noFill/>
          <a:ln>
            <a:noFill/>
          </a:ln>
        </p:spPr>
      </p:pic>
      <p:sp>
        <p:nvSpPr>
          <p:cNvPr id="302" name="Google Shape;302;p14"/>
          <p:cNvSpPr txBox="1"/>
          <p:nvPr/>
        </p:nvSpPr>
        <p:spPr>
          <a:xfrm>
            <a:off x="6351159" y="1535655"/>
            <a:ext cx="2413251" cy="338554"/>
          </a:xfrm>
          <a:prstGeom prst="rect">
            <a:avLst/>
          </a:prstGeom>
          <a:solidFill>
            <a:schemeClr val="accent1">
              <a:alpha val="49019"/>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nl-NL" sz="1600" b="1" i="0" u="none" strike="noStrike" cap="none">
                <a:solidFill>
                  <a:schemeClr val="lt1"/>
                </a:solidFill>
                <a:latin typeface="Arial"/>
                <a:ea typeface="Arial"/>
                <a:cs typeface="Arial"/>
                <a:sym typeface="Arial"/>
              </a:rPr>
              <a:t>Sustainability</a:t>
            </a:r>
            <a:r>
              <a:rPr lang="nl-NL" sz="16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03" name="Google Shape;303;p14"/>
          <p:cNvPicPr preferRelativeResize="0"/>
          <p:nvPr/>
        </p:nvPicPr>
        <p:blipFill rotWithShape="1">
          <a:blip r:embed="rId6">
            <a:alphaModFix/>
          </a:blip>
          <a:srcRect l="21733" r="36038"/>
          <a:stretch/>
        </p:blipFill>
        <p:spPr>
          <a:xfrm>
            <a:off x="2026024" y="2836583"/>
            <a:ext cx="1471982" cy="1960802"/>
          </a:xfrm>
          <a:prstGeom prst="rect">
            <a:avLst/>
          </a:prstGeom>
          <a:noFill/>
          <a:ln>
            <a:noFill/>
          </a:ln>
        </p:spPr>
      </p:pic>
      <p:pic>
        <p:nvPicPr>
          <p:cNvPr id="2" name="Picture 1">
            <a:extLst>
              <a:ext uri="{FF2B5EF4-FFF2-40B4-BE49-F238E27FC236}">
                <a16:creationId xmlns:a16="http://schemas.microsoft.com/office/drawing/2014/main" id="{2DD4D0E1-FBF3-43BC-9A3D-A67FDFB92271}"/>
              </a:ext>
            </a:extLst>
          </p:cNvPr>
          <p:cNvPicPr>
            <a:picLocks noChangeAspect="1"/>
          </p:cNvPicPr>
          <p:nvPr/>
        </p:nvPicPr>
        <p:blipFill>
          <a:blip r:embed="rId7"/>
          <a:stretch>
            <a:fillRect/>
          </a:stretch>
        </p:blipFill>
        <p:spPr>
          <a:xfrm>
            <a:off x="107504" y="4618149"/>
            <a:ext cx="2015494" cy="436426"/>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15891</TotalTime>
  <Words>1543</Words>
  <Application>Microsoft Macintosh PowerPoint</Application>
  <PresentationFormat>On-screen Show (16:9)</PresentationFormat>
  <Paragraphs>179</Paragraphs>
  <Slides>15</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Merriweather Sans</vt:lpstr>
      <vt:lpstr>Arial</vt:lpstr>
      <vt:lpstr>Times New Roman</vt:lpstr>
      <vt:lpstr>Arial Narrow</vt:lpstr>
      <vt:lpstr>Calibri</vt:lpstr>
      <vt:lpstr>Noto Sans Symbols</vt:lpstr>
      <vt:lpstr>Courier New</vt:lpstr>
      <vt:lpstr>Simple Light</vt:lpstr>
      <vt:lpstr>1_Office Theme</vt:lpstr>
      <vt:lpstr>PowerPoint Presentation</vt:lpstr>
      <vt:lpstr>VU University</vt:lpstr>
      <vt:lpstr>OPEN SCIENCE </vt:lpstr>
      <vt:lpstr>SCIENCE SHOPS NATIONAL LEVEL</vt:lpstr>
      <vt:lpstr>SCIENCE SHOPS NATIONAL LEVEL 2</vt:lpstr>
      <vt:lpstr>PowerPoint Presentation</vt:lpstr>
      <vt:lpstr>A BROADER MIND FOR STUDENTS:  COMMUNITY SERVICE LEARNING</vt:lpstr>
      <vt:lpstr>PowerPoint Presentation</vt:lpstr>
      <vt:lpstr>STRATEGY DEVELOPMENT:  CSL FOR ADDRESSING COMPLEX PROBLEMS </vt:lpstr>
      <vt:lpstr>CONTINUOUS PROCESS WITHIN THE THEMATIC APPROACH </vt:lpstr>
      <vt:lpstr>THEMATIC APPROACH (EXAMPLE: LONELINESS)</vt:lpstr>
      <vt:lpstr>PowerPoint Presentation</vt:lpstr>
      <vt:lpstr>BENEFITS OF THE THEMATIC APPROACH LINKED TO GUIDELINES</vt:lpstr>
      <vt:lpstr>IMPRESSION STUDENTS WORKING WITH COMMUNITIES</vt:lpstr>
      <vt:lpstr>THANK YOU FOR YOUR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Zweekhorst, M.B.M. (MBM)</cp:lastModifiedBy>
  <cp:revision>5</cp:revision>
  <dcterms:modified xsi:type="dcterms:W3CDTF">2024-03-20T16:58:28Z</dcterms:modified>
</cp:coreProperties>
</file>