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76" r:id="rId2"/>
    <p:sldId id="477" r:id="rId3"/>
    <p:sldId id="478" r:id="rId4"/>
    <p:sldId id="492" r:id="rId5"/>
    <p:sldId id="493" r:id="rId6"/>
    <p:sldId id="494" r:id="rId7"/>
    <p:sldId id="479" r:id="rId8"/>
    <p:sldId id="480" r:id="rId9"/>
    <p:sldId id="481" r:id="rId10"/>
    <p:sldId id="486" r:id="rId11"/>
    <p:sldId id="487" r:id="rId12"/>
    <p:sldId id="495" r:id="rId13"/>
    <p:sldId id="488" r:id="rId14"/>
    <p:sldId id="483" r:id="rId15"/>
    <p:sldId id="491" r:id="rId16"/>
    <p:sldId id="4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9A5"/>
    <a:srgbClr val="E97E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70"/>
  </p:normalViewPr>
  <p:slideViewPr>
    <p:cSldViewPr snapToGrid="0">
      <p:cViewPr varScale="1">
        <p:scale>
          <a:sx n="111" d="100"/>
          <a:sy n="111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9T07:41:59.64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470 1 24575,'-18'0'0,"-4"0"0,-15 0 0,15 2 0,-12 9 0,11 9 0,-11 15 0,-3 8 0,0 4 0,6-3 0,5-7 0,4-2 0,7-7 0,1 0 0,1-2 0,0-1 0,1-1 0,3-1 0,1-4 0,0-1 0,1-1 0,0 0 0,-1 1 0,2 2 0,1 4 0,3-9 0,2 4 0,0-9 0,0 4 0,5 4 0,8 3 0,9 4 0,10 2 0,7 1 0,2-1 0,1-2 0,-2-4 0,-3-5 0,-4-3 0,-5-3 0,-6 0 0,-3-1 0,-3 1 0,-1-3 0,-2 0 0,1 1 0,0 0 0,2 1 0,0 0 0,-1-1 0,0-1 0,2-1 0,3-1 0,2 0 0,0 0 0,4 1 0,-12-2 0,3 0 0,-7-2 0,5 1 0,3 2 0,2-1 0,3 0 0,0 1 0,0-3 0,-1 3 0,1-2 0,0-1 0,3 1 0,3 0 0,1-1 0,3 1 0,1-1 0,1-2 0,-3 0 0,2 0 0,3 0 0,4 0 0,7 0 0,5 0 0,4 0 0,4 0 0,-2 0 0,-2 0 0,-2 0 0,1 0 0,0 0 0,2-1 0,-2-6 0,1-8 0,1-6 0,-2-6 0,-1 0 0,-2-1 0,-1 1 0,-2 1 0,-5 2 0,-1 1 0,0-7 0,3-7 0,10-11 0,-2-3 0,-5 3 0,-11 8 0,-13 12 0,-10 10 0,-6 3 0,0 1 0,-1-6 0,1-1 0,-1-1 0,-4 5 0,-3 1 0,0 5 0,-5-5 0,-6 3 0,-10-7 0,-10-2 0,-11-3 0,-4 1 0,-4 1 0,-1 1 0,2 1 0,-1-1 0,1 3 0,1 1 0,0 2 0,2 4 0,0 2 0,1 2 0,-1 3 0,3 2 0,1 1 0,0 2 0,-1 0 0,-3-3 0,0 0 0,3 0 0,1-2 0,-1 1 0,0-1 0,-5 0 0,-7 1 0,-5-1 0,-11 2 0,-5 0 0,1 3 0,4 0 0,10 0 0,11 0 0,11 0 0,9 0 0,3 0 0,8 0 0,-5 0 0,5 0 0,-6 0 0,-3 0 0,-8 0 0,-2 0 0,-3 0 0,1 0 0,6 0 0,-1 0 0,16 0 0,-1 0 0,5 0 0,3 0 0,-7 0 0,2 0 0,-6 0 0,-1 0 0,2 0 0,2 0 0,2 0 0,2 0 0,5 0 0,5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9T07:42:00.94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24575,'3'0'0,"-2"0"0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CAF2C-60CA-E971-BD01-E29EB6ACD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B80F11-A543-B492-D6E5-D9A94EC0F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27103-5A04-2E26-66D9-ECCC54C1B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84B04-35C5-C2DF-0C82-FCFBE1579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96D55-88CE-7259-75E1-7082CEBA9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5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4C653-B8B3-6A61-2DA3-66C0618F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554174-0C47-C36B-B8E4-388F93F440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DDE89-0352-D280-466C-B1AEA2E4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44BC3-6FDE-2504-97E1-EF5AAA94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C01CB-3D44-E7FE-3FDA-B4348093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3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BDFFFD-F154-7D04-DABD-C370E0978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D151B-5C13-D51C-B815-6944FBF71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11EA5-84C6-8314-FB67-7035E6B58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9DC33-E1D5-4E2D-656D-1D1243E94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8C4BC-C940-342C-34AA-D1C7133F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3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28D8-FBD4-3AAC-5EA8-EC8873C1C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E8DA0-B281-76B0-D604-EAA2B2243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2F8AB-5E67-7AFA-7886-415A88A8E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F3950-8729-C84D-7564-DA06A3C2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77797-2EFE-7DDF-BC14-48CBB378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9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6B7B0-86BD-C4B4-44B5-0580DDB34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5EE5D-2967-D16C-9B2E-E74268832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7C391-45C9-E650-F014-BED5E32E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9E854-41D0-DB32-0597-5306ED670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F32DD-9727-F787-0A3C-37F82D63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1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427B7-8C46-7981-A8F4-80BD9C4AE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E577D-6293-A4F9-36EA-92755FBE3B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E4793-3741-DA53-B6D2-0DA1E22EA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98428-83A7-BF82-7641-27F91091C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6B11E-C4B3-649A-493B-C8D083EE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1923C-78D7-7F81-F766-FE0A2B076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7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D9743-94FF-B7E9-7718-AE31F0C3D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2E546-3A4A-8F91-E020-FDA6AF84A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BA5059-0CC0-80A6-DA65-B4D80D798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40AA0-077A-AE91-FA5E-282662082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DB7D54-7011-FA0A-9893-2A73F971B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C6F659-B416-9E0D-8B28-E1EB14254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B36673-CC77-B36F-90E1-F2AC33BD0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515096-C673-3C88-3D0C-58FAF45AB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8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BF6AF-C441-3027-9917-E3E15270F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820401-B415-76DF-44C7-89EF2C05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67781-F32E-9DD6-4A6A-74CCE920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6344F-7EB4-DA88-4C06-06E94901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8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28006-AF25-6751-2F49-6DA4096D2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4A966-BBCE-79A9-7928-13E42F05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C9A76-2D6D-C622-7D1F-C29B3FD4B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7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BDCFA-1429-9EB4-161B-63FBCC8BD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2AA4D-3B30-AA08-CE25-CF1C43075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DB825-325B-BC03-B1C4-0D9B3DC58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5D34A-8B1E-FAE7-82DE-ECB100009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6E012-A9EC-6EF2-AB1D-8E4FB37B4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83CE9-30D9-D0A6-3F4B-49E5A81D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1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72C9-0593-D2A6-5F4A-A258E1480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CAA5FE-4493-6F19-49F1-5BC8F687DB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85038-2809-5822-0225-39FE0D813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844CA-0D56-7D0E-2C27-74498468A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8D8270-FA1D-42BB-5B96-48DBCD12E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A2DB7-84DB-942C-8678-FCFB963EF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9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5EE8A-0D8D-6F41-8943-5E819EC9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5EF45-8068-5A3C-FA28-5B70A15FB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86351-4711-8258-D1D1-DDAD4EC18F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E23DB-4D20-6443-AFFC-0EC31AD170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81862-77CB-F02A-B044-50CA13F80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8A851-63C7-0D5C-B44D-5C45EB909F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E281B7-2EEF-D84B-8BF7-60E5EE5B8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4.jpeg"/><Relationship Id="rId7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https://media.licdn.com/dms/image/D5612AQEsue_wiKY-pA/article-inline_image-shrink_1000_1488/0/1679684450938?e=2147483647&amp;v=beta&amp;t=dZHMtk0TquVVdTqqxxHH5jdv9nNuUFxDZOkbzEez5Ws" TargetMode="External"/><Relationship Id="rId9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5DFC48-6615-5F2F-AA49-1E19BE6ABD37}"/>
              </a:ext>
            </a:extLst>
          </p:cNvPr>
          <p:cNvSpPr txBox="1"/>
          <p:nvPr/>
        </p:nvSpPr>
        <p:spPr>
          <a:xfrm>
            <a:off x="1073426" y="1690688"/>
            <a:ext cx="9846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Book Antiqua" panose="02040602050305030304" pitchFamily="18" charset="0"/>
              </a:rPr>
              <a:t>National Policy Development on Open science </a:t>
            </a:r>
          </a:p>
          <a:p>
            <a:pPr algn="ctr"/>
            <a:r>
              <a:rPr lang="en-US" sz="3600" dirty="0">
                <a:latin typeface="Book Antiqua" panose="02040602050305030304" pitchFamily="18" charset="0"/>
              </a:rPr>
              <a:t>- Indian journey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4E83E9-93CE-0F17-7E79-9ABBADE407EF}"/>
              </a:ext>
            </a:extLst>
          </p:cNvPr>
          <p:cNvSpPr txBox="1"/>
          <p:nvPr/>
        </p:nvSpPr>
        <p:spPr>
          <a:xfrm>
            <a:off x="2554919" y="4072021"/>
            <a:ext cx="7460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Dr. Sharad Mhaiskar</a:t>
            </a:r>
          </a:p>
          <a:p>
            <a:pPr algn="ctr"/>
            <a:r>
              <a:rPr lang="en-US" sz="2800" dirty="0">
                <a:latin typeface="Book Antiqua" panose="02040602050305030304" pitchFamily="18" charset="0"/>
              </a:rPr>
              <a:t>PVC, NMIMS</a:t>
            </a:r>
          </a:p>
          <a:p>
            <a:pPr algn="ctr"/>
            <a:r>
              <a:rPr lang="en-US" sz="2800" dirty="0" err="1">
                <a:latin typeface="Book Antiqua" panose="02040602050305030304" pitchFamily="18" charset="0"/>
              </a:rPr>
              <a:t>sharad.mhaiskar@nmims.edu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B6A7EA-0572-7DAD-4CA1-1B6305CE60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ACC956-5C6B-E76A-5995-BF8E861331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4302" y="12585"/>
            <a:ext cx="1938351" cy="541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78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   </a:t>
            </a:r>
            <a:r>
              <a:rPr lang="en-US" sz="3600" dirty="0">
                <a:latin typeface="Book Antiqua" panose="02040602050305030304" pitchFamily="18" charset="0"/>
              </a:rPr>
              <a:t>5</a:t>
            </a:r>
            <a:r>
              <a:rPr lang="en-US" sz="3600" baseline="30000" dirty="0">
                <a:latin typeface="Book Antiqua" panose="02040602050305030304" pitchFamily="18" charset="0"/>
              </a:rPr>
              <a:t>th</a:t>
            </a:r>
            <a:r>
              <a:rPr lang="en-US" sz="3600" dirty="0">
                <a:latin typeface="Book Antiqua" panose="02040602050305030304" pitchFamily="18" charset="0"/>
              </a:rPr>
              <a:t> Science , Technology &amp; Innovation Policy Draft – </a:t>
            </a:r>
            <a:r>
              <a:rPr lang="en-US" sz="2800" dirty="0">
                <a:latin typeface="Book Antiqua" panose="02040602050305030304" pitchFamily="18" charset="0"/>
              </a:rPr>
              <a:t>Dec. 2020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Earlier four policies in 1958, 1983, 2003, 2013</a:t>
            </a:r>
          </a:p>
          <a:p>
            <a:r>
              <a:rPr lang="en-US" dirty="0">
                <a:latin typeface="Book Antiqua" panose="02040602050305030304" pitchFamily="18" charset="0"/>
              </a:rPr>
              <a:t>5</a:t>
            </a:r>
            <a:r>
              <a:rPr lang="en-US" baseline="30000" dirty="0">
                <a:latin typeface="Book Antiqua" panose="02040602050305030304" pitchFamily="18" charset="0"/>
              </a:rPr>
              <a:t>th</a:t>
            </a:r>
            <a:r>
              <a:rPr lang="en-US" dirty="0">
                <a:latin typeface="Book Antiqua" panose="02040602050305030304" pitchFamily="18" charset="0"/>
              </a:rPr>
              <a:t> STI policy to boost short, medium &amp; long term mission mode  projects</a:t>
            </a:r>
          </a:p>
          <a:p>
            <a:r>
              <a:rPr lang="en-US" dirty="0">
                <a:latin typeface="Book Antiqua" panose="02040602050305030304" pitchFamily="18" charset="0"/>
              </a:rPr>
              <a:t>Draft policy revolves around decentralized , evidence based, bottom-up, experts driven and inclusive approach </a:t>
            </a:r>
          </a:p>
          <a:p>
            <a:r>
              <a:rPr lang="en-US" dirty="0">
                <a:latin typeface="Book Antiqua" panose="02040602050305030304" pitchFamily="18" charset="0"/>
              </a:rPr>
              <a:t>First chapter devoted to Open science </a:t>
            </a:r>
          </a:p>
          <a:p>
            <a:r>
              <a:rPr lang="en-US" dirty="0">
                <a:latin typeface="Book Antiqua" panose="02040602050305030304" pitchFamily="18" charset="0"/>
              </a:rPr>
              <a:t>Promotes Open Science where public will have the right to access research funded by Federal or State govts. </a:t>
            </a:r>
          </a:p>
          <a:p>
            <a:r>
              <a:rPr lang="en-US" dirty="0">
                <a:latin typeface="Book Antiqua" panose="02040602050305030304" pitchFamily="18" charset="0"/>
              </a:rPr>
              <a:t>Focuses on 10 different points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476383" y="6521108"/>
            <a:ext cx="67617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4DA22B-E750-137D-BD17-28502C425C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82D29E-96B9-35C5-1DFC-D331AA537F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4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Focus of 5</a:t>
            </a:r>
            <a:r>
              <a:rPr lang="en-US" baseline="30000" dirty="0">
                <a:latin typeface="Book Antiqua" panose="02040602050305030304" pitchFamily="18" charset="0"/>
              </a:rPr>
              <a:t>th</a:t>
            </a:r>
            <a:r>
              <a:rPr lang="en-US" dirty="0">
                <a:latin typeface="Book Antiqua" panose="02040602050305030304" pitchFamily="18" charset="0"/>
              </a:rPr>
              <a:t> STIP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1507572"/>
            <a:ext cx="11449877" cy="476070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National STI observatory (repository), </a:t>
            </a:r>
            <a:r>
              <a:rPr lang="en-US" u="sng" dirty="0">
                <a:latin typeface="Book Antiqua" panose="02040602050305030304" pitchFamily="18" charset="0"/>
              </a:rPr>
              <a:t>IND STA</a:t>
            </a:r>
            <a:r>
              <a:rPr lang="en-US" dirty="0">
                <a:latin typeface="Book Antiqua" panose="02040602050305030304" pitchFamily="18" charset="0"/>
              </a:rPr>
              <a:t>  (archive -dedicated portal)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Open Data Policy (public funded projects), Open Access (</a:t>
            </a:r>
            <a:r>
              <a:rPr lang="en-US" sz="2400" dirty="0">
                <a:latin typeface="Book Antiqua" panose="02040602050305030304" pitchFamily="18" charset="0"/>
              </a:rPr>
              <a:t>full manuscripts)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One Nation One subscription (</a:t>
            </a:r>
            <a:r>
              <a:rPr lang="en-US" dirty="0" err="1">
                <a:latin typeface="Book Antiqua" panose="02040602050305030304" pitchFamily="18" charset="0"/>
              </a:rPr>
              <a:t>GoI</a:t>
            </a:r>
            <a:r>
              <a:rPr lang="en-US" dirty="0">
                <a:latin typeface="Book Antiqua" panose="02040602050305030304" pitchFamily="18" charset="0"/>
              </a:rPr>
              <a:t> to negotiate), Indian journals (popularize)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Research facilities sharing , Open educational resources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Libraries, Learning spaces 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000" dirty="0">
                <a:latin typeface="Book Antiqua" panose="02040602050305030304" pitchFamily="18" charset="0"/>
              </a:rPr>
              <a:t>Draft Policy yet to be accepted  formally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27726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353800" y="6521108"/>
            <a:ext cx="79876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36E23D-5ADA-ABE7-22FB-2E5FE7D33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B7B6FCF-29CD-8991-2960-29E6239C1D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72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EU OS Asia - Fit to NMIMS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Research a very important parameter in ranking, accreditation .. 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Budget on Research resources – library, online journals, data…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VC already showcased NMIMS vision for research 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OS – Asia will support the vision in a big way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2F5109-3612-0376-B95D-E6A07D7F8BDB}"/>
              </a:ext>
            </a:extLst>
          </p:cNvPr>
          <p:cNvSpPr txBox="1"/>
          <p:nvPr/>
        </p:nvSpPr>
        <p:spPr>
          <a:xfrm>
            <a:off x="11353800" y="6521108"/>
            <a:ext cx="79876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A94D0C-632B-DC17-B0AA-A51361E68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B4D319F-1FE8-755F-6A4A-9D826A387F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4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EU - </a:t>
            </a:r>
            <a:r>
              <a:rPr lang="en-US" dirty="0">
                <a:latin typeface="Book Antiqua" panose="02040602050305030304" pitchFamily="18" charset="0"/>
              </a:rPr>
              <a:t>OS  Asia project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722783"/>
            <a:ext cx="10515600" cy="51809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Book Antiqua" panose="02040602050305030304" pitchFamily="18" charset="0"/>
              </a:rPr>
              <a:t>Need to enhance research outcomes and impact- imperative to utilize  resources optimally for the society and country    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Book Antiqua" panose="02040602050305030304" pitchFamily="18" charset="0"/>
              </a:rPr>
              <a:t>Erasmus Open Asia project is the right choice for India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Book Antiqua" panose="02040602050305030304" pitchFamily="18" charset="0"/>
              </a:rPr>
              <a:t>It has three important elements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Book Antiqua" panose="02040602050305030304" pitchFamily="18" charset="0"/>
              </a:rPr>
              <a:t>    - Building OS infrastructure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Book Antiqua" panose="02040602050305030304" pitchFamily="18" charset="0"/>
              </a:rPr>
              <a:t>    - Capacity building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Book Antiqua" panose="02040602050305030304" pitchFamily="18" charset="0"/>
              </a:rPr>
              <a:t>    -  Guidance to policy and strategy 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latin typeface="Book Antiqua" panose="02040602050305030304" pitchFamily="18" charset="0"/>
              </a:rPr>
              <a:t> The three year project will benefit  partners,   India, the   Asian region and eventually impact global collaboration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516139" y="6521108"/>
            <a:ext cx="6364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719301-89C4-0F28-5305-4F40840B3A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20BF88A-995F-DEE7-A705-C44F429C8E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48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….. In this presentation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6149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Brief background of NMIMS, Research status of India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UNESCO, DBT- DST recommendations overview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5</a:t>
            </a:r>
            <a:r>
              <a:rPr lang="en-US" baseline="30000" dirty="0">
                <a:latin typeface="Book Antiqua" panose="02040602050305030304" pitchFamily="18" charset="0"/>
              </a:rPr>
              <a:t>th</a:t>
            </a:r>
            <a:r>
              <a:rPr lang="en-US" dirty="0">
                <a:latin typeface="Book Antiqua" panose="02040602050305030304" pitchFamily="18" charset="0"/>
              </a:rPr>
              <a:t> STI policy draft -2020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Erasmus Open Asia project’s likely  impact on stakeholders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ook Antiqua" panose="02040602050305030304" pitchFamily="18" charset="0"/>
              </a:rPr>
              <a:t>Let us  collaborate and unlock the power of knowledge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516139" y="6521108"/>
            <a:ext cx="6364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14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4A7D73-C492-ADDE-BC05-0868382BF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1AB05D8-63F2-D1C6-8DE7-D148E52F2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68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/>
              <a:t>  			   </a:t>
            </a:r>
            <a:r>
              <a:rPr lang="en-US" sz="4000" dirty="0"/>
              <a:t>  Discussion !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353800" y="6521108"/>
            <a:ext cx="79876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A43CCC-1259-C9F6-464F-018D495F7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1545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B9F564-8D28-87C1-C3C6-D041C34D23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30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-34416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B8D91C-AEA6-3AD0-67B9-FB3330DC68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11705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A3AA43-8FA0-EE6E-75A8-794DBF1BE7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64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In this presentation….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About NMIMS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Research &amp; Open Science landscape in India – bird’s view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“Erasmus- Open Asia”  to benefit India, region  and the world</a:t>
            </a:r>
          </a:p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Concluding remarks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23F7D0-7785-1D51-C9E0-16C3E1A2A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B8FAC9-D810-98B6-30EA-C9EFE434F0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7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About NMIMS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1"/>
            <a:ext cx="10515600" cy="49853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NMIMS  declared a deemed-to-be university in 2003 – earlier a management school established in 1981- Trust established in 1934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Multi campus, multi domain university with 17 schools  - 6 campuses 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Strong industry connect , relevant curricula, placement records and standing – preferred destination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Ranked 47</a:t>
            </a:r>
            <a:r>
              <a:rPr lang="en-US" baseline="30000" dirty="0">
                <a:latin typeface="Book Antiqua" panose="02040602050305030304" pitchFamily="18" charset="0"/>
              </a:rPr>
              <a:t>th</a:t>
            </a:r>
            <a:r>
              <a:rPr lang="en-US" dirty="0">
                <a:latin typeface="Book Antiqua" panose="02040602050305030304" pitchFamily="18" charset="0"/>
              </a:rPr>
              <a:t> in NIRF (national ranking), AACSB accredited management programs, ABET accredited programs (5)  –with “Next General Review” status - national accreditation – NAAC &amp; NBA</a:t>
            </a:r>
          </a:p>
          <a:p>
            <a:pPr algn="just"/>
            <a:r>
              <a:rPr lang="en-US" b="1" dirty="0">
                <a:latin typeface="Book Antiqua" panose="02040602050305030304" pitchFamily="18" charset="0"/>
              </a:rPr>
              <a:t>NMIMS stands on 4 building blocks of Knowledge creation, Teaching excellence, Managing stakeholder expectations and Perception – 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Research given high priority and focus – several initiatives,  budget allocation, incentives, innovation and startup opportunities, EU Open Asia project fits in NMIMS vision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738313-F6C9-FA62-9FD2-3137D02129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32CDD61-15B3-0C35-6871-0D56CDE2A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6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Research focus in India 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479" y="1338471"/>
            <a:ext cx="10515600" cy="475753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Federal </a:t>
            </a:r>
            <a:r>
              <a:rPr lang="en-IN" dirty="0">
                <a:latin typeface="Book Antiqua" panose="02040602050305030304" pitchFamily="18" charset="0"/>
              </a:rPr>
              <a:t> budget 2023-24, the </a:t>
            </a:r>
            <a:r>
              <a:rPr lang="en-IN" dirty="0" err="1">
                <a:latin typeface="Book Antiqua" panose="02040602050305030304" pitchFamily="18" charset="0"/>
              </a:rPr>
              <a:t>GoI</a:t>
            </a:r>
            <a:r>
              <a:rPr lang="en-IN" dirty="0">
                <a:latin typeface="Book Antiqua" panose="02040602050305030304" pitchFamily="18" charset="0"/>
              </a:rPr>
              <a:t> earmarked Rs 16,361 crore ( $ 163/ Euro 182 billion) Ministry of Science and Technology - about 0.36 % of the overall budget- nominal increase of ~15% from  previous year i.e. (~ Rs 14,217 crore/ $142 / Euro 158  billion)</a:t>
            </a:r>
          </a:p>
          <a:p>
            <a:pPr algn="just"/>
            <a:r>
              <a:rPr lang="en-IN" dirty="0">
                <a:latin typeface="Book Antiqua" panose="02040602050305030304" pitchFamily="18" charset="0"/>
              </a:rPr>
              <a:t>Gross Expenditure on R &amp; D (GERD per capita ) needs to increase     ($  43.41  India /$ 63 Mexico  / $ 1777 USA)</a:t>
            </a:r>
          </a:p>
          <a:p>
            <a:pPr algn="just"/>
            <a:r>
              <a:rPr lang="en-IN" dirty="0">
                <a:latin typeface="Book Antiqua" panose="02040602050305030304" pitchFamily="18" charset="0"/>
              </a:rPr>
              <a:t>India needs to boost GERD if it wants to become a 5 trillion dollar economy,   which ever way you look at, GERD per capita or % of GDP - the inputs need to drastically increase to say 2.5 % of GDP</a:t>
            </a:r>
          </a:p>
          <a:p>
            <a:pPr algn="just"/>
            <a:r>
              <a:rPr lang="en-IN" dirty="0">
                <a:latin typeface="Book Antiqua" panose="02040602050305030304" pitchFamily="18" charset="0"/>
              </a:rPr>
              <a:t>Where will the resources come from ? Is R &amp; D a priority when citizens struggle for basic needs- not a straight forward answer</a:t>
            </a:r>
          </a:p>
          <a:p>
            <a:pPr algn="just"/>
            <a:r>
              <a:rPr lang="en-IN" dirty="0">
                <a:latin typeface="Book Antiqua" panose="02040602050305030304" pitchFamily="18" charset="0"/>
              </a:rPr>
              <a:t>Is there a shortage of talent ?– Not at all-  Public sector alone cannot contribute – In other countries 70- 80 % comes from Private sector - 36 % from private sector in India – about 56 % from Govt.</a:t>
            </a:r>
            <a:endParaRPr lang="en-US" dirty="0">
              <a:latin typeface="Book Antiqua" panose="02040602050305030304" pitchFamily="18" charset="0"/>
            </a:endParaRPr>
          </a:p>
          <a:p>
            <a:endParaRPr lang="en-US" dirty="0"/>
          </a:p>
          <a:p>
            <a:pPr marL="3657600" lvl="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46289AF-39F3-6880-DDDC-937C2C187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01" y="5047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2B7D18-FF53-620B-23EC-12869EF83A55}"/>
              </a:ext>
            </a:extLst>
          </p:cNvPr>
          <p:cNvSpPr txBox="1"/>
          <p:nvPr/>
        </p:nvSpPr>
        <p:spPr>
          <a:xfrm>
            <a:off x="8892207" y="6069497"/>
            <a:ext cx="328653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Dr. Ravindra Singh- March 2023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355ABC-13DF-D872-3981-1B8E39F91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FE2E8FC-B02B-D134-1877-088A8EC612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95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Gross Expenditure on R &amp; D  (GERD)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8CC31688-D312-E6BF-FACF-D077BFFF1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6" descr="No alt text provided for this image">
            <a:extLst>
              <a:ext uri="{FF2B5EF4-FFF2-40B4-BE49-F238E27FC236}">
                <a16:creationId xmlns:a16="http://schemas.microsoft.com/office/drawing/2014/main" id="{1B13AA09-75F4-F95D-A156-3092450AE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11" y="1690688"/>
            <a:ext cx="8167787" cy="4654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38834D0-0077-4A18-A472-6E9BE204479F}"/>
              </a:ext>
            </a:extLst>
          </p:cNvPr>
          <p:cNvSpPr txBox="1"/>
          <p:nvPr/>
        </p:nvSpPr>
        <p:spPr>
          <a:xfrm>
            <a:off x="8892207" y="6069497"/>
            <a:ext cx="328653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Dr. Ravindra Singh- March 2023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61EB62-12F7-76DE-E1F1-F3BCF8DDB2D5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BD51AF-460E-B485-4701-545165FB79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F06DDA-4A1B-3246-2E62-974D28A978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8BD544FF-99B4-0E40-BE5B-79D48CE3AA83}"/>
                  </a:ext>
                </a:extLst>
              </p14:cNvPr>
              <p14:cNvContentPartPr/>
              <p14:nvPr/>
            </p14:nvContentPartPr>
            <p14:xfrm>
              <a:off x="4031890" y="3858397"/>
              <a:ext cx="955440" cy="3697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8BD544FF-99B4-0E40-BE5B-79D48CE3AA8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025770" y="3852277"/>
                <a:ext cx="967680" cy="38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40B65BD-1095-0002-2441-9B545BC98923}"/>
                  </a:ext>
                </a:extLst>
              </p14:cNvPr>
              <p14:cNvContentPartPr/>
              <p14:nvPr/>
            </p14:nvContentPartPr>
            <p14:xfrm>
              <a:off x="11287330" y="3935437"/>
              <a:ext cx="180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40B65BD-1095-0002-2441-9B545BC9892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1281210" y="3929317"/>
                <a:ext cx="1404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85218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Research in India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7" y="1507572"/>
            <a:ext cx="10797209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Prime Minister ’s push for research  over last 10 years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1100 odd universities growing at a CAGR of 5.3 %, focus on research &amp; innovation, startup culture , patenting , technology transfer ….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Rise in patents (CAGR of 3.6 %), publications , Ph.D. etc. on rise  IPR is bound to improve </a:t>
            </a:r>
          </a:p>
          <a:p>
            <a:r>
              <a:rPr lang="en-IN" dirty="0">
                <a:latin typeface="Book Antiqua" panose="02040602050305030304" pitchFamily="18" charset="0"/>
              </a:rPr>
              <a:t>India's research output was the fourth highest worldwide    (1.3   million between 2017-22  ) ,  growth by 54 % compared to global average of 22 % (</a:t>
            </a:r>
            <a:r>
              <a:rPr lang="en-IN" dirty="0" err="1">
                <a:latin typeface="Book Antiqua" panose="02040602050305030304" pitchFamily="18" charset="0"/>
              </a:rPr>
              <a:t>Hemali</a:t>
            </a:r>
            <a:r>
              <a:rPr lang="en-IN" dirty="0">
                <a:latin typeface="Book Antiqua" panose="02040602050305030304" pitchFamily="18" charset="0"/>
              </a:rPr>
              <a:t> </a:t>
            </a:r>
            <a:r>
              <a:rPr lang="en-IN" dirty="0" err="1">
                <a:latin typeface="Book Antiqua" panose="02040602050305030304" pitchFamily="18" charset="0"/>
              </a:rPr>
              <a:t>Chappia</a:t>
            </a:r>
            <a:r>
              <a:rPr lang="en-IN" dirty="0">
                <a:latin typeface="Book Antiqua" panose="02040602050305030304" pitchFamily="18" charset="0"/>
              </a:rPr>
              <a:t>-  </a:t>
            </a:r>
            <a:r>
              <a:rPr lang="en-IN" dirty="0" err="1">
                <a:latin typeface="Book Antiqua" panose="02040602050305030304" pitchFamily="18" charset="0"/>
              </a:rPr>
              <a:t>ToI</a:t>
            </a:r>
            <a:r>
              <a:rPr lang="en-IN" dirty="0">
                <a:latin typeface="Book Antiqua" panose="02040602050305030304" pitchFamily="18" charset="0"/>
              </a:rPr>
              <a:t> , March ,2023) </a:t>
            </a:r>
            <a:br>
              <a:rPr lang="en-IN" dirty="0">
                <a:latin typeface="Book Antiqua" panose="02040602050305030304" pitchFamily="18" charset="0"/>
              </a:rPr>
            </a:br>
            <a:endParaRPr lang="en-US" dirty="0">
              <a:latin typeface="Book Antiqua" panose="02040602050305030304" pitchFamily="18" charset="0"/>
            </a:endParaRP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With scarcity of funding for R &amp; D at Govt. level, Private R &amp; D funding needs to improve </a:t>
            </a:r>
          </a:p>
          <a:p>
            <a:pPr algn="just"/>
            <a:r>
              <a:rPr lang="en-US" b="1" dirty="0">
                <a:latin typeface="Book Antiqua" panose="02040602050305030304" pitchFamily="18" charset="0"/>
              </a:rPr>
              <a:t>Resources have to become more accessible – Open science , sharing of knowledge can prove to be of immense help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332C13-062D-7419-ECB2-0D2F635369F5}"/>
              </a:ext>
            </a:extLst>
          </p:cNvPr>
          <p:cNvSpPr txBox="1"/>
          <p:nvPr/>
        </p:nvSpPr>
        <p:spPr>
          <a:xfrm>
            <a:off x="8905459" y="6096001"/>
            <a:ext cx="328653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Dr. Ravindra Singh- March 2023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196F8E-5E50-F888-B28B-5CBC4818C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A8D8D5-E777-E28E-4C11-972F052810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7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OS in India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UNESCO recommendations  (2021 – draft -2019)</a:t>
            </a:r>
          </a:p>
          <a:p>
            <a:pPr>
              <a:lnSpc>
                <a:spcPct val="200000"/>
              </a:lnSpc>
            </a:pPr>
            <a:endParaRPr lang="en-US" dirty="0">
              <a:latin typeface="Book Antiqua" panose="0204060205030503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DBT- DST – 2014  - STIP - Draft Policy 2020</a:t>
            </a:r>
          </a:p>
          <a:p>
            <a:pPr>
              <a:lnSpc>
                <a:spcPct val="200000"/>
              </a:lnSpc>
            </a:pPr>
            <a:endParaRPr lang="en-US" dirty="0">
              <a:latin typeface="Book Antiqua" panose="0204060205030503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dirty="0">
                <a:latin typeface="Book Antiqua" panose="02040602050305030304" pitchFamily="18" charset="0"/>
              </a:rPr>
              <a:t>Status today,  Where do we see the movement going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35B5C89-F175-A4FA-E1D5-867AEF1BA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3EEC41-F83C-1E9B-774E-AD3C7C67B9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43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ok Antiqua" panose="02040602050305030304" pitchFamily="18" charset="0"/>
              </a:rPr>
              <a:t>UNESCO recommendations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Book Antiqua" panose="02040602050305030304" pitchFamily="18" charset="0"/>
              </a:rPr>
              <a:t>UNESCO recommendations adopted by 193 countries in November 2021  (discussion initiated in 2019….)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Access to scientific knowledge as open as possible but restricted to protect human rights, confidentiality, intellectual property rights, personal information etc. 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Further member states were expected to develop national laws and practices  - leading to internationally accepted definition</a:t>
            </a:r>
          </a:p>
          <a:p>
            <a:pPr algn="just"/>
            <a:r>
              <a:rPr lang="en-US" dirty="0">
                <a:latin typeface="Book Antiqua" panose="02040602050305030304" pitchFamily="18" charset="0"/>
              </a:rPr>
              <a:t>Balanced, multi-stakeholder views, inclusive and transparent consultative process </a:t>
            </a:r>
          </a:p>
          <a:p>
            <a:pPr algn="just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8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01C53D-37BA-81F9-A5FD-4EE52429B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F091573-4AA2-5992-5440-4C3BCE3F45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88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4643AD-E307-BD48-9618-E82906DA3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Book Antiqua" panose="02040602050305030304" pitchFamily="18" charset="0"/>
              </a:rPr>
              <a:t>DBT-DST Open Access Policy highlights  -2014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CDE077-3BFD-BE4C-98DF-BBEDC8DB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678" y="150757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DBT and DST fund research projects and expects high quality research </a:t>
            </a:r>
          </a:p>
          <a:p>
            <a:r>
              <a:rPr lang="en-US" dirty="0">
                <a:latin typeface="Book Antiqua" panose="02040602050305030304" pitchFamily="18" charset="0"/>
              </a:rPr>
              <a:t>Intrinsic merit of work given weightage during funding decisions </a:t>
            </a:r>
          </a:p>
          <a:p>
            <a:r>
              <a:rPr lang="en-US" dirty="0">
                <a:latin typeface="Book Antiqua" panose="02040602050305030304" pitchFamily="18" charset="0"/>
              </a:rPr>
              <a:t>Use of impact factor of the journal not a measure of quality of research article or for hiring, promotion etc.</a:t>
            </a:r>
          </a:p>
          <a:p>
            <a:r>
              <a:rPr lang="en-US" dirty="0">
                <a:latin typeface="Book Antiqua" panose="02040602050305030304" pitchFamily="18" charset="0"/>
              </a:rPr>
              <a:t>Maximizing the distribution , depositing the articles in institutional repository is the most effective way in ensuring that research can be built on</a:t>
            </a:r>
          </a:p>
          <a:p>
            <a:r>
              <a:rPr lang="en-US" dirty="0">
                <a:latin typeface="Book Antiqua" panose="02040602050305030304" pitchFamily="18" charset="0"/>
              </a:rPr>
              <a:t>Institutional repository (IR) is   recommended, central harvester set up</a:t>
            </a:r>
          </a:p>
          <a:p>
            <a:r>
              <a:rPr lang="en-US" dirty="0">
                <a:latin typeface="Book Antiqua" panose="02040602050305030304" pitchFamily="18" charset="0"/>
              </a:rPr>
              <a:t>IR should ensure published articles with an embargo of not more than 6 months – publishers be made aware of this fact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3C502A-D44D-DD45-B3E5-7ED8F0F06DB1}"/>
              </a:ext>
            </a:extLst>
          </p:cNvPr>
          <p:cNvSpPr/>
          <p:nvPr/>
        </p:nvSpPr>
        <p:spPr>
          <a:xfrm>
            <a:off x="0" y="0"/>
            <a:ext cx="12192000" cy="5372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2AD45F-AFA8-AF40-BE2E-133E7A0CE90F}"/>
              </a:ext>
            </a:extLst>
          </p:cNvPr>
          <p:cNvSpPr/>
          <p:nvPr/>
        </p:nvSpPr>
        <p:spPr>
          <a:xfrm>
            <a:off x="0" y="6492875"/>
            <a:ext cx="12192000" cy="3975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C9CE2D3-1A02-A04F-B201-06C638BEB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-3795"/>
            <a:ext cx="1388798" cy="54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17E3F9-C422-6345-99A8-ECD960A82F82}"/>
              </a:ext>
            </a:extLst>
          </p:cNvPr>
          <p:cNvSpPr txBox="1"/>
          <p:nvPr/>
        </p:nvSpPr>
        <p:spPr>
          <a:xfrm>
            <a:off x="11738431" y="6521108"/>
            <a:ext cx="41413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9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57F972-3C3D-6D58-5F7A-A2893F46D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4302" y="-667"/>
            <a:ext cx="1938351" cy="54103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B55963A-E258-1E76-EC21-6CF106975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0" y="-9733"/>
            <a:ext cx="1333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10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1074</Words>
  <Application>Microsoft Office PowerPoint</Application>
  <PresentationFormat>Widescreen</PresentationFormat>
  <Paragraphs>137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Book Antiqua</vt:lpstr>
      <vt:lpstr>Office Theme</vt:lpstr>
      <vt:lpstr> </vt:lpstr>
      <vt:lpstr>In this presentation…. </vt:lpstr>
      <vt:lpstr>About NMIMS </vt:lpstr>
      <vt:lpstr>Research focus in India   </vt:lpstr>
      <vt:lpstr>Gross Expenditure on R &amp; D  (GERD) </vt:lpstr>
      <vt:lpstr>Research in India  </vt:lpstr>
      <vt:lpstr>OS in India </vt:lpstr>
      <vt:lpstr>UNESCO recommendations </vt:lpstr>
      <vt:lpstr>DBT-DST Open Access Policy highlights  -2014</vt:lpstr>
      <vt:lpstr>   5th Science , Technology &amp; Innovation Policy Draft – Dec. 2020 </vt:lpstr>
      <vt:lpstr>Focus of 5th STIP </vt:lpstr>
      <vt:lpstr>EU OS Asia - Fit to NMIMS  </vt:lpstr>
      <vt:lpstr> EU - OS  Asia project</vt:lpstr>
      <vt:lpstr>….. In this presentation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Sharad Mhaiskar</dc:creator>
  <cp:lastModifiedBy>Shweta Patil</cp:lastModifiedBy>
  <cp:revision>19</cp:revision>
  <dcterms:created xsi:type="dcterms:W3CDTF">2024-03-17T11:21:09Z</dcterms:created>
  <dcterms:modified xsi:type="dcterms:W3CDTF">2024-04-01T11:51:51Z</dcterms:modified>
</cp:coreProperties>
</file>