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6" r:id="rId2"/>
    <p:sldId id="3428" r:id="rId3"/>
    <p:sldId id="364" r:id="rId4"/>
    <p:sldId id="363" r:id="rId5"/>
    <p:sldId id="2147470378" r:id="rId6"/>
    <p:sldId id="3313" r:id="rId7"/>
    <p:sldId id="362" r:id="rId8"/>
    <p:sldId id="3420" r:id="rId9"/>
    <p:sldId id="3422" r:id="rId10"/>
    <p:sldId id="349" r:id="rId11"/>
    <p:sldId id="3417" r:id="rId12"/>
    <p:sldId id="3425" r:id="rId13"/>
    <p:sldId id="3418" r:id="rId14"/>
    <p:sldId id="3424" r:id="rId15"/>
    <p:sldId id="3431" r:id="rId16"/>
    <p:sldId id="3432" r:id="rId17"/>
    <p:sldId id="3435" r:id="rId18"/>
    <p:sldId id="3433" r:id="rId19"/>
    <p:sldId id="3434" r:id="rId20"/>
    <p:sldId id="3423" r:id="rId21"/>
    <p:sldId id="2147470371" r:id="rId22"/>
    <p:sldId id="3427" r:id="rId23"/>
    <p:sldId id="2147470379" r:id="rId24"/>
    <p:sldId id="3421" r:id="rId25"/>
    <p:sldId id="3436" r:id="rId26"/>
    <p:sldId id="3429" r:id="rId27"/>
    <p:sldId id="262" r:id="rId28"/>
    <p:sldId id="2147470380" r:id="rId29"/>
    <p:sldId id="3437" r:id="rId30"/>
    <p:sldId id="3438" r:id="rId31"/>
    <p:sldId id="2147470381" r:id="rId32"/>
    <p:sldId id="264" r:id="rId33"/>
    <p:sldId id="2038" r:id="rId34"/>
    <p:sldId id="272" r:id="rId35"/>
    <p:sldId id="3426" r:id="rId36"/>
    <p:sldId id="185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0E0"/>
    <a:srgbClr val="F62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915"/>
  </p:normalViewPr>
  <p:slideViewPr>
    <p:cSldViewPr snapToGrid="0">
      <p:cViewPr>
        <p:scale>
          <a:sx n="114" d="100"/>
          <a:sy n="114" d="100"/>
        </p:scale>
        <p:origin x="37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B9A8F0-FD03-4A42-B399-DD1847CF3B9C}" type="doc">
      <dgm:prSet loTypeId="urn:microsoft.com/office/officeart/2009/3/layout/StepUpProcess#1" loCatId="process" qsTypeId="urn:microsoft.com/office/officeart/2005/8/quickstyle/simple1#1" qsCatId="simple" csTypeId="urn:microsoft.com/office/officeart/2005/8/colors/accent1_2#1" csCatId="accent1" phldr="1"/>
      <dgm:spPr/>
      <dgm:t>
        <a:bodyPr/>
        <a:lstStyle/>
        <a:p>
          <a:endParaRPr lang="en-US"/>
        </a:p>
      </dgm:t>
    </dgm:pt>
    <dgm:pt modelId="{6BD16D8A-5653-4713-A20F-D0BDA852D54F}">
      <dgm:prSet phldrT="[Text]" phldr="0" custT="1"/>
      <dgm:spPr/>
      <dgm:t>
        <a:bodyPr vert="horz" wrap="square"/>
        <a:lstStyle/>
        <a:p>
          <a:pPr>
            <a:lnSpc>
              <a:spcPct val="100000"/>
            </a:lnSpc>
            <a:spcBef>
              <a:spcPct val="0"/>
            </a:spcBef>
            <a:spcAft>
              <a:spcPct val="35000"/>
            </a:spcAft>
          </a:pPr>
          <a:r>
            <a:rPr lang="en-MY" altLang="en-US" sz="2000" dirty="0"/>
            <a:t>support a culture and mindset change amongst researchers (especially) to accept Open Science and sharing.</a:t>
          </a:r>
        </a:p>
      </dgm:t>
    </dgm:pt>
    <dgm:pt modelId="{BA930810-751F-4A79-8FB0-11E4409DC6E9}" type="parTrans" cxnId="{EB663535-6A0B-4495-94F6-AB59E966CEB7}">
      <dgm:prSet/>
      <dgm:spPr/>
      <dgm:t>
        <a:bodyPr/>
        <a:lstStyle/>
        <a:p>
          <a:endParaRPr lang="en-US"/>
        </a:p>
      </dgm:t>
    </dgm:pt>
    <dgm:pt modelId="{C8BA2AF4-FE08-4CC9-B85D-A33B6D14188C}" type="sibTrans" cxnId="{EB663535-6A0B-4495-94F6-AB59E966CEB7}">
      <dgm:prSet/>
      <dgm:spPr/>
      <dgm:t>
        <a:bodyPr/>
        <a:lstStyle/>
        <a:p>
          <a:endParaRPr lang="en-US"/>
        </a:p>
      </dgm:t>
    </dgm:pt>
    <dgm:pt modelId="{1FCF0387-0431-424F-8912-B70996C7CAD2}">
      <dgm:prSet phldrT="[Text]" phldr="0" custT="1"/>
      <dgm:spPr/>
      <dgm:t>
        <a:bodyPr vert="horz" wrap="square"/>
        <a:lstStyle/>
        <a:p>
          <a:pPr>
            <a:lnSpc>
              <a:spcPct val="100000"/>
            </a:lnSpc>
            <a:spcBef>
              <a:spcPct val="0"/>
            </a:spcBef>
            <a:spcAft>
              <a:spcPct val="35000"/>
            </a:spcAft>
          </a:pPr>
          <a:r>
            <a:rPr lang="en-MY" altLang="en-US" sz="2000" dirty="0"/>
            <a:t>consolidate and sustain training support network from research performing institutions </a:t>
          </a:r>
        </a:p>
      </dgm:t>
    </dgm:pt>
    <dgm:pt modelId="{21A66327-93DC-4FD4-AE8A-8F24FCE05CDE}" type="parTrans" cxnId="{F0874CC2-8082-48EF-A5D2-99917F363E69}">
      <dgm:prSet/>
      <dgm:spPr/>
      <dgm:t>
        <a:bodyPr/>
        <a:lstStyle/>
        <a:p>
          <a:endParaRPr lang="en-US"/>
        </a:p>
      </dgm:t>
    </dgm:pt>
    <dgm:pt modelId="{1ACD84AE-35B3-4501-8CB5-7896D190196E}" type="sibTrans" cxnId="{F0874CC2-8082-48EF-A5D2-99917F363E69}">
      <dgm:prSet/>
      <dgm:spPr/>
      <dgm:t>
        <a:bodyPr/>
        <a:lstStyle/>
        <a:p>
          <a:endParaRPr lang="en-US"/>
        </a:p>
      </dgm:t>
    </dgm:pt>
    <dgm:pt modelId="{FE0953B8-219F-448F-96B3-4A0C1E3EC459}">
      <dgm:prSet phldrT="[Text]" phldr="0" custT="1"/>
      <dgm:spPr/>
      <dgm:t>
        <a:bodyPr vert="horz" wrap="square"/>
        <a:lstStyle/>
        <a:p>
          <a:pPr algn="l">
            <a:lnSpc>
              <a:spcPct val="100000"/>
            </a:lnSpc>
            <a:spcBef>
              <a:spcPct val="0"/>
            </a:spcBef>
            <a:spcAft>
              <a:spcPct val="35000"/>
            </a:spcAft>
          </a:pPr>
          <a:r>
            <a:rPr lang="en-MY" altLang="en-US" sz="2000" dirty="0"/>
            <a:t>strengthen the capacity, addressing the current skills and content gaps on the practical implementation through various training programmes.</a:t>
          </a:r>
        </a:p>
      </dgm:t>
    </dgm:pt>
    <dgm:pt modelId="{5707F94D-B8B5-466C-96D1-E1A9A5D090C9}" type="parTrans" cxnId="{620C0A60-BB03-42BD-91E6-EF55B6FDE3D1}">
      <dgm:prSet/>
      <dgm:spPr/>
      <dgm:t>
        <a:bodyPr/>
        <a:lstStyle/>
        <a:p>
          <a:endParaRPr lang="en-US"/>
        </a:p>
      </dgm:t>
    </dgm:pt>
    <dgm:pt modelId="{6CF96CC3-3A72-4D0C-9B21-8FD30484CA44}" type="sibTrans" cxnId="{620C0A60-BB03-42BD-91E6-EF55B6FDE3D1}">
      <dgm:prSet/>
      <dgm:spPr/>
      <dgm:t>
        <a:bodyPr/>
        <a:lstStyle/>
        <a:p>
          <a:endParaRPr lang="en-US"/>
        </a:p>
      </dgm:t>
    </dgm:pt>
    <dgm:pt modelId="{26682B4D-98F1-4918-8BA4-E9BACFF69973}" type="pres">
      <dgm:prSet presAssocID="{16B9A8F0-FD03-4A42-B399-DD1847CF3B9C}" presName="rootnode" presStyleCnt="0">
        <dgm:presLayoutVars>
          <dgm:chMax/>
          <dgm:chPref/>
          <dgm:dir/>
          <dgm:animLvl val="lvl"/>
        </dgm:presLayoutVars>
      </dgm:prSet>
      <dgm:spPr/>
    </dgm:pt>
    <dgm:pt modelId="{9515C203-8BD5-407E-8585-653A8CA012A0}" type="pres">
      <dgm:prSet presAssocID="{6BD16D8A-5653-4713-A20F-D0BDA852D54F}" presName="composite" presStyleCnt="0"/>
      <dgm:spPr/>
    </dgm:pt>
    <dgm:pt modelId="{E45BFA90-D338-4867-B192-9BF5C62A40B7}" type="pres">
      <dgm:prSet presAssocID="{6BD16D8A-5653-4713-A20F-D0BDA852D54F}" presName="LShape" presStyleLbl="alignNode1" presStyleIdx="0" presStyleCnt="5"/>
      <dgm:spPr/>
    </dgm:pt>
    <dgm:pt modelId="{84F24978-831E-41A8-A919-9DF3159D95B3}" type="pres">
      <dgm:prSet presAssocID="{6BD16D8A-5653-4713-A20F-D0BDA852D54F}" presName="ParentText" presStyleLbl="revTx" presStyleIdx="0" presStyleCnt="3" custScaleX="114594" custLinFactNeighborX="5374" custLinFactNeighborY="-3113">
        <dgm:presLayoutVars>
          <dgm:chMax val="0"/>
          <dgm:chPref val="0"/>
          <dgm:bulletEnabled val="1"/>
        </dgm:presLayoutVars>
      </dgm:prSet>
      <dgm:spPr/>
    </dgm:pt>
    <dgm:pt modelId="{61A5B80A-01D5-4349-A5BB-33A20E744C6C}" type="pres">
      <dgm:prSet presAssocID="{6BD16D8A-5653-4713-A20F-D0BDA852D54F}" presName="Triangle" presStyleLbl="alignNode1" presStyleIdx="1" presStyleCnt="5"/>
      <dgm:spPr/>
    </dgm:pt>
    <dgm:pt modelId="{FFE52942-E586-4843-BD0B-117C9B932463}" type="pres">
      <dgm:prSet presAssocID="{C8BA2AF4-FE08-4CC9-B85D-A33B6D14188C}" presName="sibTrans" presStyleCnt="0"/>
      <dgm:spPr/>
    </dgm:pt>
    <dgm:pt modelId="{082D2D2D-6BC2-4A1D-90D7-527C7BFBB016}" type="pres">
      <dgm:prSet presAssocID="{C8BA2AF4-FE08-4CC9-B85D-A33B6D14188C}" presName="space" presStyleCnt="0"/>
      <dgm:spPr/>
    </dgm:pt>
    <dgm:pt modelId="{CD2B0587-425B-4323-83E6-BADEF0A365FB}" type="pres">
      <dgm:prSet presAssocID="{1FCF0387-0431-424F-8912-B70996C7CAD2}" presName="composite" presStyleCnt="0"/>
      <dgm:spPr/>
    </dgm:pt>
    <dgm:pt modelId="{D804A231-4617-491C-9766-3FC53C39479E}" type="pres">
      <dgm:prSet presAssocID="{1FCF0387-0431-424F-8912-B70996C7CAD2}" presName="LShape" presStyleLbl="alignNode1" presStyleIdx="2" presStyleCnt="5"/>
      <dgm:spPr/>
    </dgm:pt>
    <dgm:pt modelId="{BC31EB00-2A90-4CCF-B82C-4A7025E8535A}" type="pres">
      <dgm:prSet presAssocID="{1FCF0387-0431-424F-8912-B70996C7CAD2}" presName="ParentText" presStyleLbl="revTx" presStyleIdx="1" presStyleCnt="3" custLinFactNeighborY="-1524">
        <dgm:presLayoutVars>
          <dgm:chMax val="0"/>
          <dgm:chPref val="0"/>
          <dgm:bulletEnabled val="1"/>
        </dgm:presLayoutVars>
      </dgm:prSet>
      <dgm:spPr/>
    </dgm:pt>
    <dgm:pt modelId="{619850C3-35E4-43A9-841E-37DE8E695D93}" type="pres">
      <dgm:prSet presAssocID="{1FCF0387-0431-424F-8912-B70996C7CAD2}" presName="Triangle" presStyleLbl="alignNode1" presStyleIdx="3" presStyleCnt="5"/>
      <dgm:spPr/>
    </dgm:pt>
    <dgm:pt modelId="{814AEBBB-BEC6-4360-9A83-36178B73197B}" type="pres">
      <dgm:prSet presAssocID="{1ACD84AE-35B3-4501-8CB5-7896D190196E}" presName="sibTrans" presStyleCnt="0"/>
      <dgm:spPr/>
    </dgm:pt>
    <dgm:pt modelId="{56EBBF49-9546-4DF1-8A8B-2CCFC0AAEB8A}" type="pres">
      <dgm:prSet presAssocID="{1ACD84AE-35B3-4501-8CB5-7896D190196E}" presName="space" presStyleCnt="0"/>
      <dgm:spPr/>
    </dgm:pt>
    <dgm:pt modelId="{F1BDA1DE-7774-41D4-B6CC-EA34BFE0E1F6}" type="pres">
      <dgm:prSet presAssocID="{FE0953B8-219F-448F-96B3-4A0C1E3EC459}" presName="composite" presStyleCnt="0"/>
      <dgm:spPr/>
    </dgm:pt>
    <dgm:pt modelId="{B12A881D-D55E-4ECD-AEB2-4F5DF5258573}" type="pres">
      <dgm:prSet presAssocID="{FE0953B8-219F-448F-96B3-4A0C1E3EC459}" presName="LShape" presStyleLbl="alignNode1" presStyleIdx="4" presStyleCnt="5" custScaleX="118675" custScaleY="106291" custLinFactNeighborX="-5951" custLinFactNeighborY="-1180"/>
      <dgm:spPr/>
    </dgm:pt>
    <dgm:pt modelId="{D1EE6131-7DC5-43B3-95B0-5EA645B87141}" type="pres">
      <dgm:prSet presAssocID="{FE0953B8-219F-448F-96B3-4A0C1E3EC459}" presName="ParentText" presStyleLbl="revTx" presStyleIdx="2" presStyleCnt="3" custScaleX="129322" custLinFactNeighborX="-3496" custLinFactNeighborY="-6607">
        <dgm:presLayoutVars>
          <dgm:chMax val="0"/>
          <dgm:chPref val="0"/>
          <dgm:bulletEnabled val="1"/>
        </dgm:presLayoutVars>
      </dgm:prSet>
      <dgm:spPr/>
    </dgm:pt>
  </dgm:ptLst>
  <dgm:cxnLst>
    <dgm:cxn modelId="{0E7DEA12-CDAE-4205-9F6E-02F52B005E11}" type="presOf" srcId="{1FCF0387-0431-424F-8912-B70996C7CAD2}" destId="{BC31EB00-2A90-4CCF-B82C-4A7025E8535A}" srcOrd="0" destOrd="0" presId="urn:microsoft.com/office/officeart/2009/3/layout/StepUpProcess#1"/>
    <dgm:cxn modelId="{EB663535-6A0B-4495-94F6-AB59E966CEB7}" srcId="{16B9A8F0-FD03-4A42-B399-DD1847CF3B9C}" destId="{6BD16D8A-5653-4713-A20F-D0BDA852D54F}" srcOrd="0" destOrd="0" parTransId="{BA930810-751F-4A79-8FB0-11E4409DC6E9}" sibTransId="{C8BA2AF4-FE08-4CC9-B85D-A33B6D14188C}"/>
    <dgm:cxn modelId="{620C0A60-BB03-42BD-91E6-EF55B6FDE3D1}" srcId="{16B9A8F0-FD03-4A42-B399-DD1847CF3B9C}" destId="{FE0953B8-219F-448F-96B3-4A0C1E3EC459}" srcOrd="2" destOrd="0" parTransId="{5707F94D-B8B5-466C-96D1-E1A9A5D090C9}" sibTransId="{6CF96CC3-3A72-4D0C-9B21-8FD30484CA44}"/>
    <dgm:cxn modelId="{F5335265-B90E-468D-B516-8314BCF0C28A}" type="presOf" srcId="{FE0953B8-219F-448F-96B3-4A0C1E3EC459}" destId="{D1EE6131-7DC5-43B3-95B0-5EA645B87141}" srcOrd="0" destOrd="0" presId="urn:microsoft.com/office/officeart/2009/3/layout/StepUpProcess#1"/>
    <dgm:cxn modelId="{37B4DB82-B1F9-4EB5-90CB-5AC0EB8439B0}" type="presOf" srcId="{6BD16D8A-5653-4713-A20F-D0BDA852D54F}" destId="{84F24978-831E-41A8-A919-9DF3159D95B3}" srcOrd="0" destOrd="0" presId="urn:microsoft.com/office/officeart/2009/3/layout/StepUpProcess#1"/>
    <dgm:cxn modelId="{F0874CC2-8082-48EF-A5D2-99917F363E69}" srcId="{16B9A8F0-FD03-4A42-B399-DD1847CF3B9C}" destId="{1FCF0387-0431-424F-8912-B70996C7CAD2}" srcOrd="1" destOrd="0" parTransId="{21A66327-93DC-4FD4-AE8A-8F24FCE05CDE}" sibTransId="{1ACD84AE-35B3-4501-8CB5-7896D190196E}"/>
    <dgm:cxn modelId="{F08288CD-1E12-441E-85EF-672896F7B758}" type="presOf" srcId="{16B9A8F0-FD03-4A42-B399-DD1847CF3B9C}" destId="{26682B4D-98F1-4918-8BA4-E9BACFF69973}" srcOrd="0" destOrd="0" presId="urn:microsoft.com/office/officeart/2009/3/layout/StepUpProcess#1"/>
    <dgm:cxn modelId="{FB7FFA2F-0865-4E1F-9A11-1A2192A74978}" type="presParOf" srcId="{26682B4D-98F1-4918-8BA4-E9BACFF69973}" destId="{9515C203-8BD5-407E-8585-653A8CA012A0}" srcOrd="0" destOrd="0" presId="urn:microsoft.com/office/officeart/2009/3/layout/StepUpProcess#1"/>
    <dgm:cxn modelId="{807CE9FA-748A-468A-8EB0-227DB933FA2E}" type="presParOf" srcId="{9515C203-8BD5-407E-8585-653A8CA012A0}" destId="{E45BFA90-D338-4867-B192-9BF5C62A40B7}" srcOrd="0" destOrd="0" presId="urn:microsoft.com/office/officeart/2009/3/layout/StepUpProcess#1"/>
    <dgm:cxn modelId="{AC2AAE5B-8FCE-4AE2-99F6-B485466CED0C}" type="presParOf" srcId="{9515C203-8BD5-407E-8585-653A8CA012A0}" destId="{84F24978-831E-41A8-A919-9DF3159D95B3}" srcOrd="1" destOrd="0" presId="urn:microsoft.com/office/officeart/2009/3/layout/StepUpProcess#1"/>
    <dgm:cxn modelId="{A5630E6A-EED6-4635-9E89-087844AF218C}" type="presParOf" srcId="{9515C203-8BD5-407E-8585-653A8CA012A0}" destId="{61A5B80A-01D5-4349-A5BB-33A20E744C6C}" srcOrd="2" destOrd="0" presId="urn:microsoft.com/office/officeart/2009/3/layout/StepUpProcess#1"/>
    <dgm:cxn modelId="{A55A290E-96B2-4452-AFE8-0A7F6FDE87EA}" type="presParOf" srcId="{26682B4D-98F1-4918-8BA4-E9BACFF69973}" destId="{FFE52942-E586-4843-BD0B-117C9B932463}" srcOrd="1" destOrd="0" presId="urn:microsoft.com/office/officeart/2009/3/layout/StepUpProcess#1"/>
    <dgm:cxn modelId="{DC9C0723-84F1-47D7-B06F-286B2F4448CC}" type="presParOf" srcId="{FFE52942-E586-4843-BD0B-117C9B932463}" destId="{082D2D2D-6BC2-4A1D-90D7-527C7BFBB016}" srcOrd="0" destOrd="0" presId="urn:microsoft.com/office/officeart/2009/3/layout/StepUpProcess#1"/>
    <dgm:cxn modelId="{FC2CE829-7D10-40F9-B1A7-6148FD07F0C4}" type="presParOf" srcId="{26682B4D-98F1-4918-8BA4-E9BACFF69973}" destId="{CD2B0587-425B-4323-83E6-BADEF0A365FB}" srcOrd="2" destOrd="0" presId="urn:microsoft.com/office/officeart/2009/3/layout/StepUpProcess#1"/>
    <dgm:cxn modelId="{71A48275-93C8-4980-A536-4C81F2CFC010}" type="presParOf" srcId="{CD2B0587-425B-4323-83E6-BADEF0A365FB}" destId="{D804A231-4617-491C-9766-3FC53C39479E}" srcOrd="0" destOrd="0" presId="urn:microsoft.com/office/officeart/2009/3/layout/StepUpProcess#1"/>
    <dgm:cxn modelId="{3CD07B10-AECE-4004-B54A-CB2A3F35FCB1}" type="presParOf" srcId="{CD2B0587-425B-4323-83E6-BADEF0A365FB}" destId="{BC31EB00-2A90-4CCF-B82C-4A7025E8535A}" srcOrd="1" destOrd="0" presId="urn:microsoft.com/office/officeart/2009/3/layout/StepUpProcess#1"/>
    <dgm:cxn modelId="{CC0732F7-1747-49DB-86D6-B7CB6556AF58}" type="presParOf" srcId="{CD2B0587-425B-4323-83E6-BADEF0A365FB}" destId="{619850C3-35E4-43A9-841E-37DE8E695D93}" srcOrd="2" destOrd="0" presId="urn:microsoft.com/office/officeart/2009/3/layout/StepUpProcess#1"/>
    <dgm:cxn modelId="{5755191F-A508-47CA-8D7E-4BC0FFF6D365}" type="presParOf" srcId="{26682B4D-98F1-4918-8BA4-E9BACFF69973}" destId="{814AEBBB-BEC6-4360-9A83-36178B73197B}" srcOrd="3" destOrd="0" presId="urn:microsoft.com/office/officeart/2009/3/layout/StepUpProcess#1"/>
    <dgm:cxn modelId="{04CFBB13-1EA6-4438-8FDB-424D6E3878C2}" type="presParOf" srcId="{814AEBBB-BEC6-4360-9A83-36178B73197B}" destId="{56EBBF49-9546-4DF1-8A8B-2CCFC0AAEB8A}" srcOrd="0" destOrd="0" presId="urn:microsoft.com/office/officeart/2009/3/layout/StepUpProcess#1"/>
    <dgm:cxn modelId="{C54448DF-ABBA-4301-B8C2-DE9A0C17C503}" type="presParOf" srcId="{26682B4D-98F1-4918-8BA4-E9BACFF69973}" destId="{F1BDA1DE-7774-41D4-B6CC-EA34BFE0E1F6}" srcOrd="4" destOrd="0" presId="urn:microsoft.com/office/officeart/2009/3/layout/StepUpProcess#1"/>
    <dgm:cxn modelId="{6719D8E8-035B-41E0-9902-244B64131010}" type="presParOf" srcId="{F1BDA1DE-7774-41D4-B6CC-EA34BFE0E1F6}" destId="{B12A881D-D55E-4ECD-AEB2-4F5DF5258573}" srcOrd="0" destOrd="0" presId="urn:microsoft.com/office/officeart/2009/3/layout/StepUpProcess#1"/>
    <dgm:cxn modelId="{B79DA0B1-6070-499A-92AF-E74F0C235278}" type="presParOf" srcId="{F1BDA1DE-7774-41D4-B6CC-EA34BFE0E1F6}" destId="{D1EE6131-7DC5-43B3-95B0-5EA645B87141}" srcOrd="1" destOrd="0" presId="urn:microsoft.com/office/officeart/2009/3/layout/StepUp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DABDDF-2A85-0F4F-9A9C-BDC96A5789F3}"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n-GB"/>
        </a:p>
      </dgm:t>
    </dgm:pt>
    <dgm:pt modelId="{A55D0B67-47DA-A74F-BB2C-E7B782645E43}">
      <dgm:prSet phldrT="[Text]" custT="1"/>
      <dgm:spPr/>
      <dgm:t>
        <a:bodyPr/>
        <a:lstStyle/>
        <a:p>
          <a:pPr algn="just"/>
          <a:r>
            <a:rPr lang="en-GB" sz="1100" dirty="0">
              <a:solidFill>
                <a:schemeClr val="tx1"/>
              </a:solidFill>
            </a:rPr>
            <a:t>OPEN DATA</a:t>
          </a:r>
        </a:p>
        <a:p>
          <a:pPr algn="just"/>
          <a:r>
            <a:rPr lang="en-US" sz="1100" dirty="0">
              <a:solidFill>
                <a:schemeClr val="tx1"/>
              </a:solidFill>
              <a:latin typeface="Arial" panose="020B0604020202020204" pitchFamily="34" charset="0"/>
              <a:cs typeface="Arial" panose="020B0604020202020204" pitchFamily="34" charset="0"/>
            </a:rPr>
            <a:t>Open data should be available to everyone to access, use and share without any implications and restrictions on patents, copyrights and licenses</a:t>
          </a:r>
          <a:endParaRPr lang="en-GB" sz="1100" dirty="0">
            <a:solidFill>
              <a:schemeClr val="tx1"/>
            </a:solidFill>
          </a:endParaRPr>
        </a:p>
      </dgm:t>
    </dgm:pt>
    <dgm:pt modelId="{42A11F86-6A87-7C42-A420-93452FF0EB93}" type="parTrans" cxnId="{7A11AAA4-B486-724A-8292-8073DC032694}">
      <dgm:prSet/>
      <dgm:spPr/>
      <dgm:t>
        <a:bodyPr/>
        <a:lstStyle/>
        <a:p>
          <a:endParaRPr lang="en-GB"/>
        </a:p>
      </dgm:t>
    </dgm:pt>
    <dgm:pt modelId="{BF44C149-E79E-F844-B67F-A1893D496D94}" type="sibTrans" cxnId="{7A11AAA4-B486-724A-8292-8073DC032694}">
      <dgm:prSet/>
      <dgm:spPr/>
      <dgm:t>
        <a:bodyPr/>
        <a:lstStyle/>
        <a:p>
          <a:endParaRPr lang="en-GB"/>
        </a:p>
      </dgm:t>
    </dgm:pt>
    <dgm:pt modelId="{ED1AEE3F-360F-D54A-A8CF-279F335667F0}">
      <dgm:prSet phldrT="[Text]" custT="1"/>
      <dgm:spPr/>
      <dgm:t>
        <a:bodyPr/>
        <a:lstStyle/>
        <a:p>
          <a:pPr algn="ctr"/>
          <a:r>
            <a:rPr lang="en-GB" sz="1100" dirty="0">
              <a:solidFill>
                <a:schemeClr val="tx1"/>
              </a:solidFill>
            </a:rPr>
            <a:t>FAIR DATA</a:t>
          </a:r>
        </a:p>
        <a:p>
          <a:pPr algn="just"/>
          <a:r>
            <a:rPr lang="en-US" sz="1100" dirty="0">
              <a:solidFill>
                <a:schemeClr val="tx1"/>
              </a:solidFill>
              <a:latin typeface="Arial" panose="020B0604020202020204" pitchFamily="34" charset="0"/>
              <a:cs typeface="Arial" panose="020B0604020202020204" pitchFamily="34" charset="0"/>
            </a:rPr>
            <a:t>Data are made available to everyone to access, use and share </a:t>
          </a:r>
          <a:r>
            <a:rPr lang="en-US" sz="1100" b="1" dirty="0">
              <a:solidFill>
                <a:srgbClr val="FF0000"/>
              </a:solidFill>
              <a:latin typeface="Arial" panose="020B0604020202020204" pitchFamily="34" charset="0"/>
              <a:cs typeface="Arial" panose="020B0604020202020204" pitchFamily="34" charset="0"/>
            </a:rPr>
            <a:t>under certain conditions</a:t>
          </a:r>
          <a:r>
            <a:rPr lang="en-US" sz="1100" dirty="0">
              <a:solidFill>
                <a:schemeClr val="tx1"/>
              </a:solidFill>
              <a:latin typeface="Arial" panose="020B0604020202020204" pitchFamily="34" charset="0"/>
              <a:cs typeface="Arial" panose="020B0604020202020204" pitchFamily="34" charset="0"/>
            </a:rPr>
            <a:t>, depending upon the types of data.</a:t>
          </a:r>
          <a:endParaRPr lang="en-GB" sz="1100" dirty="0">
            <a:solidFill>
              <a:schemeClr val="tx1"/>
            </a:solidFill>
          </a:endParaRPr>
        </a:p>
      </dgm:t>
    </dgm:pt>
    <dgm:pt modelId="{00859983-E44F-614A-B18C-35474BE1BA92}" type="sibTrans" cxnId="{C979DA65-E89F-6F43-BC4F-69E8C91A7E89}">
      <dgm:prSet/>
      <dgm:spPr/>
      <dgm:t>
        <a:bodyPr/>
        <a:lstStyle/>
        <a:p>
          <a:endParaRPr lang="en-GB"/>
        </a:p>
      </dgm:t>
    </dgm:pt>
    <dgm:pt modelId="{C8736B26-2F14-5442-AB1E-221A1CD0648F}" type="parTrans" cxnId="{C979DA65-E89F-6F43-BC4F-69E8C91A7E89}">
      <dgm:prSet/>
      <dgm:spPr/>
      <dgm:t>
        <a:bodyPr/>
        <a:lstStyle/>
        <a:p>
          <a:endParaRPr lang="en-GB"/>
        </a:p>
      </dgm:t>
    </dgm:pt>
    <dgm:pt modelId="{84EB9B5F-964F-5F41-B542-CE55D2E09B93}" type="pres">
      <dgm:prSet presAssocID="{0FDABDDF-2A85-0F4F-9A9C-BDC96A5789F3}" presName="compositeShape" presStyleCnt="0">
        <dgm:presLayoutVars>
          <dgm:chMax val="2"/>
          <dgm:dir/>
          <dgm:resizeHandles val="exact"/>
        </dgm:presLayoutVars>
      </dgm:prSet>
      <dgm:spPr/>
    </dgm:pt>
    <dgm:pt modelId="{F03373DA-B438-124D-A363-7035026D8CA6}" type="pres">
      <dgm:prSet presAssocID="{0FDABDDF-2A85-0F4F-9A9C-BDC96A5789F3}" presName="divider" presStyleLbl="fgShp" presStyleIdx="0" presStyleCnt="1"/>
      <dgm:spPr>
        <a:solidFill>
          <a:srgbClr val="FF0000"/>
        </a:solidFill>
      </dgm:spPr>
    </dgm:pt>
    <dgm:pt modelId="{7E63A652-3A1D-DD4D-B895-5A3EEDC0933F}" type="pres">
      <dgm:prSet presAssocID="{A55D0B67-47DA-A74F-BB2C-E7B782645E43}" presName="downArrow" presStyleLbl="node1" presStyleIdx="0" presStyleCnt="2" custScaleX="58033"/>
      <dgm:spPr>
        <a:solidFill>
          <a:srgbClr val="00B050"/>
        </a:solidFill>
        <a:ln>
          <a:solidFill>
            <a:schemeClr val="tx1"/>
          </a:solidFill>
        </a:ln>
      </dgm:spPr>
    </dgm:pt>
    <dgm:pt modelId="{3A08BDD3-0468-684F-9266-75CD6A17EF13}" type="pres">
      <dgm:prSet presAssocID="{A55D0B67-47DA-A74F-BB2C-E7B782645E43}" presName="downArrowText" presStyleLbl="revTx" presStyleIdx="0" presStyleCnt="2" custScaleX="146585">
        <dgm:presLayoutVars>
          <dgm:bulletEnabled val="1"/>
        </dgm:presLayoutVars>
      </dgm:prSet>
      <dgm:spPr/>
    </dgm:pt>
    <dgm:pt modelId="{10D4E3E9-6860-D843-995F-0D5D3F3915E0}" type="pres">
      <dgm:prSet presAssocID="{ED1AEE3F-360F-D54A-A8CF-279F335667F0}" presName="upArrow" presStyleLbl="node1" presStyleIdx="1" presStyleCnt="2" custScaleX="64289" custLinFactNeighborX="-17236" custLinFactNeighborY="2506"/>
      <dgm:spPr>
        <a:solidFill>
          <a:srgbClr val="3000F5"/>
        </a:solidFill>
        <a:ln w="28575">
          <a:solidFill>
            <a:srgbClr val="F6EB45"/>
          </a:solidFill>
        </a:ln>
      </dgm:spPr>
    </dgm:pt>
    <dgm:pt modelId="{3D835381-32FE-0741-A16F-E470A1EF6F90}" type="pres">
      <dgm:prSet presAssocID="{ED1AEE3F-360F-D54A-A8CF-279F335667F0}" presName="upArrowText" presStyleLbl="revTx" presStyleIdx="1" presStyleCnt="2" custScaleX="135643" custLinFactNeighborX="345" custLinFactNeighborY="592">
        <dgm:presLayoutVars>
          <dgm:bulletEnabled val="1"/>
        </dgm:presLayoutVars>
      </dgm:prSet>
      <dgm:spPr/>
    </dgm:pt>
  </dgm:ptLst>
  <dgm:cxnLst>
    <dgm:cxn modelId="{AC315C00-8ED2-7845-8391-5C8CA3D1751B}" type="presOf" srcId="{ED1AEE3F-360F-D54A-A8CF-279F335667F0}" destId="{3D835381-32FE-0741-A16F-E470A1EF6F90}" srcOrd="0" destOrd="0" presId="urn:microsoft.com/office/officeart/2005/8/layout/arrow3"/>
    <dgm:cxn modelId="{A9ED8E05-EECF-5D47-9AC7-07BC96ADBA39}" type="presOf" srcId="{A55D0B67-47DA-A74F-BB2C-E7B782645E43}" destId="{3A08BDD3-0468-684F-9266-75CD6A17EF13}" srcOrd="0" destOrd="0" presId="urn:microsoft.com/office/officeart/2005/8/layout/arrow3"/>
    <dgm:cxn modelId="{C979DA65-E89F-6F43-BC4F-69E8C91A7E89}" srcId="{0FDABDDF-2A85-0F4F-9A9C-BDC96A5789F3}" destId="{ED1AEE3F-360F-D54A-A8CF-279F335667F0}" srcOrd="1" destOrd="0" parTransId="{C8736B26-2F14-5442-AB1E-221A1CD0648F}" sibTransId="{00859983-E44F-614A-B18C-35474BE1BA92}"/>
    <dgm:cxn modelId="{7A11AAA4-B486-724A-8292-8073DC032694}" srcId="{0FDABDDF-2A85-0F4F-9A9C-BDC96A5789F3}" destId="{A55D0B67-47DA-A74F-BB2C-E7B782645E43}" srcOrd="0" destOrd="0" parTransId="{42A11F86-6A87-7C42-A420-93452FF0EB93}" sibTransId="{BF44C149-E79E-F844-B67F-A1893D496D94}"/>
    <dgm:cxn modelId="{3CD519A7-1C62-9841-858F-7F9A28514142}" type="presOf" srcId="{0FDABDDF-2A85-0F4F-9A9C-BDC96A5789F3}" destId="{84EB9B5F-964F-5F41-B542-CE55D2E09B93}" srcOrd="0" destOrd="0" presId="urn:microsoft.com/office/officeart/2005/8/layout/arrow3"/>
    <dgm:cxn modelId="{149B1853-0DAA-5143-8EC8-870BFE8E4BFB}" type="presParOf" srcId="{84EB9B5F-964F-5F41-B542-CE55D2E09B93}" destId="{F03373DA-B438-124D-A363-7035026D8CA6}" srcOrd="0" destOrd="0" presId="urn:microsoft.com/office/officeart/2005/8/layout/arrow3"/>
    <dgm:cxn modelId="{DE7F64EC-2CDA-564F-BF04-3DAD2FA86354}" type="presParOf" srcId="{84EB9B5F-964F-5F41-B542-CE55D2E09B93}" destId="{7E63A652-3A1D-DD4D-B895-5A3EEDC0933F}" srcOrd="1" destOrd="0" presId="urn:microsoft.com/office/officeart/2005/8/layout/arrow3"/>
    <dgm:cxn modelId="{A1E4A87B-A672-5A4F-A487-FA9268351BC7}" type="presParOf" srcId="{84EB9B5F-964F-5F41-B542-CE55D2E09B93}" destId="{3A08BDD3-0468-684F-9266-75CD6A17EF13}" srcOrd="2" destOrd="0" presId="urn:microsoft.com/office/officeart/2005/8/layout/arrow3"/>
    <dgm:cxn modelId="{FB7537A4-8B08-5149-9144-D83E4BD77FE8}" type="presParOf" srcId="{84EB9B5F-964F-5F41-B542-CE55D2E09B93}" destId="{10D4E3E9-6860-D843-995F-0D5D3F3915E0}" srcOrd="3" destOrd="0" presId="urn:microsoft.com/office/officeart/2005/8/layout/arrow3"/>
    <dgm:cxn modelId="{EAA6B28E-39C1-C04B-8A42-29755C9D8526}" type="presParOf" srcId="{84EB9B5F-964F-5F41-B542-CE55D2E09B93}" destId="{3D835381-32FE-0741-A16F-E470A1EF6F90}" srcOrd="4" destOrd="0" presId="urn:microsoft.com/office/officeart/2005/8/layout/arrow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BFA90-D338-4867-B192-9BF5C62A40B7}">
      <dsp:nvSpPr>
        <dsp:cNvPr id="0" name=""/>
        <dsp:cNvSpPr/>
      </dsp:nvSpPr>
      <dsp:spPr>
        <a:xfrm rot="5400000">
          <a:off x="626344" y="2065598"/>
          <a:ext cx="1860536" cy="309589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24978-831E-41A8-A919-9DF3159D95B3}">
      <dsp:nvSpPr>
        <dsp:cNvPr id="0" name=""/>
        <dsp:cNvSpPr/>
      </dsp:nvSpPr>
      <dsp:spPr bwMode="white">
        <a:xfrm>
          <a:off x="262026" y="2914334"/>
          <a:ext cx="3202887" cy="244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MY" altLang="en-US" sz="2000" kern="1200" dirty="0"/>
            <a:t>support a culture and mindset change amongst researchers (especially) to accept Open Science and sharing.</a:t>
          </a:r>
        </a:p>
      </dsp:txBody>
      <dsp:txXfrm>
        <a:off x="262026" y="2914334"/>
        <a:ext cx="3202887" cy="2449969"/>
      </dsp:txXfrm>
    </dsp:sp>
    <dsp:sp modelId="{61A5B80A-01D5-4349-A5BB-33A20E744C6C}">
      <dsp:nvSpPr>
        <dsp:cNvPr id="0" name=""/>
        <dsp:cNvSpPr/>
      </dsp:nvSpPr>
      <dsp:spPr>
        <a:xfrm>
          <a:off x="2583405" y="1837675"/>
          <a:ext cx="527356" cy="52735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04A231-4617-491C-9766-3FC53C39479E}">
      <dsp:nvSpPr>
        <dsp:cNvPr id="0" name=""/>
        <dsp:cNvSpPr/>
      </dsp:nvSpPr>
      <dsp:spPr>
        <a:xfrm rot="5400000">
          <a:off x="4251904" y="1218917"/>
          <a:ext cx="1860536" cy="309589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1EB00-2A90-4CCF-B82C-4A7025E8535A}">
      <dsp:nvSpPr>
        <dsp:cNvPr id="0" name=""/>
        <dsp:cNvSpPr/>
      </dsp:nvSpPr>
      <dsp:spPr bwMode="white">
        <a:xfrm>
          <a:off x="3941334" y="2106584"/>
          <a:ext cx="2794987" cy="244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MY" altLang="en-US" sz="2000" kern="1200" dirty="0"/>
            <a:t>consolidate and sustain training support network from research performing institutions </a:t>
          </a:r>
        </a:p>
      </dsp:txBody>
      <dsp:txXfrm>
        <a:off x="3941334" y="2106584"/>
        <a:ext cx="2794987" cy="2449969"/>
      </dsp:txXfrm>
    </dsp:sp>
    <dsp:sp modelId="{619850C3-35E4-43A9-841E-37DE8E695D93}">
      <dsp:nvSpPr>
        <dsp:cNvPr id="0" name=""/>
        <dsp:cNvSpPr/>
      </dsp:nvSpPr>
      <dsp:spPr>
        <a:xfrm>
          <a:off x="6208965" y="990994"/>
          <a:ext cx="527356" cy="52735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2A881D-D55E-4ECD-AEB2-4F5DF5258573}">
      <dsp:nvSpPr>
        <dsp:cNvPr id="0" name=""/>
        <dsp:cNvSpPr/>
      </dsp:nvSpPr>
      <dsp:spPr>
        <a:xfrm rot="5400000">
          <a:off x="7923783" y="61203"/>
          <a:ext cx="1977582" cy="367404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EE6131-7DC5-43B3-95B0-5EA645B87141}">
      <dsp:nvSpPr>
        <dsp:cNvPr id="0" name=""/>
        <dsp:cNvSpPr/>
      </dsp:nvSpPr>
      <dsp:spPr bwMode="white">
        <a:xfrm>
          <a:off x="7348487" y="1135371"/>
          <a:ext cx="3614533" cy="244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MY" altLang="en-US" sz="2000" kern="1200" dirty="0"/>
            <a:t>strengthen the capacity, addressing the current skills and content gaps on the practical implementation through various training programmes.</a:t>
          </a:r>
        </a:p>
      </dsp:txBody>
      <dsp:txXfrm>
        <a:off x="7348487" y="1135371"/>
        <a:ext cx="3614533" cy="2449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73DA-B438-124D-A363-7035026D8CA6}">
      <dsp:nvSpPr>
        <dsp:cNvPr id="0" name=""/>
        <dsp:cNvSpPr/>
      </dsp:nvSpPr>
      <dsp:spPr>
        <a:xfrm rot="21300000">
          <a:off x="29337" y="2356684"/>
          <a:ext cx="9501563" cy="1088072"/>
        </a:xfrm>
        <a:prstGeom prst="mathMinus">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63A652-3A1D-DD4D-B895-5A3EEDC0933F}">
      <dsp:nvSpPr>
        <dsp:cNvPr id="0" name=""/>
        <dsp:cNvSpPr/>
      </dsp:nvSpPr>
      <dsp:spPr>
        <a:xfrm>
          <a:off x="1749050" y="290072"/>
          <a:ext cx="1664428" cy="2320576"/>
        </a:xfrm>
        <a:prstGeom prst="downArrow">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8BDD3-0468-684F-9266-75CD6A17EF13}">
      <dsp:nvSpPr>
        <dsp:cNvPr id="0" name=""/>
        <dsp:cNvSpPr/>
      </dsp:nvSpPr>
      <dsp:spPr>
        <a:xfrm>
          <a:off x="4354344" y="0"/>
          <a:ext cx="4484440" cy="2436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just" defTabSz="488950">
            <a:lnSpc>
              <a:spcPct val="90000"/>
            </a:lnSpc>
            <a:spcBef>
              <a:spcPct val="0"/>
            </a:spcBef>
            <a:spcAft>
              <a:spcPct val="35000"/>
            </a:spcAft>
            <a:buNone/>
          </a:pPr>
          <a:r>
            <a:rPr lang="en-GB" sz="1100" kern="1200" dirty="0">
              <a:solidFill>
                <a:schemeClr val="tx1"/>
              </a:solidFill>
            </a:rPr>
            <a:t>OPEN DATA</a:t>
          </a:r>
        </a:p>
        <a:p>
          <a:pPr marL="0" lvl="0" indent="0" algn="just" defTabSz="488950">
            <a:lnSpc>
              <a:spcPct val="90000"/>
            </a:lnSpc>
            <a:spcBef>
              <a:spcPct val="0"/>
            </a:spcBef>
            <a:spcAft>
              <a:spcPct val="35000"/>
            </a:spcAft>
            <a:buNone/>
          </a:pPr>
          <a:r>
            <a:rPr lang="en-US" sz="1100" kern="1200" dirty="0">
              <a:solidFill>
                <a:schemeClr val="tx1"/>
              </a:solidFill>
              <a:latin typeface="Arial" panose="020B0604020202020204" pitchFamily="34" charset="0"/>
              <a:cs typeface="Arial" panose="020B0604020202020204" pitchFamily="34" charset="0"/>
            </a:rPr>
            <a:t>Open data should be available to everyone to access, use and share without any implications and restrictions on patents, copyrights and licenses</a:t>
          </a:r>
          <a:endParaRPr lang="en-GB" sz="1100" kern="1200" dirty="0">
            <a:solidFill>
              <a:schemeClr val="tx1"/>
            </a:solidFill>
          </a:endParaRPr>
        </a:p>
      </dsp:txBody>
      <dsp:txXfrm>
        <a:off x="4354344" y="0"/>
        <a:ext cx="4484440" cy="2436605"/>
      </dsp:txXfrm>
    </dsp:sp>
    <dsp:sp modelId="{10D4E3E9-6860-D843-995F-0D5D3F3915E0}">
      <dsp:nvSpPr>
        <dsp:cNvPr id="0" name=""/>
        <dsp:cNvSpPr/>
      </dsp:nvSpPr>
      <dsp:spPr>
        <a:xfrm>
          <a:off x="5562706" y="3248946"/>
          <a:ext cx="1843854" cy="2320576"/>
        </a:xfrm>
        <a:prstGeom prst="upArrow">
          <a:avLst/>
        </a:prstGeom>
        <a:solidFill>
          <a:srgbClr val="3000F5"/>
        </a:solidFill>
        <a:ln w="28575" cap="flat" cmpd="sng" algn="ctr">
          <a:solidFill>
            <a:srgbClr val="F6EB4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835381-32FE-0741-A16F-E470A1EF6F90}">
      <dsp:nvSpPr>
        <dsp:cNvPr id="0" name=""/>
        <dsp:cNvSpPr/>
      </dsp:nvSpPr>
      <dsp:spPr>
        <a:xfrm>
          <a:off x="899381" y="3364835"/>
          <a:ext cx="4149694" cy="2436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tx1"/>
              </a:solidFill>
            </a:rPr>
            <a:t>FAIR DATA</a:t>
          </a:r>
        </a:p>
        <a:p>
          <a:pPr marL="0" lvl="0" indent="0" algn="just" defTabSz="488950">
            <a:lnSpc>
              <a:spcPct val="90000"/>
            </a:lnSpc>
            <a:spcBef>
              <a:spcPct val="0"/>
            </a:spcBef>
            <a:spcAft>
              <a:spcPct val="35000"/>
            </a:spcAft>
            <a:buNone/>
          </a:pPr>
          <a:r>
            <a:rPr lang="en-US" sz="1100" kern="1200" dirty="0">
              <a:solidFill>
                <a:schemeClr val="tx1"/>
              </a:solidFill>
              <a:latin typeface="Arial" panose="020B0604020202020204" pitchFamily="34" charset="0"/>
              <a:cs typeface="Arial" panose="020B0604020202020204" pitchFamily="34" charset="0"/>
            </a:rPr>
            <a:t>Data are made available to everyone to access, use and share </a:t>
          </a:r>
          <a:r>
            <a:rPr lang="en-US" sz="1100" b="1" kern="1200" dirty="0">
              <a:solidFill>
                <a:srgbClr val="FF0000"/>
              </a:solidFill>
              <a:latin typeface="Arial" panose="020B0604020202020204" pitchFamily="34" charset="0"/>
              <a:cs typeface="Arial" panose="020B0604020202020204" pitchFamily="34" charset="0"/>
            </a:rPr>
            <a:t>under certain conditions</a:t>
          </a:r>
          <a:r>
            <a:rPr lang="en-US" sz="1100" kern="1200" dirty="0">
              <a:solidFill>
                <a:schemeClr val="tx1"/>
              </a:solidFill>
              <a:latin typeface="Arial" panose="020B0604020202020204" pitchFamily="34" charset="0"/>
              <a:cs typeface="Arial" panose="020B0604020202020204" pitchFamily="34" charset="0"/>
            </a:rPr>
            <a:t>, depending upon the types of data.</a:t>
          </a:r>
          <a:endParaRPr lang="en-GB" sz="1100" kern="1200" dirty="0">
            <a:solidFill>
              <a:schemeClr val="tx1"/>
            </a:solidFill>
          </a:endParaRPr>
        </a:p>
      </dsp:txBody>
      <dsp:txXfrm>
        <a:off x="899381" y="3364835"/>
        <a:ext cx="4149694" cy="243660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1">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bL"/>
          <dgm:param type="flowDir" val="row"/>
        </dgm:alg>
      </dgm:if>
      <dgm:else name="Name2">
        <dgm:alg type="snake">
          <dgm:param type="bkpt" val="fixed"/>
          <dgm:param type="bkPtFixedVal" val="1"/>
          <dgm:param type="off" val="off"/>
          <dgm:param type="grDir" val="bR"/>
          <dgm:param type="flowDir" val="row"/>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1ECA8-271F-2045-9333-F9FED4FE4DC0}" type="datetimeFigureOut">
              <a:rPr lang="en-US" smtClean="0"/>
              <a:t>3/16/24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7B5EF7-04E8-6843-B7E4-284FFEC97C0F}" type="slidenum">
              <a:rPr lang="en-US" smtClean="0"/>
              <a:t>‹#›</a:t>
            </a:fld>
            <a:endParaRPr lang="en-US"/>
          </a:p>
        </p:txBody>
      </p:sp>
    </p:spTree>
    <p:extLst>
      <p:ext uri="{BB962C8B-B14F-4D97-AF65-F5344CB8AC3E}">
        <p14:creationId xmlns:p14="http://schemas.microsoft.com/office/powerpoint/2010/main" val="4283246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3</a:t>
            </a:fld>
            <a:endParaRPr lang="en-US"/>
          </a:p>
        </p:txBody>
      </p:sp>
    </p:spTree>
    <p:extLst>
      <p:ext uri="{BB962C8B-B14F-4D97-AF65-F5344CB8AC3E}">
        <p14:creationId xmlns:p14="http://schemas.microsoft.com/office/powerpoint/2010/main" val="2323328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26</a:t>
            </a:fld>
            <a:endParaRPr lang="en-US"/>
          </a:p>
        </p:txBody>
      </p:sp>
    </p:spTree>
    <p:extLst>
      <p:ext uri="{BB962C8B-B14F-4D97-AF65-F5344CB8AC3E}">
        <p14:creationId xmlns:p14="http://schemas.microsoft.com/office/powerpoint/2010/main" val="4066267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19D806A-B648-4DF2-A631-D67675412B13}" type="slidenum">
              <a:rPr lang="en-MY" smtClean="0"/>
              <a:t>27</a:t>
            </a:fld>
            <a:endParaRPr lang="en-MY"/>
          </a:p>
        </p:txBody>
      </p:sp>
    </p:spTree>
    <p:extLst>
      <p:ext uri="{BB962C8B-B14F-4D97-AF65-F5344CB8AC3E}">
        <p14:creationId xmlns:p14="http://schemas.microsoft.com/office/powerpoint/2010/main" val="2635119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7175">
              <a:defRPr/>
            </a:pPr>
            <a:fld id="{77A442B5-C96F-974D-9E65-411AA9B721B2}" type="slidenum">
              <a:rPr lang="en-US">
                <a:solidFill>
                  <a:prstClr val="black"/>
                </a:solidFill>
                <a:latin typeface="Calibri" panose="020F0502020204030204"/>
              </a:rPr>
              <a:pPr defTabSz="457175">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250638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984EDF-BF0F-4EF1-A531-55682F40E8BF}" type="slidenum">
              <a:rPr lang="en-MY" smtClean="0"/>
              <a:t>36</a:t>
            </a:fld>
            <a:endParaRPr lang="en-MY"/>
          </a:p>
        </p:txBody>
      </p:sp>
    </p:spTree>
    <p:extLst>
      <p:ext uri="{BB962C8B-B14F-4D97-AF65-F5344CB8AC3E}">
        <p14:creationId xmlns:p14="http://schemas.microsoft.com/office/powerpoint/2010/main" val="116595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5"/>
          </p:nvPr>
        </p:nvSpPr>
        <p:spPr/>
        <p:txBody>
          <a:bodyPr/>
          <a:lstStyle/>
          <a:p>
            <a:fld id="{A71A602C-4AEF-431D-9BC5-4FA2E0D7907C}" type="slidenum">
              <a:rPr lang="en-US" smtClean="0"/>
              <a:t>6</a:t>
            </a:fld>
            <a:endParaRPr lang="en-US"/>
          </a:p>
        </p:txBody>
      </p:sp>
    </p:spTree>
    <p:extLst>
      <p:ext uri="{BB962C8B-B14F-4D97-AF65-F5344CB8AC3E}">
        <p14:creationId xmlns:p14="http://schemas.microsoft.com/office/powerpoint/2010/main" val="96373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academy champion OS initiative </a:t>
            </a:r>
          </a:p>
          <a:p>
            <a:pPr marL="228600" indent="-228600">
              <a:buAutoNum type="arabicPeriod"/>
            </a:pPr>
            <a:r>
              <a:rPr lang="en-US" dirty="0"/>
              <a:t>Concerted effort by R&amp;D in My to start the culture of sharing research data, nationally and internationally</a:t>
            </a:r>
          </a:p>
          <a:p>
            <a:pPr marL="228600" indent="-228600">
              <a:buAutoNum type="arabicPeriod"/>
            </a:pPr>
            <a:r>
              <a:rPr lang="en-US" dirty="0"/>
              <a:t>Uphold integrity of our research</a:t>
            </a:r>
          </a:p>
          <a:p>
            <a:pPr marL="228600" indent="-228600">
              <a:buAutoNum type="arabicPeriod"/>
            </a:pPr>
            <a:r>
              <a:rPr lang="en-US" dirty="0"/>
              <a:t>Inclusive innovation ecosystem </a:t>
            </a:r>
          </a:p>
          <a:p>
            <a:pPr marL="228600" indent="-228600">
              <a:buAutoNum type="arabicPeriod"/>
            </a:pPr>
            <a:r>
              <a:rPr lang="en-US" dirty="0"/>
              <a:t>Accelerate translation of knowledge towards product, services and solutions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7</a:t>
            </a:fld>
            <a:endParaRPr lang="en-US"/>
          </a:p>
        </p:txBody>
      </p:sp>
    </p:spTree>
    <p:extLst>
      <p:ext uri="{BB962C8B-B14F-4D97-AF65-F5344CB8AC3E}">
        <p14:creationId xmlns:p14="http://schemas.microsoft.com/office/powerpoint/2010/main" val="3886505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2E8D53-730F-7143-B839-80900023AD14}" type="slidenum">
              <a:rPr lang="en-US" smtClean="0"/>
              <a:t>11</a:t>
            </a:fld>
            <a:endParaRPr lang="en-US"/>
          </a:p>
        </p:txBody>
      </p:sp>
    </p:spTree>
    <p:extLst>
      <p:ext uri="{BB962C8B-B14F-4D97-AF65-F5344CB8AC3E}">
        <p14:creationId xmlns:p14="http://schemas.microsoft.com/office/powerpoint/2010/main" val="7490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2E8D53-730F-7143-B839-80900023AD14}" type="slidenum">
              <a:rPr lang="en-US" smtClean="0"/>
              <a:t>13</a:t>
            </a:fld>
            <a:endParaRPr lang="en-US"/>
          </a:p>
        </p:txBody>
      </p:sp>
    </p:spTree>
    <p:extLst>
      <p:ext uri="{BB962C8B-B14F-4D97-AF65-F5344CB8AC3E}">
        <p14:creationId xmlns:p14="http://schemas.microsoft.com/office/powerpoint/2010/main" val="309639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2E8D53-730F-7143-B839-80900023AD14}" type="slidenum">
              <a:rPr lang="en-US" smtClean="0"/>
              <a:t>17</a:t>
            </a:fld>
            <a:endParaRPr lang="en-US"/>
          </a:p>
        </p:txBody>
      </p:sp>
    </p:spTree>
    <p:extLst>
      <p:ext uri="{BB962C8B-B14F-4D97-AF65-F5344CB8AC3E}">
        <p14:creationId xmlns:p14="http://schemas.microsoft.com/office/powerpoint/2010/main" val="3034966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Proposed APEC Open Innovation Mechanism Towards Materialising MOIP PPSTI</a:t>
            </a:r>
          </a:p>
          <a:p>
            <a:endParaRPr lang="en-GB"/>
          </a:p>
        </p:txBody>
      </p:sp>
      <p:sp>
        <p:nvSpPr>
          <p:cNvPr id="4" name="Slide Number Placeholder 3"/>
          <p:cNvSpPr>
            <a:spLocks noGrp="1"/>
          </p:cNvSpPr>
          <p:nvPr>
            <p:ph type="sldNum" sz="quarter" idx="5"/>
          </p:nvPr>
        </p:nvSpPr>
        <p:spPr/>
        <p:txBody>
          <a:bodyPr/>
          <a:lstStyle/>
          <a:p>
            <a:fld id="{77A442B5-C96F-974D-9E65-411AA9B721B2}" type="slidenum">
              <a:rPr lang="en-US" smtClean="0"/>
              <a:t>21</a:t>
            </a:fld>
            <a:endParaRPr lang="en-US"/>
          </a:p>
        </p:txBody>
      </p:sp>
    </p:spTree>
    <p:extLst>
      <p:ext uri="{BB962C8B-B14F-4D97-AF65-F5344CB8AC3E}">
        <p14:creationId xmlns:p14="http://schemas.microsoft.com/office/powerpoint/2010/main" val="290501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23</a:t>
            </a:fld>
            <a:endParaRPr lang="en-US"/>
          </a:p>
        </p:txBody>
      </p:sp>
    </p:spTree>
    <p:extLst>
      <p:ext uri="{BB962C8B-B14F-4D97-AF65-F5344CB8AC3E}">
        <p14:creationId xmlns:p14="http://schemas.microsoft.com/office/powerpoint/2010/main" val="179869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E8D53-730F-7143-B839-80900023AD14}" type="slidenum">
              <a:rPr lang="en-US" smtClean="0"/>
              <a:t>24</a:t>
            </a:fld>
            <a:endParaRPr lang="en-US"/>
          </a:p>
        </p:txBody>
      </p:sp>
    </p:spTree>
    <p:extLst>
      <p:ext uri="{BB962C8B-B14F-4D97-AF65-F5344CB8AC3E}">
        <p14:creationId xmlns:p14="http://schemas.microsoft.com/office/powerpoint/2010/main" val="99427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D809-7C48-CC5A-F596-D477084D18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6FF1DAE-CA32-D71F-F7D9-0C7A1F6DE9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AEE249B-5F96-BD16-C51E-ADB5E711CFC9}"/>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5" name="Footer Placeholder 4">
            <a:extLst>
              <a:ext uri="{FF2B5EF4-FFF2-40B4-BE49-F238E27FC236}">
                <a16:creationId xmlns:a16="http://schemas.microsoft.com/office/drawing/2014/main" id="{A72D918D-E236-A5ED-A129-CD1E57399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A34D3-2515-048C-9035-D60F508C96B8}"/>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326224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AF292-E8BF-4609-CD6A-F9221B8BC98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38EE94-9A18-59E2-3D20-95EF3029DF9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963E39-C12F-E12E-4DC6-C6A0C39272CB}"/>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5" name="Footer Placeholder 4">
            <a:extLst>
              <a:ext uri="{FF2B5EF4-FFF2-40B4-BE49-F238E27FC236}">
                <a16:creationId xmlns:a16="http://schemas.microsoft.com/office/drawing/2014/main" id="{BEFD6CC2-C45B-259C-D50D-8762299F3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369E1-218B-9181-EB80-6763246F6D7B}"/>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1932063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395971-5EE7-DD18-5D82-EEC5D577B49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BD42128-5F29-6913-E522-5E346E9090A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048EFF-590E-E8C3-9D57-C66A1F8B68BC}"/>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5" name="Footer Placeholder 4">
            <a:extLst>
              <a:ext uri="{FF2B5EF4-FFF2-40B4-BE49-F238E27FC236}">
                <a16:creationId xmlns:a16="http://schemas.microsoft.com/office/drawing/2014/main" id="{157369D2-D653-1D89-32ED-A2E0E6CC9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61C58-5B18-B26B-7AF0-630A8CA85509}"/>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400982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CBA49BA-5282-4247-A21A-B43509A88C61}"/>
              </a:ext>
            </a:extLst>
          </p:cNvPr>
          <p:cNvSpPr>
            <a:spLocks noGrp="1"/>
          </p:cNvSpPr>
          <p:nvPr>
            <p:ph type="pic" sz="quarter" idx="10"/>
          </p:nvPr>
        </p:nvSpPr>
        <p:spPr>
          <a:xfrm>
            <a:off x="6929530" y="649028"/>
            <a:ext cx="4557467" cy="5559950"/>
          </a:xfrm>
          <a:custGeom>
            <a:avLst/>
            <a:gdLst>
              <a:gd name="connsiteX0" fmla="*/ 304351 w 2187347"/>
              <a:gd name="connsiteY0" fmla="*/ 626571 h 2669291"/>
              <a:gd name="connsiteX1" fmla="*/ 306283 w 2187347"/>
              <a:gd name="connsiteY1" fmla="*/ 627826 h 2669291"/>
              <a:gd name="connsiteX2" fmla="*/ 306279 w 2187347"/>
              <a:gd name="connsiteY2" fmla="*/ 627824 h 2669291"/>
              <a:gd name="connsiteX3" fmla="*/ 304351 w 2187347"/>
              <a:gd name="connsiteY3" fmla="*/ 626571 h 2669291"/>
              <a:gd name="connsiteX4" fmla="*/ 584069 w 2187347"/>
              <a:gd name="connsiteY4" fmla="*/ 661 h 2669291"/>
              <a:gd name="connsiteX5" fmla="*/ 599142 w 2187347"/>
              <a:gd name="connsiteY5" fmla="*/ 10709 h 2669291"/>
              <a:gd name="connsiteX6" fmla="*/ 619239 w 2187347"/>
              <a:gd name="connsiteY6" fmla="*/ 25781 h 2669291"/>
              <a:gd name="connsiteX7" fmla="*/ 634311 w 2187347"/>
              <a:gd name="connsiteY7" fmla="*/ 30806 h 2669291"/>
              <a:gd name="connsiteX8" fmla="*/ 649384 w 2187347"/>
              <a:gd name="connsiteY8" fmla="*/ 40854 h 2669291"/>
              <a:gd name="connsiteX9" fmla="*/ 664456 w 2187347"/>
              <a:gd name="connsiteY9" fmla="*/ 60951 h 2669291"/>
              <a:gd name="connsiteX10" fmla="*/ 674504 w 2187347"/>
              <a:gd name="connsiteY10" fmla="*/ 76023 h 2669291"/>
              <a:gd name="connsiteX11" fmla="*/ 699625 w 2187347"/>
              <a:gd name="connsiteY11" fmla="*/ 96120 h 2669291"/>
              <a:gd name="connsiteX12" fmla="*/ 714698 w 2187347"/>
              <a:gd name="connsiteY12" fmla="*/ 101144 h 2669291"/>
              <a:gd name="connsiteX13" fmla="*/ 754891 w 2187347"/>
              <a:gd name="connsiteY13" fmla="*/ 136313 h 2669291"/>
              <a:gd name="connsiteX14" fmla="*/ 764940 w 2187347"/>
              <a:gd name="connsiteY14" fmla="*/ 146362 h 2669291"/>
              <a:gd name="connsiteX15" fmla="*/ 780012 w 2187347"/>
              <a:gd name="connsiteY15" fmla="*/ 151386 h 2669291"/>
              <a:gd name="connsiteX16" fmla="*/ 830254 w 2187347"/>
              <a:gd name="connsiteY16" fmla="*/ 191579 h 2669291"/>
              <a:gd name="connsiteX17" fmla="*/ 845326 w 2187347"/>
              <a:gd name="connsiteY17" fmla="*/ 201628 h 2669291"/>
              <a:gd name="connsiteX18" fmla="*/ 875471 w 2187347"/>
              <a:gd name="connsiteY18" fmla="*/ 211676 h 2669291"/>
              <a:gd name="connsiteX19" fmla="*/ 890544 w 2187347"/>
              <a:gd name="connsiteY19" fmla="*/ 216700 h 2669291"/>
              <a:gd name="connsiteX20" fmla="*/ 935762 w 2187347"/>
              <a:gd name="connsiteY20" fmla="*/ 241821 h 2669291"/>
              <a:gd name="connsiteX21" fmla="*/ 940786 w 2187347"/>
              <a:gd name="connsiteY21" fmla="*/ 226749 h 2669291"/>
              <a:gd name="connsiteX22" fmla="*/ 925713 w 2187347"/>
              <a:gd name="connsiteY22" fmla="*/ 191579 h 2669291"/>
              <a:gd name="connsiteX23" fmla="*/ 910641 w 2187347"/>
              <a:gd name="connsiteY23" fmla="*/ 181531 h 2669291"/>
              <a:gd name="connsiteX24" fmla="*/ 895568 w 2187347"/>
              <a:gd name="connsiteY24" fmla="*/ 176507 h 2669291"/>
              <a:gd name="connsiteX25" fmla="*/ 885520 w 2187347"/>
              <a:gd name="connsiteY25" fmla="*/ 166458 h 2669291"/>
              <a:gd name="connsiteX26" fmla="*/ 875471 w 2187347"/>
              <a:gd name="connsiteY26" fmla="*/ 136313 h 2669291"/>
              <a:gd name="connsiteX27" fmla="*/ 890544 w 2187347"/>
              <a:gd name="connsiteY27" fmla="*/ 146362 h 2669291"/>
              <a:gd name="connsiteX28" fmla="*/ 905617 w 2187347"/>
              <a:gd name="connsiteY28" fmla="*/ 171483 h 2669291"/>
              <a:gd name="connsiteX29" fmla="*/ 935762 w 2187347"/>
              <a:gd name="connsiteY29" fmla="*/ 191579 h 2669291"/>
              <a:gd name="connsiteX30" fmla="*/ 955858 w 2187347"/>
              <a:gd name="connsiteY30" fmla="*/ 156410 h 2669291"/>
              <a:gd name="connsiteX31" fmla="*/ 965907 w 2187347"/>
              <a:gd name="connsiteY31" fmla="*/ 166458 h 2669291"/>
              <a:gd name="connsiteX32" fmla="*/ 986003 w 2187347"/>
              <a:gd name="connsiteY32" fmla="*/ 196603 h 2669291"/>
              <a:gd name="connsiteX33" fmla="*/ 1026197 w 2187347"/>
              <a:gd name="connsiteY33" fmla="*/ 226749 h 2669291"/>
              <a:gd name="connsiteX34" fmla="*/ 1036245 w 2187347"/>
              <a:gd name="connsiteY34" fmla="*/ 241821 h 2669291"/>
              <a:gd name="connsiteX35" fmla="*/ 1066390 w 2187347"/>
              <a:gd name="connsiteY35" fmla="*/ 256894 h 2669291"/>
              <a:gd name="connsiteX36" fmla="*/ 1096535 w 2187347"/>
              <a:gd name="connsiteY36" fmla="*/ 276990 h 2669291"/>
              <a:gd name="connsiteX37" fmla="*/ 1111608 w 2187347"/>
              <a:gd name="connsiteY37" fmla="*/ 287039 h 2669291"/>
              <a:gd name="connsiteX38" fmla="*/ 1151801 w 2187347"/>
              <a:gd name="connsiteY38" fmla="*/ 327232 h 2669291"/>
              <a:gd name="connsiteX39" fmla="*/ 1171898 w 2187347"/>
              <a:gd name="connsiteY39" fmla="*/ 347329 h 2669291"/>
              <a:gd name="connsiteX40" fmla="*/ 1180466 w 2187347"/>
              <a:gd name="connsiteY40" fmla="*/ 360259 h 2669291"/>
              <a:gd name="connsiteX41" fmla="*/ 1182804 w 2187347"/>
              <a:gd name="connsiteY41" fmla="*/ 363858 h 2669291"/>
              <a:gd name="connsiteX42" fmla="*/ 1182805 w 2187347"/>
              <a:gd name="connsiteY42" fmla="*/ 363862 h 2669291"/>
              <a:gd name="connsiteX43" fmla="*/ 1184058 w 2187347"/>
              <a:gd name="connsiteY43" fmla="*/ 365790 h 2669291"/>
              <a:gd name="connsiteX44" fmla="*/ 1182804 w 2187347"/>
              <a:gd name="connsiteY44" fmla="*/ 363858 h 2669291"/>
              <a:gd name="connsiteX45" fmla="*/ 1181123 w 2187347"/>
              <a:gd name="connsiteY45" fmla="*/ 359947 h 2669291"/>
              <a:gd name="connsiteX46" fmla="*/ 1191995 w 2187347"/>
              <a:gd name="connsiteY46" fmla="*/ 372450 h 2669291"/>
              <a:gd name="connsiteX47" fmla="*/ 1202043 w 2187347"/>
              <a:gd name="connsiteY47" fmla="*/ 387522 h 2669291"/>
              <a:gd name="connsiteX48" fmla="*/ 1217115 w 2187347"/>
              <a:gd name="connsiteY48" fmla="*/ 397570 h 2669291"/>
              <a:gd name="connsiteX49" fmla="*/ 1222140 w 2187347"/>
              <a:gd name="connsiteY49" fmla="*/ 412643 h 2669291"/>
              <a:gd name="connsiteX50" fmla="*/ 1242236 w 2187347"/>
              <a:gd name="connsiteY50" fmla="*/ 442788 h 2669291"/>
              <a:gd name="connsiteX51" fmla="*/ 1247261 w 2187347"/>
              <a:gd name="connsiteY51" fmla="*/ 457861 h 2669291"/>
              <a:gd name="connsiteX52" fmla="*/ 1267357 w 2187347"/>
              <a:gd name="connsiteY52" fmla="*/ 488006 h 2669291"/>
              <a:gd name="connsiteX53" fmla="*/ 1282430 w 2187347"/>
              <a:gd name="connsiteY53" fmla="*/ 513127 h 2669291"/>
              <a:gd name="connsiteX54" fmla="*/ 1292478 w 2187347"/>
              <a:gd name="connsiteY54" fmla="*/ 528199 h 2669291"/>
              <a:gd name="connsiteX55" fmla="*/ 1312575 w 2187347"/>
              <a:gd name="connsiteY55" fmla="*/ 543272 h 2669291"/>
              <a:gd name="connsiteX56" fmla="*/ 1352768 w 2187347"/>
              <a:gd name="connsiteY56" fmla="*/ 578441 h 2669291"/>
              <a:gd name="connsiteX57" fmla="*/ 1362817 w 2187347"/>
              <a:gd name="connsiteY57" fmla="*/ 593513 h 2669291"/>
              <a:gd name="connsiteX58" fmla="*/ 1387937 w 2187347"/>
              <a:gd name="connsiteY58" fmla="*/ 618634 h 2669291"/>
              <a:gd name="connsiteX59" fmla="*/ 1397986 w 2187347"/>
              <a:gd name="connsiteY59" fmla="*/ 628683 h 2669291"/>
              <a:gd name="connsiteX60" fmla="*/ 1423107 w 2187347"/>
              <a:gd name="connsiteY60" fmla="*/ 663852 h 2669291"/>
              <a:gd name="connsiteX61" fmla="*/ 1438179 w 2187347"/>
              <a:gd name="connsiteY61" fmla="*/ 693997 h 2669291"/>
              <a:gd name="connsiteX62" fmla="*/ 1468324 w 2187347"/>
              <a:gd name="connsiteY62" fmla="*/ 719118 h 2669291"/>
              <a:gd name="connsiteX63" fmla="*/ 1478373 w 2187347"/>
              <a:gd name="connsiteY63" fmla="*/ 729166 h 2669291"/>
              <a:gd name="connsiteX64" fmla="*/ 1498469 w 2187347"/>
              <a:gd name="connsiteY64" fmla="*/ 754287 h 2669291"/>
              <a:gd name="connsiteX65" fmla="*/ 1518566 w 2187347"/>
              <a:gd name="connsiteY65" fmla="*/ 774384 h 2669291"/>
              <a:gd name="connsiteX66" fmla="*/ 1527134 w 2187347"/>
              <a:gd name="connsiteY66" fmla="*/ 787314 h 2669291"/>
              <a:gd name="connsiteX67" fmla="*/ 1529472 w 2187347"/>
              <a:gd name="connsiteY67" fmla="*/ 790914 h 2669291"/>
              <a:gd name="connsiteX68" fmla="*/ 1529473 w 2187347"/>
              <a:gd name="connsiteY68" fmla="*/ 790917 h 2669291"/>
              <a:gd name="connsiteX69" fmla="*/ 1530726 w 2187347"/>
              <a:gd name="connsiteY69" fmla="*/ 792845 h 2669291"/>
              <a:gd name="connsiteX70" fmla="*/ 1529472 w 2187347"/>
              <a:gd name="connsiteY70" fmla="*/ 790914 h 2669291"/>
              <a:gd name="connsiteX71" fmla="*/ 1527791 w 2187347"/>
              <a:gd name="connsiteY71" fmla="*/ 787003 h 2669291"/>
              <a:gd name="connsiteX72" fmla="*/ 1538663 w 2187347"/>
              <a:gd name="connsiteY72" fmla="*/ 799505 h 2669291"/>
              <a:gd name="connsiteX73" fmla="*/ 1548711 w 2187347"/>
              <a:gd name="connsiteY73" fmla="*/ 814577 h 2669291"/>
              <a:gd name="connsiteX74" fmla="*/ 1603977 w 2187347"/>
              <a:gd name="connsiteY74" fmla="*/ 859795 h 2669291"/>
              <a:gd name="connsiteX75" fmla="*/ 1624074 w 2187347"/>
              <a:gd name="connsiteY75" fmla="*/ 889940 h 2669291"/>
              <a:gd name="connsiteX76" fmla="*/ 1634122 w 2187347"/>
              <a:gd name="connsiteY76" fmla="*/ 905012 h 2669291"/>
              <a:gd name="connsiteX77" fmla="*/ 1644170 w 2187347"/>
              <a:gd name="connsiteY77" fmla="*/ 915061 h 2669291"/>
              <a:gd name="connsiteX78" fmla="*/ 1654219 w 2187347"/>
              <a:gd name="connsiteY78" fmla="*/ 930133 h 2669291"/>
              <a:gd name="connsiteX79" fmla="*/ 1669291 w 2187347"/>
              <a:gd name="connsiteY79" fmla="*/ 940181 h 2669291"/>
              <a:gd name="connsiteX80" fmla="*/ 1689388 w 2187347"/>
              <a:gd name="connsiteY80" fmla="*/ 965302 h 2669291"/>
              <a:gd name="connsiteX81" fmla="*/ 1724557 w 2187347"/>
              <a:gd name="connsiteY81" fmla="*/ 1010520 h 2669291"/>
              <a:gd name="connsiteX82" fmla="*/ 1729581 w 2187347"/>
              <a:gd name="connsiteY82" fmla="*/ 1025592 h 2669291"/>
              <a:gd name="connsiteX83" fmla="*/ 1754702 w 2187347"/>
              <a:gd name="connsiteY83" fmla="*/ 1050713 h 2669291"/>
              <a:gd name="connsiteX84" fmla="*/ 1774799 w 2187347"/>
              <a:gd name="connsiteY84" fmla="*/ 1080858 h 2669291"/>
              <a:gd name="connsiteX85" fmla="*/ 1779823 w 2187347"/>
              <a:gd name="connsiteY85" fmla="*/ 1095931 h 2669291"/>
              <a:gd name="connsiteX86" fmla="*/ 1794896 w 2187347"/>
              <a:gd name="connsiteY86" fmla="*/ 1105979 h 2669291"/>
              <a:gd name="connsiteX87" fmla="*/ 1807398 w 2187347"/>
              <a:gd name="connsiteY87" fmla="*/ 1116851 h 2669291"/>
              <a:gd name="connsiteX88" fmla="*/ 1803487 w 2187347"/>
              <a:gd name="connsiteY88" fmla="*/ 1115171 h 2669291"/>
              <a:gd name="connsiteX89" fmla="*/ 1801554 w 2187347"/>
              <a:gd name="connsiteY89" fmla="*/ 1113916 h 2669291"/>
              <a:gd name="connsiteX90" fmla="*/ 1803482 w 2187347"/>
              <a:gd name="connsiteY90" fmla="*/ 1115169 h 2669291"/>
              <a:gd name="connsiteX91" fmla="*/ 1803487 w 2187347"/>
              <a:gd name="connsiteY91" fmla="*/ 1115171 h 2669291"/>
              <a:gd name="connsiteX92" fmla="*/ 1807086 w 2187347"/>
              <a:gd name="connsiteY92" fmla="*/ 1117508 h 2669291"/>
              <a:gd name="connsiteX93" fmla="*/ 1820017 w 2187347"/>
              <a:gd name="connsiteY93" fmla="*/ 1126076 h 2669291"/>
              <a:gd name="connsiteX94" fmla="*/ 1840113 w 2187347"/>
              <a:gd name="connsiteY94" fmla="*/ 1161245 h 2669291"/>
              <a:gd name="connsiteX95" fmla="*/ 1865234 w 2187347"/>
              <a:gd name="connsiteY95" fmla="*/ 1186366 h 2669291"/>
              <a:gd name="connsiteX96" fmla="*/ 1885331 w 2187347"/>
              <a:gd name="connsiteY96" fmla="*/ 1211487 h 2669291"/>
              <a:gd name="connsiteX97" fmla="*/ 1910452 w 2187347"/>
              <a:gd name="connsiteY97" fmla="*/ 1231584 h 2669291"/>
              <a:gd name="connsiteX98" fmla="*/ 1920500 w 2187347"/>
              <a:gd name="connsiteY98" fmla="*/ 1246656 h 2669291"/>
              <a:gd name="connsiteX99" fmla="*/ 1930548 w 2187347"/>
              <a:gd name="connsiteY99" fmla="*/ 1256705 h 2669291"/>
              <a:gd name="connsiteX100" fmla="*/ 1940597 w 2187347"/>
              <a:gd name="connsiteY100" fmla="*/ 1271777 h 2669291"/>
              <a:gd name="connsiteX101" fmla="*/ 1965718 w 2187347"/>
              <a:gd name="connsiteY101" fmla="*/ 1296898 h 2669291"/>
              <a:gd name="connsiteX102" fmla="*/ 1985814 w 2187347"/>
              <a:gd name="connsiteY102" fmla="*/ 1316995 h 2669291"/>
              <a:gd name="connsiteX103" fmla="*/ 1995863 w 2187347"/>
              <a:gd name="connsiteY103" fmla="*/ 1327043 h 2669291"/>
              <a:gd name="connsiteX104" fmla="*/ 2026008 w 2187347"/>
              <a:gd name="connsiteY104" fmla="*/ 1337091 h 2669291"/>
              <a:gd name="connsiteX105" fmla="*/ 2010935 w 2187347"/>
              <a:gd name="connsiteY105" fmla="*/ 1357188 h 2669291"/>
              <a:gd name="connsiteX106" fmla="*/ 2015959 w 2187347"/>
              <a:gd name="connsiteY106" fmla="*/ 1372261 h 2669291"/>
              <a:gd name="connsiteX107" fmla="*/ 1975766 w 2187347"/>
              <a:gd name="connsiteY107" fmla="*/ 1387333 h 2669291"/>
              <a:gd name="connsiteX108" fmla="*/ 1990839 w 2187347"/>
              <a:gd name="connsiteY108" fmla="*/ 1392357 h 2669291"/>
              <a:gd name="connsiteX109" fmla="*/ 2005911 w 2187347"/>
              <a:gd name="connsiteY109" fmla="*/ 1417478 h 2669291"/>
              <a:gd name="connsiteX110" fmla="*/ 1975766 w 2187347"/>
              <a:gd name="connsiteY110" fmla="*/ 1417478 h 2669291"/>
              <a:gd name="connsiteX111" fmla="*/ 1960693 w 2187347"/>
              <a:gd name="connsiteY111" fmla="*/ 1407430 h 2669291"/>
              <a:gd name="connsiteX112" fmla="*/ 1970742 w 2187347"/>
              <a:gd name="connsiteY112" fmla="*/ 1417478 h 2669291"/>
              <a:gd name="connsiteX113" fmla="*/ 1960693 w 2187347"/>
              <a:gd name="connsiteY113" fmla="*/ 1427527 h 2669291"/>
              <a:gd name="connsiteX114" fmla="*/ 1920500 w 2187347"/>
              <a:gd name="connsiteY114" fmla="*/ 1397381 h 2669291"/>
              <a:gd name="connsiteX115" fmla="*/ 1890355 w 2187347"/>
              <a:gd name="connsiteY115" fmla="*/ 1362212 h 2669291"/>
              <a:gd name="connsiteX116" fmla="*/ 1860210 w 2187347"/>
              <a:gd name="connsiteY116" fmla="*/ 1352164 h 2669291"/>
              <a:gd name="connsiteX117" fmla="*/ 1835089 w 2187347"/>
              <a:gd name="connsiteY117" fmla="*/ 1332067 h 2669291"/>
              <a:gd name="connsiteX118" fmla="*/ 1840113 w 2187347"/>
              <a:gd name="connsiteY118" fmla="*/ 1347140 h 2669291"/>
              <a:gd name="connsiteX119" fmla="*/ 1865234 w 2187347"/>
              <a:gd name="connsiteY119" fmla="*/ 1362212 h 2669291"/>
              <a:gd name="connsiteX120" fmla="*/ 1885331 w 2187347"/>
              <a:gd name="connsiteY120" fmla="*/ 1382309 h 2669291"/>
              <a:gd name="connsiteX121" fmla="*/ 1900403 w 2187347"/>
              <a:gd name="connsiteY121" fmla="*/ 1412454 h 2669291"/>
              <a:gd name="connsiteX122" fmla="*/ 1910452 w 2187347"/>
              <a:gd name="connsiteY122" fmla="*/ 1422502 h 2669291"/>
              <a:gd name="connsiteX123" fmla="*/ 1920500 w 2187347"/>
              <a:gd name="connsiteY123" fmla="*/ 1437575 h 2669291"/>
              <a:gd name="connsiteX124" fmla="*/ 1940597 w 2187347"/>
              <a:gd name="connsiteY124" fmla="*/ 1452647 h 2669291"/>
              <a:gd name="connsiteX125" fmla="*/ 1960693 w 2187347"/>
              <a:gd name="connsiteY125" fmla="*/ 1482792 h 2669291"/>
              <a:gd name="connsiteX126" fmla="*/ 1970742 w 2187347"/>
              <a:gd name="connsiteY126" fmla="*/ 1492841 h 2669291"/>
              <a:gd name="connsiteX127" fmla="*/ 1980790 w 2187347"/>
              <a:gd name="connsiteY127" fmla="*/ 1507913 h 2669291"/>
              <a:gd name="connsiteX128" fmla="*/ 1995863 w 2187347"/>
              <a:gd name="connsiteY128" fmla="*/ 1517962 h 2669291"/>
              <a:gd name="connsiteX129" fmla="*/ 2005911 w 2187347"/>
              <a:gd name="connsiteY129" fmla="*/ 1533034 h 2669291"/>
              <a:gd name="connsiteX130" fmla="*/ 2015959 w 2187347"/>
              <a:gd name="connsiteY130" fmla="*/ 1543083 h 2669291"/>
              <a:gd name="connsiteX131" fmla="*/ 2020984 w 2187347"/>
              <a:gd name="connsiteY131" fmla="*/ 1558155 h 2669291"/>
              <a:gd name="connsiteX132" fmla="*/ 2036056 w 2187347"/>
              <a:gd name="connsiteY132" fmla="*/ 1563179 h 2669291"/>
              <a:gd name="connsiteX133" fmla="*/ 2046104 w 2187347"/>
              <a:gd name="connsiteY133" fmla="*/ 1578252 h 2669291"/>
              <a:gd name="connsiteX134" fmla="*/ 2071225 w 2187347"/>
              <a:gd name="connsiteY134" fmla="*/ 1598349 h 2669291"/>
              <a:gd name="connsiteX135" fmla="*/ 2096346 w 2187347"/>
              <a:gd name="connsiteY135" fmla="*/ 1628494 h 2669291"/>
              <a:gd name="connsiteX136" fmla="*/ 2106395 w 2187347"/>
              <a:gd name="connsiteY136" fmla="*/ 1643566 h 2669291"/>
              <a:gd name="connsiteX137" fmla="*/ 2121467 w 2187347"/>
              <a:gd name="connsiteY137" fmla="*/ 1663663 h 2669291"/>
              <a:gd name="connsiteX138" fmla="*/ 2131515 w 2187347"/>
              <a:gd name="connsiteY138" fmla="*/ 1678735 h 2669291"/>
              <a:gd name="connsiteX139" fmla="*/ 2161661 w 2187347"/>
              <a:gd name="connsiteY139" fmla="*/ 1698832 h 2669291"/>
              <a:gd name="connsiteX140" fmla="*/ 2186781 w 2187347"/>
              <a:gd name="connsiteY140" fmla="*/ 1728977 h 2669291"/>
              <a:gd name="connsiteX141" fmla="*/ 2156636 w 2187347"/>
              <a:gd name="connsiteY141" fmla="*/ 1728977 h 2669291"/>
              <a:gd name="connsiteX142" fmla="*/ 2141564 w 2187347"/>
              <a:gd name="connsiteY142" fmla="*/ 1718929 h 2669291"/>
              <a:gd name="connsiteX143" fmla="*/ 2181757 w 2187347"/>
              <a:gd name="connsiteY143" fmla="*/ 1749074 h 2669291"/>
              <a:gd name="connsiteX144" fmla="*/ 2186781 w 2187347"/>
              <a:gd name="connsiteY144" fmla="*/ 1764146 h 2669291"/>
              <a:gd name="connsiteX145" fmla="*/ 2171709 w 2187347"/>
              <a:gd name="connsiteY145" fmla="*/ 1769170 h 2669291"/>
              <a:gd name="connsiteX146" fmla="*/ 2136540 w 2187347"/>
              <a:gd name="connsiteY146" fmla="*/ 1764146 h 2669291"/>
              <a:gd name="connsiteX147" fmla="*/ 2126491 w 2187347"/>
              <a:gd name="connsiteY147" fmla="*/ 1754098 h 2669291"/>
              <a:gd name="connsiteX148" fmla="*/ 2131515 w 2187347"/>
              <a:gd name="connsiteY148" fmla="*/ 1779219 h 2669291"/>
              <a:gd name="connsiteX149" fmla="*/ 2151612 w 2187347"/>
              <a:gd name="connsiteY149" fmla="*/ 1799316 h 2669291"/>
              <a:gd name="connsiteX150" fmla="*/ 2161661 w 2187347"/>
              <a:gd name="connsiteY150" fmla="*/ 1809364 h 2669291"/>
              <a:gd name="connsiteX151" fmla="*/ 2156636 w 2187347"/>
              <a:gd name="connsiteY151" fmla="*/ 1824436 h 2669291"/>
              <a:gd name="connsiteX152" fmla="*/ 2101370 w 2187347"/>
              <a:gd name="connsiteY152" fmla="*/ 1814388 h 2669291"/>
              <a:gd name="connsiteX153" fmla="*/ 2091322 w 2187347"/>
              <a:gd name="connsiteY153" fmla="*/ 1799316 h 2669291"/>
              <a:gd name="connsiteX154" fmla="*/ 2086298 w 2187347"/>
              <a:gd name="connsiteY154" fmla="*/ 1784243 h 2669291"/>
              <a:gd name="connsiteX155" fmla="*/ 2056153 w 2187347"/>
              <a:gd name="connsiteY155" fmla="*/ 1769170 h 2669291"/>
              <a:gd name="connsiteX156" fmla="*/ 2026008 w 2187347"/>
              <a:gd name="connsiteY156" fmla="*/ 1754098 h 2669291"/>
              <a:gd name="connsiteX157" fmla="*/ 2020984 w 2187347"/>
              <a:gd name="connsiteY157" fmla="*/ 1739025 h 2669291"/>
              <a:gd name="connsiteX158" fmla="*/ 2010935 w 2187347"/>
              <a:gd name="connsiteY158" fmla="*/ 1759122 h 2669291"/>
              <a:gd name="connsiteX159" fmla="*/ 2026008 w 2187347"/>
              <a:gd name="connsiteY159" fmla="*/ 1764146 h 2669291"/>
              <a:gd name="connsiteX160" fmla="*/ 2036056 w 2187347"/>
              <a:gd name="connsiteY160" fmla="*/ 1774195 h 2669291"/>
              <a:gd name="connsiteX161" fmla="*/ 2076250 w 2187347"/>
              <a:gd name="connsiteY161" fmla="*/ 1804340 h 2669291"/>
              <a:gd name="connsiteX162" fmla="*/ 2081274 w 2187347"/>
              <a:gd name="connsiteY162" fmla="*/ 1819412 h 2669291"/>
              <a:gd name="connsiteX163" fmla="*/ 2086298 w 2187347"/>
              <a:gd name="connsiteY163" fmla="*/ 1859606 h 2669291"/>
              <a:gd name="connsiteX164" fmla="*/ 2096346 w 2187347"/>
              <a:gd name="connsiteY164" fmla="*/ 1874678 h 2669291"/>
              <a:gd name="connsiteX165" fmla="*/ 2086298 w 2187347"/>
              <a:gd name="connsiteY165" fmla="*/ 1884727 h 2669291"/>
              <a:gd name="connsiteX166" fmla="*/ 2066201 w 2187347"/>
              <a:gd name="connsiteY166" fmla="*/ 1889751 h 2669291"/>
              <a:gd name="connsiteX167" fmla="*/ 2005911 w 2187347"/>
              <a:gd name="connsiteY167" fmla="*/ 1934968 h 2669291"/>
              <a:gd name="connsiteX168" fmla="*/ 1965718 w 2187347"/>
              <a:gd name="connsiteY168" fmla="*/ 1934968 h 2669291"/>
              <a:gd name="connsiteX169" fmla="*/ 1955669 w 2187347"/>
              <a:gd name="connsiteY169" fmla="*/ 1924920 h 2669291"/>
              <a:gd name="connsiteX170" fmla="*/ 1950645 w 2187347"/>
              <a:gd name="connsiteY170" fmla="*/ 1909847 h 2669291"/>
              <a:gd name="connsiteX171" fmla="*/ 1940597 w 2187347"/>
              <a:gd name="connsiteY171" fmla="*/ 1919896 h 2669291"/>
              <a:gd name="connsiteX172" fmla="*/ 1935573 w 2187347"/>
              <a:gd name="connsiteY172" fmla="*/ 1950041 h 2669291"/>
              <a:gd name="connsiteX173" fmla="*/ 1915476 w 2187347"/>
              <a:gd name="connsiteY173" fmla="*/ 1945017 h 2669291"/>
              <a:gd name="connsiteX174" fmla="*/ 1875282 w 2187347"/>
              <a:gd name="connsiteY174" fmla="*/ 1894775 h 2669291"/>
              <a:gd name="connsiteX175" fmla="*/ 1860210 w 2187347"/>
              <a:gd name="connsiteY175" fmla="*/ 1884727 h 2669291"/>
              <a:gd name="connsiteX176" fmla="*/ 1850162 w 2187347"/>
              <a:gd name="connsiteY176" fmla="*/ 1874678 h 2669291"/>
              <a:gd name="connsiteX177" fmla="*/ 1830065 w 2187347"/>
              <a:gd name="connsiteY177" fmla="*/ 1869654 h 2669291"/>
              <a:gd name="connsiteX178" fmla="*/ 1814992 w 2187347"/>
              <a:gd name="connsiteY178" fmla="*/ 1864630 h 2669291"/>
              <a:gd name="connsiteX179" fmla="*/ 1809968 w 2187347"/>
              <a:gd name="connsiteY179" fmla="*/ 1869654 h 2669291"/>
              <a:gd name="connsiteX180" fmla="*/ 1820017 w 2187347"/>
              <a:gd name="connsiteY180" fmla="*/ 1879702 h 2669291"/>
              <a:gd name="connsiteX181" fmla="*/ 1830065 w 2187347"/>
              <a:gd name="connsiteY181" fmla="*/ 1899799 h 2669291"/>
              <a:gd name="connsiteX182" fmla="*/ 1845137 w 2187347"/>
              <a:gd name="connsiteY182" fmla="*/ 1909847 h 2669291"/>
              <a:gd name="connsiteX183" fmla="*/ 1850162 w 2187347"/>
              <a:gd name="connsiteY183" fmla="*/ 1924920 h 2669291"/>
              <a:gd name="connsiteX184" fmla="*/ 1860210 w 2187347"/>
              <a:gd name="connsiteY184" fmla="*/ 1939992 h 2669291"/>
              <a:gd name="connsiteX185" fmla="*/ 1865234 w 2187347"/>
              <a:gd name="connsiteY185" fmla="*/ 1955065 h 2669291"/>
              <a:gd name="connsiteX186" fmla="*/ 1885331 w 2187347"/>
              <a:gd name="connsiteY186" fmla="*/ 1980186 h 2669291"/>
              <a:gd name="connsiteX187" fmla="*/ 1910452 w 2187347"/>
              <a:gd name="connsiteY187" fmla="*/ 2000283 h 2669291"/>
              <a:gd name="connsiteX188" fmla="*/ 1940597 w 2187347"/>
              <a:gd name="connsiteY188" fmla="*/ 2025403 h 2669291"/>
              <a:gd name="connsiteX189" fmla="*/ 1945621 w 2187347"/>
              <a:gd name="connsiteY189" fmla="*/ 2040476 h 2669291"/>
              <a:gd name="connsiteX190" fmla="*/ 1975766 w 2187347"/>
              <a:gd name="connsiteY190" fmla="*/ 2070621 h 2669291"/>
              <a:gd name="connsiteX191" fmla="*/ 2005911 w 2187347"/>
              <a:gd name="connsiteY191" fmla="*/ 2110814 h 2669291"/>
              <a:gd name="connsiteX192" fmla="*/ 2026008 w 2187347"/>
              <a:gd name="connsiteY192" fmla="*/ 2130911 h 2669291"/>
              <a:gd name="connsiteX193" fmla="*/ 2036056 w 2187347"/>
              <a:gd name="connsiteY193" fmla="*/ 2140960 h 2669291"/>
              <a:gd name="connsiteX194" fmla="*/ 2046104 w 2187347"/>
              <a:gd name="connsiteY194" fmla="*/ 2156032 h 2669291"/>
              <a:gd name="connsiteX195" fmla="*/ 2061177 w 2187347"/>
              <a:gd name="connsiteY195" fmla="*/ 2166080 h 2669291"/>
              <a:gd name="connsiteX196" fmla="*/ 2071225 w 2187347"/>
              <a:gd name="connsiteY196" fmla="*/ 2176129 h 2669291"/>
              <a:gd name="connsiteX197" fmla="*/ 2101370 w 2187347"/>
              <a:gd name="connsiteY197" fmla="*/ 2196225 h 2669291"/>
              <a:gd name="connsiteX198" fmla="*/ 2131515 w 2187347"/>
              <a:gd name="connsiteY198" fmla="*/ 2226370 h 2669291"/>
              <a:gd name="connsiteX199" fmla="*/ 2136540 w 2187347"/>
              <a:gd name="connsiteY199" fmla="*/ 2241443 h 2669291"/>
              <a:gd name="connsiteX200" fmla="*/ 2091322 w 2187347"/>
              <a:gd name="connsiteY200" fmla="*/ 2256516 h 2669291"/>
              <a:gd name="connsiteX201" fmla="*/ 2086298 w 2187347"/>
              <a:gd name="connsiteY201" fmla="*/ 2276612 h 2669291"/>
              <a:gd name="connsiteX202" fmla="*/ 2081274 w 2187347"/>
              <a:gd name="connsiteY202" fmla="*/ 2291685 h 2669291"/>
              <a:gd name="connsiteX203" fmla="*/ 2076250 w 2187347"/>
              <a:gd name="connsiteY203" fmla="*/ 2316806 h 2669291"/>
              <a:gd name="connsiteX204" fmla="*/ 2061177 w 2187347"/>
              <a:gd name="connsiteY204" fmla="*/ 2321830 h 2669291"/>
              <a:gd name="connsiteX205" fmla="*/ 2031032 w 2187347"/>
              <a:gd name="connsiteY205" fmla="*/ 2331878 h 2669291"/>
              <a:gd name="connsiteX206" fmla="*/ 2026008 w 2187347"/>
              <a:gd name="connsiteY206" fmla="*/ 2316806 h 2669291"/>
              <a:gd name="connsiteX207" fmla="*/ 2000887 w 2187347"/>
              <a:gd name="connsiteY207" fmla="*/ 2301733 h 2669291"/>
              <a:gd name="connsiteX208" fmla="*/ 2005911 w 2187347"/>
              <a:gd name="connsiteY208" fmla="*/ 2331878 h 2669291"/>
              <a:gd name="connsiteX209" fmla="*/ 2015959 w 2187347"/>
              <a:gd name="connsiteY209" fmla="*/ 2341927 h 2669291"/>
              <a:gd name="connsiteX210" fmla="*/ 2020984 w 2187347"/>
              <a:gd name="connsiteY210" fmla="*/ 2356999 h 2669291"/>
              <a:gd name="connsiteX211" fmla="*/ 2015959 w 2187347"/>
              <a:gd name="connsiteY211" fmla="*/ 2387144 h 2669291"/>
              <a:gd name="connsiteX212" fmla="*/ 2010935 w 2187347"/>
              <a:gd name="connsiteY212" fmla="*/ 2402217 h 2669291"/>
              <a:gd name="connsiteX213" fmla="*/ 1995863 w 2187347"/>
              <a:gd name="connsiteY213" fmla="*/ 2407241 h 2669291"/>
              <a:gd name="connsiteX214" fmla="*/ 1970742 w 2187347"/>
              <a:gd name="connsiteY214" fmla="*/ 2412265 h 2669291"/>
              <a:gd name="connsiteX215" fmla="*/ 1980790 w 2187347"/>
              <a:gd name="connsiteY215" fmla="*/ 2427338 h 2669291"/>
              <a:gd name="connsiteX216" fmla="*/ 1990839 w 2187347"/>
              <a:gd name="connsiteY216" fmla="*/ 2437386 h 2669291"/>
              <a:gd name="connsiteX217" fmla="*/ 1980790 w 2187347"/>
              <a:gd name="connsiteY217" fmla="*/ 2447434 h 2669291"/>
              <a:gd name="connsiteX218" fmla="*/ 1940597 w 2187347"/>
              <a:gd name="connsiteY218" fmla="*/ 2412265 h 2669291"/>
              <a:gd name="connsiteX219" fmla="*/ 1925524 w 2187347"/>
              <a:gd name="connsiteY219" fmla="*/ 2407241 h 2669291"/>
              <a:gd name="connsiteX220" fmla="*/ 1920500 w 2187347"/>
              <a:gd name="connsiteY220" fmla="*/ 2422313 h 2669291"/>
              <a:gd name="connsiteX221" fmla="*/ 1915476 w 2187347"/>
              <a:gd name="connsiteY221" fmla="*/ 2442410 h 2669291"/>
              <a:gd name="connsiteX222" fmla="*/ 1880307 w 2187347"/>
              <a:gd name="connsiteY222" fmla="*/ 2432362 h 2669291"/>
              <a:gd name="connsiteX223" fmla="*/ 1855186 w 2187347"/>
              <a:gd name="connsiteY223" fmla="*/ 2417289 h 2669291"/>
              <a:gd name="connsiteX224" fmla="*/ 1845137 w 2187347"/>
              <a:gd name="connsiteY224" fmla="*/ 2407241 h 2669291"/>
              <a:gd name="connsiteX225" fmla="*/ 1825041 w 2187347"/>
              <a:gd name="connsiteY225" fmla="*/ 2402217 h 2669291"/>
              <a:gd name="connsiteX226" fmla="*/ 1809968 w 2187347"/>
              <a:gd name="connsiteY226" fmla="*/ 2397192 h 2669291"/>
              <a:gd name="connsiteX227" fmla="*/ 1774799 w 2187347"/>
              <a:gd name="connsiteY227" fmla="*/ 2367047 h 2669291"/>
              <a:gd name="connsiteX228" fmla="*/ 1749678 w 2187347"/>
              <a:gd name="connsiteY228" fmla="*/ 2351975 h 2669291"/>
              <a:gd name="connsiteX229" fmla="*/ 1739630 w 2187347"/>
              <a:gd name="connsiteY229" fmla="*/ 2336902 h 2669291"/>
              <a:gd name="connsiteX230" fmla="*/ 1724557 w 2187347"/>
              <a:gd name="connsiteY230" fmla="*/ 2331878 h 2669291"/>
              <a:gd name="connsiteX231" fmla="*/ 1719533 w 2187347"/>
              <a:gd name="connsiteY231" fmla="*/ 2316806 h 2669291"/>
              <a:gd name="connsiteX232" fmla="*/ 1689388 w 2187347"/>
              <a:gd name="connsiteY232" fmla="*/ 2301733 h 2669291"/>
              <a:gd name="connsiteX233" fmla="*/ 1664267 w 2187347"/>
              <a:gd name="connsiteY233" fmla="*/ 2271588 h 2669291"/>
              <a:gd name="connsiteX234" fmla="*/ 1654219 w 2187347"/>
              <a:gd name="connsiteY234" fmla="*/ 2256516 h 2669291"/>
              <a:gd name="connsiteX235" fmla="*/ 1624074 w 2187347"/>
              <a:gd name="connsiteY235" fmla="*/ 2246467 h 2669291"/>
              <a:gd name="connsiteX236" fmla="*/ 1619050 w 2187347"/>
              <a:gd name="connsiteY236" fmla="*/ 2261540 h 2669291"/>
              <a:gd name="connsiteX237" fmla="*/ 1614025 w 2187347"/>
              <a:gd name="connsiteY237" fmla="*/ 2291685 h 2669291"/>
              <a:gd name="connsiteX238" fmla="*/ 1593929 w 2187347"/>
              <a:gd name="connsiteY238" fmla="*/ 2286661 h 2669291"/>
              <a:gd name="connsiteX239" fmla="*/ 1588904 w 2187347"/>
              <a:gd name="connsiteY239" fmla="*/ 2271588 h 2669291"/>
              <a:gd name="connsiteX240" fmla="*/ 1558759 w 2187347"/>
              <a:gd name="connsiteY240" fmla="*/ 2256516 h 2669291"/>
              <a:gd name="connsiteX241" fmla="*/ 1543687 w 2187347"/>
              <a:gd name="connsiteY241" fmla="*/ 2261540 h 2669291"/>
              <a:gd name="connsiteX242" fmla="*/ 1533639 w 2187347"/>
              <a:gd name="connsiteY242" fmla="*/ 2276612 h 2669291"/>
              <a:gd name="connsiteX243" fmla="*/ 1518566 w 2187347"/>
              <a:gd name="connsiteY243" fmla="*/ 2286661 h 2669291"/>
              <a:gd name="connsiteX244" fmla="*/ 1498469 w 2187347"/>
              <a:gd name="connsiteY244" fmla="*/ 2281636 h 2669291"/>
              <a:gd name="connsiteX245" fmla="*/ 1493445 w 2187347"/>
              <a:gd name="connsiteY245" fmla="*/ 2266564 h 2669291"/>
              <a:gd name="connsiteX246" fmla="*/ 1478373 w 2187347"/>
              <a:gd name="connsiteY246" fmla="*/ 2256516 h 2669291"/>
              <a:gd name="connsiteX247" fmla="*/ 1463300 w 2187347"/>
              <a:gd name="connsiteY247" fmla="*/ 2281636 h 2669291"/>
              <a:gd name="connsiteX248" fmla="*/ 1488421 w 2187347"/>
              <a:gd name="connsiteY248" fmla="*/ 2286661 h 2669291"/>
              <a:gd name="connsiteX249" fmla="*/ 1518566 w 2187347"/>
              <a:gd name="connsiteY249" fmla="*/ 2296709 h 2669291"/>
              <a:gd name="connsiteX250" fmla="*/ 1543687 w 2187347"/>
              <a:gd name="connsiteY250" fmla="*/ 2321830 h 2669291"/>
              <a:gd name="connsiteX251" fmla="*/ 1558759 w 2187347"/>
              <a:gd name="connsiteY251" fmla="*/ 2346951 h 2669291"/>
              <a:gd name="connsiteX252" fmla="*/ 1578856 w 2187347"/>
              <a:gd name="connsiteY252" fmla="*/ 2372072 h 2669291"/>
              <a:gd name="connsiteX253" fmla="*/ 1583880 w 2187347"/>
              <a:gd name="connsiteY253" fmla="*/ 2387144 h 2669291"/>
              <a:gd name="connsiteX254" fmla="*/ 1609001 w 2187347"/>
              <a:gd name="connsiteY254" fmla="*/ 2407241 h 2669291"/>
              <a:gd name="connsiteX255" fmla="*/ 1644170 w 2187347"/>
              <a:gd name="connsiteY255" fmla="*/ 2432362 h 2669291"/>
              <a:gd name="connsiteX256" fmla="*/ 1654219 w 2187347"/>
              <a:gd name="connsiteY256" fmla="*/ 2442410 h 2669291"/>
              <a:gd name="connsiteX257" fmla="*/ 1679340 w 2187347"/>
              <a:gd name="connsiteY257" fmla="*/ 2462507 h 2669291"/>
              <a:gd name="connsiteX258" fmla="*/ 1699436 w 2187347"/>
              <a:gd name="connsiteY258" fmla="*/ 2492652 h 2669291"/>
              <a:gd name="connsiteX259" fmla="*/ 1694412 w 2187347"/>
              <a:gd name="connsiteY259" fmla="*/ 2522797 h 2669291"/>
              <a:gd name="connsiteX260" fmla="*/ 1724557 w 2187347"/>
              <a:gd name="connsiteY260" fmla="*/ 2527821 h 2669291"/>
              <a:gd name="connsiteX261" fmla="*/ 1759726 w 2187347"/>
              <a:gd name="connsiteY261" fmla="*/ 2532845 h 2669291"/>
              <a:gd name="connsiteX262" fmla="*/ 1744654 w 2187347"/>
              <a:gd name="connsiteY262" fmla="*/ 2562990 h 2669291"/>
              <a:gd name="connsiteX263" fmla="*/ 1699436 w 2187347"/>
              <a:gd name="connsiteY263" fmla="*/ 2573039 h 2669291"/>
              <a:gd name="connsiteX264" fmla="*/ 1714509 w 2187347"/>
              <a:gd name="connsiteY264" fmla="*/ 2578063 h 2669291"/>
              <a:gd name="connsiteX265" fmla="*/ 1669291 w 2187347"/>
              <a:gd name="connsiteY265" fmla="*/ 2608208 h 2669291"/>
              <a:gd name="connsiteX266" fmla="*/ 1674315 w 2187347"/>
              <a:gd name="connsiteY266" fmla="*/ 2633329 h 2669291"/>
              <a:gd name="connsiteX267" fmla="*/ 1679340 w 2187347"/>
              <a:gd name="connsiteY267" fmla="*/ 2653425 h 2669291"/>
              <a:gd name="connsiteX268" fmla="*/ 1664267 w 2187347"/>
              <a:gd name="connsiteY268" fmla="*/ 2663474 h 2669291"/>
              <a:gd name="connsiteX269" fmla="*/ 1655699 w 2187347"/>
              <a:gd name="connsiteY269" fmla="*/ 2650543 h 2669291"/>
              <a:gd name="connsiteX270" fmla="*/ 1653362 w 2187347"/>
              <a:gd name="connsiteY270" fmla="*/ 2646943 h 2669291"/>
              <a:gd name="connsiteX271" fmla="*/ 1653360 w 2187347"/>
              <a:gd name="connsiteY271" fmla="*/ 2646939 h 2669291"/>
              <a:gd name="connsiteX272" fmla="*/ 1652107 w 2187347"/>
              <a:gd name="connsiteY272" fmla="*/ 2645011 h 2669291"/>
              <a:gd name="connsiteX273" fmla="*/ 1653362 w 2187347"/>
              <a:gd name="connsiteY273" fmla="*/ 2646943 h 2669291"/>
              <a:gd name="connsiteX274" fmla="*/ 1655043 w 2187347"/>
              <a:gd name="connsiteY274" fmla="*/ 2650855 h 2669291"/>
              <a:gd name="connsiteX275" fmla="*/ 1644170 w 2187347"/>
              <a:gd name="connsiteY275" fmla="*/ 2638353 h 2669291"/>
              <a:gd name="connsiteX276" fmla="*/ 1619050 w 2187347"/>
              <a:gd name="connsiteY276" fmla="*/ 2613232 h 2669291"/>
              <a:gd name="connsiteX277" fmla="*/ 1588904 w 2187347"/>
              <a:gd name="connsiteY277" fmla="*/ 2603184 h 2669291"/>
              <a:gd name="connsiteX278" fmla="*/ 1578856 w 2187347"/>
              <a:gd name="connsiteY278" fmla="*/ 2593135 h 2669291"/>
              <a:gd name="connsiteX279" fmla="*/ 1553735 w 2187347"/>
              <a:gd name="connsiteY279" fmla="*/ 2573039 h 2669291"/>
              <a:gd name="connsiteX280" fmla="*/ 1558759 w 2187347"/>
              <a:gd name="connsiteY280" fmla="*/ 2593135 h 2669291"/>
              <a:gd name="connsiteX281" fmla="*/ 1568808 w 2187347"/>
              <a:gd name="connsiteY281" fmla="*/ 2603184 h 2669291"/>
              <a:gd name="connsiteX282" fmla="*/ 1598953 w 2187347"/>
              <a:gd name="connsiteY282" fmla="*/ 2643377 h 2669291"/>
              <a:gd name="connsiteX283" fmla="*/ 1593929 w 2187347"/>
              <a:gd name="connsiteY283" fmla="*/ 2668498 h 2669291"/>
              <a:gd name="connsiteX284" fmla="*/ 1578856 w 2187347"/>
              <a:gd name="connsiteY284" fmla="*/ 2658450 h 2669291"/>
              <a:gd name="connsiteX285" fmla="*/ 1558759 w 2187347"/>
              <a:gd name="connsiteY285" fmla="*/ 2638353 h 2669291"/>
              <a:gd name="connsiteX286" fmla="*/ 1548711 w 2187347"/>
              <a:gd name="connsiteY286" fmla="*/ 2623280 h 2669291"/>
              <a:gd name="connsiteX287" fmla="*/ 1518566 w 2187347"/>
              <a:gd name="connsiteY287" fmla="*/ 2613232 h 2669291"/>
              <a:gd name="connsiteX288" fmla="*/ 1488421 w 2187347"/>
              <a:gd name="connsiteY288" fmla="*/ 2598160 h 2669291"/>
              <a:gd name="connsiteX289" fmla="*/ 1448228 w 2187347"/>
              <a:gd name="connsiteY289" fmla="*/ 2552942 h 2669291"/>
              <a:gd name="connsiteX290" fmla="*/ 1433155 w 2187347"/>
              <a:gd name="connsiteY290" fmla="*/ 2532845 h 2669291"/>
              <a:gd name="connsiteX291" fmla="*/ 1403010 w 2187347"/>
              <a:gd name="connsiteY291" fmla="*/ 2517773 h 2669291"/>
              <a:gd name="connsiteX292" fmla="*/ 1387937 w 2187347"/>
              <a:gd name="connsiteY292" fmla="*/ 2502700 h 2669291"/>
              <a:gd name="connsiteX293" fmla="*/ 1372865 w 2187347"/>
              <a:gd name="connsiteY293" fmla="*/ 2497676 h 2669291"/>
              <a:gd name="connsiteX294" fmla="*/ 1362817 w 2187347"/>
              <a:gd name="connsiteY294" fmla="*/ 2482603 h 2669291"/>
              <a:gd name="connsiteX295" fmla="*/ 1332671 w 2187347"/>
              <a:gd name="connsiteY295" fmla="*/ 2472555 h 2669291"/>
              <a:gd name="connsiteX296" fmla="*/ 1317599 w 2187347"/>
              <a:gd name="connsiteY296" fmla="*/ 2462507 h 2669291"/>
              <a:gd name="connsiteX297" fmla="*/ 1307551 w 2187347"/>
              <a:gd name="connsiteY297" fmla="*/ 2452458 h 2669291"/>
              <a:gd name="connsiteX298" fmla="*/ 1292478 w 2187347"/>
              <a:gd name="connsiteY298" fmla="*/ 2447434 h 2669291"/>
              <a:gd name="connsiteX299" fmla="*/ 1277406 w 2187347"/>
              <a:gd name="connsiteY299" fmla="*/ 2432362 h 2669291"/>
              <a:gd name="connsiteX300" fmla="*/ 1262333 w 2187347"/>
              <a:gd name="connsiteY300" fmla="*/ 2427338 h 2669291"/>
              <a:gd name="connsiteX301" fmla="*/ 1257309 w 2187347"/>
              <a:gd name="connsiteY301" fmla="*/ 2412265 h 2669291"/>
              <a:gd name="connsiteX302" fmla="*/ 1242236 w 2187347"/>
              <a:gd name="connsiteY302" fmla="*/ 2402217 h 2669291"/>
              <a:gd name="connsiteX303" fmla="*/ 1222140 w 2187347"/>
              <a:gd name="connsiteY303" fmla="*/ 2372072 h 2669291"/>
              <a:gd name="connsiteX304" fmla="*/ 1247261 w 2187347"/>
              <a:gd name="connsiteY304" fmla="*/ 2422313 h 2669291"/>
              <a:gd name="connsiteX305" fmla="*/ 1272381 w 2187347"/>
              <a:gd name="connsiteY305" fmla="*/ 2447434 h 2669291"/>
              <a:gd name="connsiteX306" fmla="*/ 1282430 w 2187347"/>
              <a:gd name="connsiteY306" fmla="*/ 2457483 h 2669291"/>
              <a:gd name="connsiteX307" fmla="*/ 1307551 w 2187347"/>
              <a:gd name="connsiteY307" fmla="*/ 2482603 h 2669291"/>
              <a:gd name="connsiteX308" fmla="*/ 1307551 w 2187347"/>
              <a:gd name="connsiteY308" fmla="*/ 2517773 h 2669291"/>
              <a:gd name="connsiteX309" fmla="*/ 1292478 w 2187347"/>
              <a:gd name="connsiteY309" fmla="*/ 2512749 h 2669291"/>
              <a:gd name="connsiteX310" fmla="*/ 1262333 w 2187347"/>
              <a:gd name="connsiteY310" fmla="*/ 2492652 h 2669291"/>
              <a:gd name="connsiteX311" fmla="*/ 1252285 w 2187347"/>
              <a:gd name="connsiteY311" fmla="*/ 2482603 h 2669291"/>
              <a:gd name="connsiteX312" fmla="*/ 1237212 w 2187347"/>
              <a:gd name="connsiteY312" fmla="*/ 2477579 h 2669291"/>
              <a:gd name="connsiteX313" fmla="*/ 1217115 w 2187347"/>
              <a:gd name="connsiteY313" fmla="*/ 2447434 h 2669291"/>
              <a:gd name="connsiteX314" fmla="*/ 1171898 w 2187347"/>
              <a:gd name="connsiteY314" fmla="*/ 2422313 h 2669291"/>
              <a:gd name="connsiteX315" fmla="*/ 1141753 w 2187347"/>
              <a:gd name="connsiteY315" fmla="*/ 2407241 h 2669291"/>
              <a:gd name="connsiteX316" fmla="*/ 1131704 w 2187347"/>
              <a:gd name="connsiteY316" fmla="*/ 2397192 h 2669291"/>
              <a:gd name="connsiteX317" fmla="*/ 1116632 w 2187347"/>
              <a:gd name="connsiteY317" fmla="*/ 2387144 h 2669291"/>
              <a:gd name="connsiteX318" fmla="*/ 1091511 w 2187347"/>
              <a:gd name="connsiteY318" fmla="*/ 2367047 h 2669291"/>
              <a:gd name="connsiteX319" fmla="*/ 1071414 w 2187347"/>
              <a:gd name="connsiteY319" fmla="*/ 2336902 h 2669291"/>
              <a:gd name="connsiteX320" fmla="*/ 1061366 w 2187347"/>
              <a:gd name="connsiteY320" fmla="*/ 2321830 h 2669291"/>
              <a:gd name="connsiteX321" fmla="*/ 1041269 w 2187347"/>
              <a:gd name="connsiteY321" fmla="*/ 2276612 h 2669291"/>
              <a:gd name="connsiteX322" fmla="*/ 1011124 w 2187347"/>
              <a:gd name="connsiteY322" fmla="*/ 2256516 h 2669291"/>
              <a:gd name="connsiteX323" fmla="*/ 1001076 w 2187347"/>
              <a:gd name="connsiteY323" fmla="*/ 2241443 h 2669291"/>
              <a:gd name="connsiteX324" fmla="*/ 996052 w 2187347"/>
              <a:gd name="connsiteY324" fmla="*/ 2226370 h 2669291"/>
              <a:gd name="connsiteX325" fmla="*/ 970931 w 2187347"/>
              <a:gd name="connsiteY325" fmla="*/ 2201250 h 2669291"/>
              <a:gd name="connsiteX326" fmla="*/ 960882 w 2187347"/>
              <a:gd name="connsiteY326" fmla="*/ 2191201 h 2669291"/>
              <a:gd name="connsiteX327" fmla="*/ 930737 w 2187347"/>
              <a:gd name="connsiteY327" fmla="*/ 2151008 h 2669291"/>
              <a:gd name="connsiteX328" fmla="*/ 905617 w 2187347"/>
              <a:gd name="connsiteY328" fmla="*/ 2125887 h 2669291"/>
              <a:gd name="connsiteX329" fmla="*/ 895568 w 2187347"/>
              <a:gd name="connsiteY329" fmla="*/ 2090718 h 2669291"/>
              <a:gd name="connsiteX330" fmla="*/ 880496 w 2187347"/>
              <a:gd name="connsiteY330" fmla="*/ 2075645 h 2669291"/>
              <a:gd name="connsiteX331" fmla="*/ 865423 w 2187347"/>
              <a:gd name="connsiteY331" fmla="*/ 2045500 h 2669291"/>
              <a:gd name="connsiteX332" fmla="*/ 860399 w 2187347"/>
              <a:gd name="connsiteY332" fmla="*/ 2030428 h 2669291"/>
              <a:gd name="connsiteX333" fmla="*/ 840302 w 2187347"/>
              <a:gd name="connsiteY333" fmla="*/ 2010331 h 2669291"/>
              <a:gd name="connsiteX334" fmla="*/ 805133 w 2187347"/>
              <a:gd name="connsiteY334" fmla="*/ 1965113 h 2669291"/>
              <a:gd name="connsiteX335" fmla="*/ 795085 w 2187347"/>
              <a:gd name="connsiteY335" fmla="*/ 1950041 h 2669291"/>
              <a:gd name="connsiteX336" fmla="*/ 780012 w 2187347"/>
              <a:gd name="connsiteY336" fmla="*/ 1945017 h 2669291"/>
              <a:gd name="connsiteX337" fmla="*/ 769964 w 2187347"/>
              <a:gd name="connsiteY337" fmla="*/ 1934968 h 2669291"/>
              <a:gd name="connsiteX338" fmla="*/ 739819 w 2187347"/>
              <a:gd name="connsiteY338" fmla="*/ 1914872 h 2669291"/>
              <a:gd name="connsiteX339" fmla="*/ 714698 w 2187347"/>
              <a:gd name="connsiteY339" fmla="*/ 1884727 h 2669291"/>
              <a:gd name="connsiteX340" fmla="*/ 694601 w 2187347"/>
              <a:gd name="connsiteY340" fmla="*/ 1874678 h 2669291"/>
              <a:gd name="connsiteX341" fmla="*/ 679529 w 2187347"/>
              <a:gd name="connsiteY341" fmla="*/ 1864630 h 2669291"/>
              <a:gd name="connsiteX342" fmla="*/ 659432 w 2187347"/>
              <a:gd name="connsiteY342" fmla="*/ 1834485 h 2669291"/>
              <a:gd name="connsiteX343" fmla="*/ 654408 w 2187347"/>
              <a:gd name="connsiteY343" fmla="*/ 1819412 h 2669291"/>
              <a:gd name="connsiteX344" fmla="*/ 639335 w 2187347"/>
              <a:gd name="connsiteY344" fmla="*/ 1809364 h 2669291"/>
              <a:gd name="connsiteX345" fmla="*/ 594118 w 2187347"/>
              <a:gd name="connsiteY345" fmla="*/ 1749074 h 2669291"/>
              <a:gd name="connsiteX346" fmla="*/ 584069 w 2187347"/>
              <a:gd name="connsiteY346" fmla="*/ 1739025 h 2669291"/>
              <a:gd name="connsiteX347" fmla="*/ 574021 w 2187347"/>
              <a:gd name="connsiteY347" fmla="*/ 1723953 h 2669291"/>
              <a:gd name="connsiteX348" fmla="*/ 558948 w 2187347"/>
              <a:gd name="connsiteY348" fmla="*/ 1713905 h 2669291"/>
              <a:gd name="connsiteX349" fmla="*/ 548900 w 2187347"/>
              <a:gd name="connsiteY349" fmla="*/ 1703856 h 2669291"/>
              <a:gd name="connsiteX350" fmla="*/ 518755 w 2187347"/>
              <a:gd name="connsiteY350" fmla="*/ 1683760 h 2669291"/>
              <a:gd name="connsiteX351" fmla="*/ 483586 w 2187347"/>
              <a:gd name="connsiteY351" fmla="*/ 1658639 h 2669291"/>
              <a:gd name="connsiteX352" fmla="*/ 453441 w 2187347"/>
              <a:gd name="connsiteY352" fmla="*/ 1618445 h 2669291"/>
              <a:gd name="connsiteX353" fmla="*/ 443392 w 2187347"/>
              <a:gd name="connsiteY353" fmla="*/ 1608397 h 2669291"/>
              <a:gd name="connsiteX354" fmla="*/ 433344 w 2187347"/>
              <a:gd name="connsiteY354" fmla="*/ 1593324 h 2669291"/>
              <a:gd name="connsiteX355" fmla="*/ 418271 w 2187347"/>
              <a:gd name="connsiteY355" fmla="*/ 1583276 h 2669291"/>
              <a:gd name="connsiteX356" fmla="*/ 403199 w 2187347"/>
              <a:gd name="connsiteY356" fmla="*/ 1563179 h 2669291"/>
              <a:gd name="connsiteX357" fmla="*/ 388126 w 2187347"/>
              <a:gd name="connsiteY357" fmla="*/ 1553131 h 2669291"/>
              <a:gd name="connsiteX358" fmla="*/ 363006 w 2187347"/>
              <a:gd name="connsiteY358" fmla="*/ 1512938 h 2669291"/>
              <a:gd name="connsiteX359" fmla="*/ 322812 w 2187347"/>
              <a:gd name="connsiteY359" fmla="*/ 1462696 h 2669291"/>
              <a:gd name="connsiteX360" fmla="*/ 307740 w 2187347"/>
              <a:gd name="connsiteY360" fmla="*/ 1457672 h 2669291"/>
              <a:gd name="connsiteX361" fmla="*/ 302715 w 2187347"/>
              <a:gd name="connsiteY361" fmla="*/ 1442599 h 2669291"/>
              <a:gd name="connsiteX362" fmla="*/ 267546 w 2187347"/>
              <a:gd name="connsiteY362" fmla="*/ 1407430 h 2669291"/>
              <a:gd name="connsiteX363" fmla="*/ 257498 w 2187347"/>
              <a:gd name="connsiteY363" fmla="*/ 1397381 h 2669291"/>
              <a:gd name="connsiteX364" fmla="*/ 237401 w 2187347"/>
              <a:gd name="connsiteY364" fmla="*/ 1372261 h 2669291"/>
              <a:gd name="connsiteX365" fmla="*/ 232377 w 2187347"/>
              <a:gd name="connsiteY365" fmla="*/ 1357188 h 2669291"/>
              <a:gd name="connsiteX366" fmla="*/ 227353 w 2187347"/>
              <a:gd name="connsiteY366" fmla="*/ 1337091 h 2669291"/>
              <a:gd name="connsiteX367" fmla="*/ 212280 w 2187347"/>
              <a:gd name="connsiteY367" fmla="*/ 1327043 h 2669291"/>
              <a:gd name="connsiteX368" fmla="*/ 202232 w 2187347"/>
              <a:gd name="connsiteY368" fmla="*/ 1311970 h 2669291"/>
              <a:gd name="connsiteX369" fmla="*/ 217304 w 2187347"/>
              <a:gd name="connsiteY369" fmla="*/ 1316995 h 2669291"/>
              <a:gd name="connsiteX370" fmla="*/ 232377 w 2187347"/>
              <a:gd name="connsiteY370" fmla="*/ 1327043 h 2669291"/>
              <a:gd name="connsiteX371" fmla="*/ 252474 w 2187347"/>
              <a:gd name="connsiteY371" fmla="*/ 1352164 h 2669291"/>
              <a:gd name="connsiteX372" fmla="*/ 267546 w 2187347"/>
              <a:gd name="connsiteY372" fmla="*/ 1357188 h 2669291"/>
              <a:gd name="connsiteX373" fmla="*/ 302715 w 2187347"/>
              <a:gd name="connsiteY373" fmla="*/ 1387333 h 2669291"/>
              <a:gd name="connsiteX374" fmla="*/ 287643 w 2187347"/>
              <a:gd name="connsiteY374" fmla="*/ 1352164 h 2669291"/>
              <a:gd name="connsiteX375" fmla="*/ 272570 w 2187347"/>
              <a:gd name="connsiteY375" fmla="*/ 1347140 h 2669291"/>
              <a:gd name="connsiteX376" fmla="*/ 262522 w 2187347"/>
              <a:gd name="connsiteY376" fmla="*/ 1337091 h 2669291"/>
              <a:gd name="connsiteX377" fmla="*/ 252474 w 2187347"/>
              <a:gd name="connsiteY377" fmla="*/ 1322019 h 2669291"/>
              <a:gd name="connsiteX378" fmla="*/ 237401 w 2187347"/>
              <a:gd name="connsiteY378" fmla="*/ 1316995 h 2669291"/>
              <a:gd name="connsiteX379" fmla="*/ 227353 w 2187347"/>
              <a:gd name="connsiteY379" fmla="*/ 1281825 h 2669291"/>
              <a:gd name="connsiteX380" fmla="*/ 222329 w 2187347"/>
              <a:gd name="connsiteY380" fmla="*/ 1266753 h 2669291"/>
              <a:gd name="connsiteX381" fmla="*/ 207256 w 2187347"/>
              <a:gd name="connsiteY381" fmla="*/ 1261729 h 2669291"/>
              <a:gd name="connsiteX382" fmla="*/ 207256 w 2187347"/>
              <a:gd name="connsiteY382" fmla="*/ 1226560 h 2669291"/>
              <a:gd name="connsiteX383" fmla="*/ 222329 w 2187347"/>
              <a:gd name="connsiteY383" fmla="*/ 1236608 h 2669291"/>
              <a:gd name="connsiteX384" fmla="*/ 277595 w 2187347"/>
              <a:gd name="connsiteY384" fmla="*/ 1281825 h 2669291"/>
              <a:gd name="connsiteX385" fmla="*/ 297691 w 2187347"/>
              <a:gd name="connsiteY385" fmla="*/ 1286850 h 2669291"/>
              <a:gd name="connsiteX386" fmla="*/ 307740 w 2187347"/>
              <a:gd name="connsiteY386" fmla="*/ 1276801 h 2669291"/>
              <a:gd name="connsiteX387" fmla="*/ 302715 w 2187347"/>
              <a:gd name="connsiteY387" fmla="*/ 1261729 h 2669291"/>
              <a:gd name="connsiteX388" fmla="*/ 277595 w 2187347"/>
              <a:gd name="connsiteY388" fmla="*/ 1241632 h 2669291"/>
              <a:gd name="connsiteX389" fmla="*/ 267546 w 2187347"/>
              <a:gd name="connsiteY389" fmla="*/ 1231584 h 2669291"/>
              <a:gd name="connsiteX390" fmla="*/ 272570 w 2187347"/>
              <a:gd name="connsiteY390" fmla="*/ 1211487 h 2669291"/>
              <a:gd name="connsiteX391" fmla="*/ 312764 w 2187347"/>
              <a:gd name="connsiteY391" fmla="*/ 1226560 h 2669291"/>
              <a:gd name="connsiteX392" fmla="*/ 337885 w 2187347"/>
              <a:gd name="connsiteY392" fmla="*/ 1251680 h 2669291"/>
              <a:gd name="connsiteX393" fmla="*/ 342909 w 2187347"/>
              <a:gd name="connsiteY393" fmla="*/ 1216511 h 2669291"/>
              <a:gd name="connsiteX394" fmla="*/ 322812 w 2187347"/>
              <a:gd name="connsiteY394" fmla="*/ 1211487 h 2669291"/>
              <a:gd name="connsiteX395" fmla="*/ 297691 w 2187347"/>
              <a:gd name="connsiteY395" fmla="*/ 1191390 h 2669291"/>
              <a:gd name="connsiteX396" fmla="*/ 292667 w 2187347"/>
              <a:gd name="connsiteY396" fmla="*/ 1171294 h 2669291"/>
              <a:gd name="connsiteX397" fmla="*/ 272570 w 2187347"/>
              <a:gd name="connsiteY397" fmla="*/ 1126076 h 2669291"/>
              <a:gd name="connsiteX398" fmla="*/ 267546 w 2187347"/>
              <a:gd name="connsiteY398" fmla="*/ 1111003 h 2669291"/>
              <a:gd name="connsiteX399" fmla="*/ 252474 w 2187347"/>
              <a:gd name="connsiteY399" fmla="*/ 1100955 h 2669291"/>
              <a:gd name="connsiteX400" fmla="*/ 242425 w 2187347"/>
              <a:gd name="connsiteY400" fmla="*/ 1090907 h 2669291"/>
              <a:gd name="connsiteX401" fmla="*/ 237401 w 2187347"/>
              <a:gd name="connsiteY401" fmla="*/ 1075834 h 2669291"/>
              <a:gd name="connsiteX402" fmla="*/ 227353 w 2187347"/>
              <a:gd name="connsiteY402" fmla="*/ 1060762 h 2669291"/>
              <a:gd name="connsiteX403" fmla="*/ 207256 w 2187347"/>
              <a:gd name="connsiteY403" fmla="*/ 1020568 h 2669291"/>
              <a:gd name="connsiteX404" fmla="*/ 192184 w 2187347"/>
              <a:gd name="connsiteY404" fmla="*/ 1010520 h 2669291"/>
              <a:gd name="connsiteX405" fmla="*/ 187159 w 2187347"/>
              <a:gd name="connsiteY405" fmla="*/ 995447 h 2669291"/>
              <a:gd name="connsiteX406" fmla="*/ 157014 w 2187347"/>
              <a:gd name="connsiteY406" fmla="*/ 970327 h 2669291"/>
              <a:gd name="connsiteX407" fmla="*/ 136918 w 2187347"/>
              <a:gd name="connsiteY407" fmla="*/ 925109 h 2669291"/>
              <a:gd name="connsiteX408" fmla="*/ 126869 w 2187347"/>
              <a:gd name="connsiteY408" fmla="*/ 915061 h 2669291"/>
              <a:gd name="connsiteX409" fmla="*/ 106773 w 2187347"/>
              <a:gd name="connsiteY409" fmla="*/ 905012 h 2669291"/>
              <a:gd name="connsiteX410" fmla="*/ 91700 w 2187347"/>
              <a:gd name="connsiteY410" fmla="*/ 874867 h 2669291"/>
              <a:gd name="connsiteX411" fmla="*/ 76628 w 2187347"/>
              <a:gd name="connsiteY411" fmla="*/ 869843 h 2669291"/>
              <a:gd name="connsiteX412" fmla="*/ 56531 w 2187347"/>
              <a:gd name="connsiteY412" fmla="*/ 849746 h 2669291"/>
              <a:gd name="connsiteX413" fmla="*/ 46482 w 2187347"/>
              <a:gd name="connsiteY413" fmla="*/ 839698 h 2669291"/>
              <a:gd name="connsiteX414" fmla="*/ 31410 w 2187347"/>
              <a:gd name="connsiteY414" fmla="*/ 829650 h 2669291"/>
              <a:gd name="connsiteX415" fmla="*/ 1265 w 2187347"/>
              <a:gd name="connsiteY415" fmla="*/ 794480 h 2669291"/>
              <a:gd name="connsiteX416" fmla="*/ 16337 w 2187347"/>
              <a:gd name="connsiteY416" fmla="*/ 789456 h 2669291"/>
              <a:gd name="connsiteX417" fmla="*/ 31410 w 2187347"/>
              <a:gd name="connsiteY417" fmla="*/ 794480 h 2669291"/>
              <a:gd name="connsiteX418" fmla="*/ 66579 w 2187347"/>
              <a:gd name="connsiteY418" fmla="*/ 819601 h 2669291"/>
              <a:gd name="connsiteX419" fmla="*/ 71603 w 2187347"/>
              <a:gd name="connsiteY419" fmla="*/ 794480 h 2669291"/>
              <a:gd name="connsiteX420" fmla="*/ 41458 w 2187347"/>
              <a:gd name="connsiteY420" fmla="*/ 784432 h 2669291"/>
              <a:gd name="connsiteX421" fmla="*/ 16337 w 2187347"/>
              <a:gd name="connsiteY421" fmla="*/ 764335 h 2669291"/>
              <a:gd name="connsiteX422" fmla="*/ 6289 w 2187347"/>
              <a:gd name="connsiteY422" fmla="*/ 749263 h 2669291"/>
              <a:gd name="connsiteX423" fmla="*/ 6289 w 2187347"/>
              <a:gd name="connsiteY423" fmla="*/ 714094 h 2669291"/>
              <a:gd name="connsiteX424" fmla="*/ 41458 w 2187347"/>
              <a:gd name="connsiteY424" fmla="*/ 719118 h 2669291"/>
              <a:gd name="connsiteX425" fmla="*/ 56531 w 2187347"/>
              <a:gd name="connsiteY425" fmla="*/ 744239 h 2669291"/>
              <a:gd name="connsiteX426" fmla="*/ 96724 w 2187347"/>
              <a:gd name="connsiteY426" fmla="*/ 779408 h 2669291"/>
              <a:gd name="connsiteX427" fmla="*/ 106773 w 2187347"/>
              <a:gd name="connsiteY427" fmla="*/ 789456 h 2669291"/>
              <a:gd name="connsiteX428" fmla="*/ 136918 w 2187347"/>
              <a:gd name="connsiteY428" fmla="*/ 799505 h 2669291"/>
              <a:gd name="connsiteX429" fmla="*/ 141942 w 2187347"/>
              <a:gd name="connsiteY429" fmla="*/ 784432 h 2669291"/>
              <a:gd name="connsiteX430" fmla="*/ 106773 w 2187347"/>
              <a:gd name="connsiteY430" fmla="*/ 754287 h 2669291"/>
              <a:gd name="connsiteX431" fmla="*/ 86676 w 2187347"/>
              <a:gd name="connsiteY431" fmla="*/ 734190 h 2669291"/>
              <a:gd name="connsiteX432" fmla="*/ 66579 w 2187347"/>
              <a:gd name="connsiteY432" fmla="*/ 709069 h 2669291"/>
              <a:gd name="connsiteX433" fmla="*/ 61555 w 2187347"/>
              <a:gd name="connsiteY433" fmla="*/ 693997 h 2669291"/>
              <a:gd name="connsiteX434" fmla="*/ 76628 w 2187347"/>
              <a:gd name="connsiteY434" fmla="*/ 699021 h 2669291"/>
              <a:gd name="connsiteX435" fmla="*/ 81652 w 2187347"/>
              <a:gd name="connsiteY435" fmla="*/ 714094 h 2669291"/>
              <a:gd name="connsiteX436" fmla="*/ 111797 w 2187347"/>
              <a:gd name="connsiteY436" fmla="*/ 729166 h 2669291"/>
              <a:gd name="connsiteX437" fmla="*/ 126869 w 2187347"/>
              <a:gd name="connsiteY437" fmla="*/ 739214 h 2669291"/>
              <a:gd name="connsiteX438" fmla="*/ 136918 w 2187347"/>
              <a:gd name="connsiteY438" fmla="*/ 749263 h 2669291"/>
              <a:gd name="connsiteX439" fmla="*/ 151990 w 2187347"/>
              <a:gd name="connsiteY439" fmla="*/ 754287 h 2669291"/>
              <a:gd name="connsiteX440" fmla="*/ 177111 w 2187347"/>
              <a:gd name="connsiteY440" fmla="*/ 769360 h 2669291"/>
              <a:gd name="connsiteX441" fmla="*/ 187159 w 2187347"/>
              <a:gd name="connsiteY441" fmla="*/ 759311 h 2669291"/>
              <a:gd name="connsiteX442" fmla="*/ 182135 w 2187347"/>
              <a:gd name="connsiteY442" fmla="*/ 744239 h 2669291"/>
              <a:gd name="connsiteX443" fmla="*/ 167063 w 2187347"/>
              <a:gd name="connsiteY443" fmla="*/ 734190 h 2669291"/>
              <a:gd name="connsiteX444" fmla="*/ 157014 w 2187347"/>
              <a:gd name="connsiteY444" fmla="*/ 724142 h 2669291"/>
              <a:gd name="connsiteX445" fmla="*/ 141942 w 2187347"/>
              <a:gd name="connsiteY445" fmla="*/ 714094 h 2669291"/>
              <a:gd name="connsiteX446" fmla="*/ 111797 w 2187347"/>
              <a:gd name="connsiteY446" fmla="*/ 688973 h 2669291"/>
              <a:gd name="connsiteX447" fmla="*/ 121845 w 2187347"/>
              <a:gd name="connsiteY447" fmla="*/ 678924 h 2669291"/>
              <a:gd name="connsiteX448" fmla="*/ 157014 w 2187347"/>
              <a:gd name="connsiteY448" fmla="*/ 688973 h 2669291"/>
              <a:gd name="connsiteX449" fmla="*/ 182135 w 2187347"/>
              <a:gd name="connsiteY449" fmla="*/ 709069 h 2669291"/>
              <a:gd name="connsiteX450" fmla="*/ 192184 w 2187347"/>
              <a:gd name="connsiteY450" fmla="*/ 719118 h 2669291"/>
              <a:gd name="connsiteX451" fmla="*/ 207256 w 2187347"/>
              <a:gd name="connsiteY451" fmla="*/ 724142 h 2669291"/>
              <a:gd name="connsiteX452" fmla="*/ 217304 w 2187347"/>
              <a:gd name="connsiteY452" fmla="*/ 739214 h 2669291"/>
              <a:gd name="connsiteX453" fmla="*/ 227353 w 2187347"/>
              <a:gd name="connsiteY453" fmla="*/ 749263 h 2669291"/>
              <a:gd name="connsiteX454" fmla="*/ 232377 w 2187347"/>
              <a:gd name="connsiteY454" fmla="*/ 764335 h 2669291"/>
              <a:gd name="connsiteX455" fmla="*/ 252474 w 2187347"/>
              <a:gd name="connsiteY455" fmla="*/ 784432 h 2669291"/>
              <a:gd name="connsiteX456" fmla="*/ 267546 w 2187347"/>
              <a:gd name="connsiteY456" fmla="*/ 799505 h 2669291"/>
              <a:gd name="connsiteX457" fmla="*/ 277595 w 2187347"/>
              <a:gd name="connsiteY457" fmla="*/ 809553 h 2669291"/>
              <a:gd name="connsiteX458" fmla="*/ 286161 w 2187347"/>
              <a:gd name="connsiteY458" fmla="*/ 822480 h 2669291"/>
              <a:gd name="connsiteX459" fmla="*/ 288500 w 2187347"/>
              <a:gd name="connsiteY459" fmla="*/ 826082 h 2669291"/>
              <a:gd name="connsiteX460" fmla="*/ 288502 w 2187347"/>
              <a:gd name="connsiteY460" fmla="*/ 826085 h 2669291"/>
              <a:gd name="connsiteX461" fmla="*/ 289752 w 2187347"/>
              <a:gd name="connsiteY461" fmla="*/ 828011 h 2669291"/>
              <a:gd name="connsiteX462" fmla="*/ 288500 w 2187347"/>
              <a:gd name="connsiteY462" fmla="*/ 826082 h 2669291"/>
              <a:gd name="connsiteX463" fmla="*/ 286821 w 2187347"/>
              <a:gd name="connsiteY463" fmla="*/ 822174 h 2669291"/>
              <a:gd name="connsiteX464" fmla="*/ 297691 w 2187347"/>
              <a:gd name="connsiteY464" fmla="*/ 834674 h 2669291"/>
              <a:gd name="connsiteX465" fmla="*/ 307740 w 2187347"/>
              <a:gd name="connsiteY465" fmla="*/ 849746 h 2669291"/>
              <a:gd name="connsiteX466" fmla="*/ 332861 w 2187347"/>
              <a:gd name="connsiteY466" fmla="*/ 869843 h 2669291"/>
              <a:gd name="connsiteX467" fmla="*/ 352957 w 2187347"/>
              <a:gd name="connsiteY467" fmla="*/ 874867 h 2669291"/>
              <a:gd name="connsiteX468" fmla="*/ 368030 w 2187347"/>
              <a:gd name="connsiteY468" fmla="*/ 879891 h 2669291"/>
              <a:gd name="connsiteX469" fmla="*/ 357981 w 2187347"/>
              <a:gd name="connsiteY469" fmla="*/ 844722 h 2669291"/>
              <a:gd name="connsiteX470" fmla="*/ 327836 w 2187347"/>
              <a:gd name="connsiteY470" fmla="*/ 809553 h 2669291"/>
              <a:gd name="connsiteX471" fmla="*/ 312764 w 2187347"/>
              <a:gd name="connsiteY471" fmla="*/ 794480 h 2669291"/>
              <a:gd name="connsiteX472" fmla="*/ 287643 w 2187347"/>
              <a:gd name="connsiteY472" fmla="*/ 774384 h 2669291"/>
              <a:gd name="connsiteX473" fmla="*/ 267546 w 2187347"/>
              <a:gd name="connsiteY473" fmla="*/ 754287 h 2669291"/>
              <a:gd name="connsiteX474" fmla="*/ 262522 w 2187347"/>
              <a:gd name="connsiteY474" fmla="*/ 739214 h 2669291"/>
              <a:gd name="connsiteX475" fmla="*/ 247450 w 2187347"/>
              <a:gd name="connsiteY475" fmla="*/ 729166 h 2669291"/>
              <a:gd name="connsiteX476" fmla="*/ 237401 w 2187347"/>
              <a:gd name="connsiteY476" fmla="*/ 719118 h 2669291"/>
              <a:gd name="connsiteX477" fmla="*/ 232377 w 2187347"/>
              <a:gd name="connsiteY477" fmla="*/ 704045 h 2669291"/>
              <a:gd name="connsiteX478" fmla="*/ 247450 w 2187347"/>
              <a:gd name="connsiteY478" fmla="*/ 709069 h 2669291"/>
              <a:gd name="connsiteX479" fmla="*/ 272570 w 2187347"/>
              <a:gd name="connsiteY479" fmla="*/ 734190 h 2669291"/>
              <a:gd name="connsiteX480" fmla="*/ 287643 w 2187347"/>
              <a:gd name="connsiteY480" fmla="*/ 729166 h 2669291"/>
              <a:gd name="connsiteX481" fmla="*/ 287643 w 2187347"/>
              <a:gd name="connsiteY481" fmla="*/ 699021 h 2669291"/>
              <a:gd name="connsiteX482" fmla="*/ 272570 w 2187347"/>
              <a:gd name="connsiteY482" fmla="*/ 688973 h 2669291"/>
              <a:gd name="connsiteX483" fmla="*/ 262522 w 2187347"/>
              <a:gd name="connsiteY483" fmla="*/ 678924 h 2669291"/>
              <a:gd name="connsiteX484" fmla="*/ 242425 w 2187347"/>
              <a:gd name="connsiteY484" fmla="*/ 648779 h 2669291"/>
              <a:gd name="connsiteX485" fmla="*/ 232377 w 2187347"/>
              <a:gd name="connsiteY485" fmla="*/ 633707 h 2669291"/>
              <a:gd name="connsiteX486" fmla="*/ 222329 w 2187347"/>
              <a:gd name="connsiteY486" fmla="*/ 623658 h 2669291"/>
              <a:gd name="connsiteX487" fmla="*/ 252474 w 2187347"/>
              <a:gd name="connsiteY487" fmla="*/ 628683 h 2669291"/>
              <a:gd name="connsiteX488" fmla="*/ 267546 w 2187347"/>
              <a:gd name="connsiteY488" fmla="*/ 633707 h 2669291"/>
              <a:gd name="connsiteX489" fmla="*/ 287643 w 2187347"/>
              <a:gd name="connsiteY489" fmla="*/ 653803 h 2669291"/>
              <a:gd name="connsiteX490" fmla="*/ 307740 w 2187347"/>
              <a:gd name="connsiteY490" fmla="*/ 678924 h 2669291"/>
              <a:gd name="connsiteX491" fmla="*/ 337885 w 2187347"/>
              <a:gd name="connsiteY491" fmla="*/ 688973 h 2669291"/>
              <a:gd name="connsiteX492" fmla="*/ 352957 w 2187347"/>
              <a:gd name="connsiteY492" fmla="*/ 693997 h 2669291"/>
              <a:gd name="connsiteX493" fmla="*/ 363006 w 2187347"/>
              <a:gd name="connsiteY493" fmla="*/ 683949 h 2669291"/>
              <a:gd name="connsiteX494" fmla="*/ 342909 w 2187347"/>
              <a:gd name="connsiteY494" fmla="*/ 658828 h 2669291"/>
              <a:gd name="connsiteX495" fmla="*/ 322812 w 2187347"/>
              <a:gd name="connsiteY495" fmla="*/ 638731 h 2669291"/>
              <a:gd name="connsiteX496" fmla="*/ 309883 w 2187347"/>
              <a:gd name="connsiteY496" fmla="*/ 630163 h 2669291"/>
              <a:gd name="connsiteX497" fmla="*/ 306283 w 2187347"/>
              <a:gd name="connsiteY497" fmla="*/ 627826 h 2669291"/>
              <a:gd name="connsiteX498" fmla="*/ 310194 w 2187347"/>
              <a:gd name="connsiteY498" fmla="*/ 629506 h 2669291"/>
              <a:gd name="connsiteX499" fmla="*/ 297691 w 2187347"/>
              <a:gd name="connsiteY499" fmla="*/ 618634 h 2669291"/>
              <a:gd name="connsiteX500" fmla="*/ 272570 w 2187347"/>
              <a:gd name="connsiteY500" fmla="*/ 598538 h 2669291"/>
              <a:gd name="connsiteX501" fmla="*/ 267546 w 2187347"/>
              <a:gd name="connsiteY501" fmla="*/ 583465 h 2669291"/>
              <a:gd name="connsiteX502" fmla="*/ 257498 w 2187347"/>
              <a:gd name="connsiteY502" fmla="*/ 568392 h 2669291"/>
              <a:gd name="connsiteX503" fmla="*/ 247450 w 2187347"/>
              <a:gd name="connsiteY503" fmla="*/ 533223 h 2669291"/>
              <a:gd name="connsiteX504" fmla="*/ 237401 w 2187347"/>
              <a:gd name="connsiteY504" fmla="*/ 523175 h 2669291"/>
              <a:gd name="connsiteX505" fmla="*/ 227353 w 2187347"/>
              <a:gd name="connsiteY505" fmla="*/ 508102 h 2669291"/>
              <a:gd name="connsiteX506" fmla="*/ 217304 w 2187347"/>
              <a:gd name="connsiteY506" fmla="*/ 498054 h 2669291"/>
              <a:gd name="connsiteX507" fmla="*/ 207256 w 2187347"/>
              <a:gd name="connsiteY507" fmla="*/ 482981 h 2669291"/>
              <a:gd name="connsiteX508" fmla="*/ 202232 w 2187347"/>
              <a:gd name="connsiteY508" fmla="*/ 467909 h 2669291"/>
              <a:gd name="connsiteX509" fmla="*/ 172087 w 2187347"/>
              <a:gd name="connsiteY509" fmla="*/ 452836 h 2669291"/>
              <a:gd name="connsiteX510" fmla="*/ 157014 w 2187347"/>
              <a:gd name="connsiteY510" fmla="*/ 442788 h 2669291"/>
              <a:gd name="connsiteX511" fmla="*/ 146966 w 2187347"/>
              <a:gd name="connsiteY511" fmla="*/ 427716 h 2669291"/>
              <a:gd name="connsiteX512" fmla="*/ 126869 w 2187347"/>
              <a:gd name="connsiteY512" fmla="*/ 407619 h 2669291"/>
              <a:gd name="connsiteX513" fmla="*/ 91700 w 2187347"/>
              <a:gd name="connsiteY513" fmla="*/ 367425 h 2669291"/>
              <a:gd name="connsiteX514" fmla="*/ 71603 w 2187347"/>
              <a:gd name="connsiteY514" fmla="*/ 357377 h 2669291"/>
              <a:gd name="connsiteX515" fmla="*/ 66579 w 2187347"/>
              <a:gd name="connsiteY515" fmla="*/ 342305 h 2669291"/>
              <a:gd name="connsiteX516" fmla="*/ 51507 w 2187347"/>
              <a:gd name="connsiteY516" fmla="*/ 337280 h 2669291"/>
              <a:gd name="connsiteX517" fmla="*/ 41458 w 2187347"/>
              <a:gd name="connsiteY517" fmla="*/ 327232 h 2669291"/>
              <a:gd name="connsiteX518" fmla="*/ 56531 w 2187347"/>
              <a:gd name="connsiteY518" fmla="*/ 322208 h 2669291"/>
              <a:gd name="connsiteX519" fmla="*/ 76628 w 2187347"/>
              <a:gd name="connsiteY519" fmla="*/ 332256 h 2669291"/>
              <a:gd name="connsiteX520" fmla="*/ 106773 w 2187347"/>
              <a:gd name="connsiteY520" fmla="*/ 342305 h 2669291"/>
              <a:gd name="connsiteX521" fmla="*/ 121845 w 2187347"/>
              <a:gd name="connsiteY521" fmla="*/ 347329 h 2669291"/>
              <a:gd name="connsiteX522" fmla="*/ 136918 w 2187347"/>
              <a:gd name="connsiteY522" fmla="*/ 352353 h 2669291"/>
              <a:gd name="connsiteX523" fmla="*/ 106773 w 2187347"/>
              <a:gd name="connsiteY523" fmla="*/ 332256 h 2669291"/>
              <a:gd name="connsiteX524" fmla="*/ 96724 w 2187347"/>
              <a:gd name="connsiteY524" fmla="*/ 322208 h 2669291"/>
              <a:gd name="connsiteX525" fmla="*/ 81652 w 2187347"/>
              <a:gd name="connsiteY525" fmla="*/ 312160 h 2669291"/>
              <a:gd name="connsiteX526" fmla="*/ 71603 w 2187347"/>
              <a:gd name="connsiteY526" fmla="*/ 297087 h 2669291"/>
              <a:gd name="connsiteX527" fmla="*/ 46482 w 2187347"/>
              <a:gd name="connsiteY527" fmla="*/ 271966 h 2669291"/>
              <a:gd name="connsiteX528" fmla="*/ 61555 w 2187347"/>
              <a:gd name="connsiteY528" fmla="*/ 246845 h 2669291"/>
              <a:gd name="connsiteX529" fmla="*/ 71603 w 2187347"/>
              <a:gd name="connsiteY529" fmla="*/ 256894 h 2669291"/>
              <a:gd name="connsiteX530" fmla="*/ 101748 w 2187347"/>
              <a:gd name="connsiteY530" fmla="*/ 276990 h 2669291"/>
              <a:gd name="connsiteX531" fmla="*/ 86676 w 2187347"/>
              <a:gd name="connsiteY531" fmla="*/ 251869 h 2669291"/>
              <a:gd name="connsiteX532" fmla="*/ 71603 w 2187347"/>
              <a:gd name="connsiteY532" fmla="*/ 246845 h 2669291"/>
              <a:gd name="connsiteX533" fmla="*/ 66579 w 2187347"/>
              <a:gd name="connsiteY533" fmla="*/ 231773 h 2669291"/>
              <a:gd name="connsiteX534" fmla="*/ 106773 w 2187347"/>
              <a:gd name="connsiteY534" fmla="*/ 246845 h 2669291"/>
              <a:gd name="connsiteX535" fmla="*/ 116821 w 2187347"/>
              <a:gd name="connsiteY535" fmla="*/ 282014 h 2669291"/>
              <a:gd name="connsiteX536" fmla="*/ 146966 w 2187347"/>
              <a:gd name="connsiteY536" fmla="*/ 302111 h 2669291"/>
              <a:gd name="connsiteX537" fmla="*/ 157014 w 2187347"/>
              <a:gd name="connsiteY537" fmla="*/ 312160 h 2669291"/>
              <a:gd name="connsiteX538" fmla="*/ 182135 w 2187347"/>
              <a:gd name="connsiteY538" fmla="*/ 307135 h 2669291"/>
              <a:gd name="connsiteX539" fmla="*/ 167063 w 2187347"/>
              <a:gd name="connsiteY539" fmla="*/ 276990 h 2669291"/>
              <a:gd name="connsiteX540" fmla="*/ 126869 w 2187347"/>
              <a:gd name="connsiteY540" fmla="*/ 246845 h 2669291"/>
              <a:gd name="connsiteX541" fmla="*/ 116821 w 2187347"/>
              <a:gd name="connsiteY541" fmla="*/ 231773 h 2669291"/>
              <a:gd name="connsiteX542" fmla="*/ 121845 w 2187347"/>
              <a:gd name="connsiteY542" fmla="*/ 216700 h 2669291"/>
              <a:gd name="connsiteX543" fmla="*/ 141942 w 2187347"/>
              <a:gd name="connsiteY543" fmla="*/ 236797 h 2669291"/>
              <a:gd name="connsiteX544" fmla="*/ 157014 w 2187347"/>
              <a:gd name="connsiteY544" fmla="*/ 241821 h 2669291"/>
              <a:gd name="connsiteX545" fmla="*/ 187159 w 2187347"/>
              <a:gd name="connsiteY545" fmla="*/ 256894 h 2669291"/>
              <a:gd name="connsiteX546" fmla="*/ 197208 w 2187347"/>
              <a:gd name="connsiteY546" fmla="*/ 246845 h 2669291"/>
              <a:gd name="connsiteX547" fmla="*/ 172087 w 2187347"/>
              <a:gd name="connsiteY547" fmla="*/ 226749 h 2669291"/>
              <a:gd name="connsiteX548" fmla="*/ 167063 w 2187347"/>
              <a:gd name="connsiteY548" fmla="*/ 201628 h 2669291"/>
              <a:gd name="connsiteX549" fmla="*/ 197208 w 2187347"/>
              <a:gd name="connsiteY549" fmla="*/ 211676 h 2669291"/>
              <a:gd name="connsiteX550" fmla="*/ 217304 w 2187347"/>
              <a:gd name="connsiteY550" fmla="*/ 256894 h 2669291"/>
              <a:gd name="connsiteX551" fmla="*/ 242425 w 2187347"/>
              <a:gd name="connsiteY551" fmla="*/ 276990 h 2669291"/>
              <a:gd name="connsiteX552" fmla="*/ 257498 w 2187347"/>
              <a:gd name="connsiteY552" fmla="*/ 292063 h 2669291"/>
              <a:gd name="connsiteX553" fmla="*/ 272570 w 2187347"/>
              <a:gd name="connsiteY553" fmla="*/ 302111 h 2669291"/>
              <a:gd name="connsiteX554" fmla="*/ 282619 w 2187347"/>
              <a:gd name="connsiteY554" fmla="*/ 312160 h 2669291"/>
              <a:gd name="connsiteX555" fmla="*/ 297691 w 2187347"/>
              <a:gd name="connsiteY555" fmla="*/ 317184 h 2669291"/>
              <a:gd name="connsiteX556" fmla="*/ 327836 w 2187347"/>
              <a:gd name="connsiteY556" fmla="*/ 332256 h 2669291"/>
              <a:gd name="connsiteX557" fmla="*/ 337885 w 2187347"/>
              <a:gd name="connsiteY557" fmla="*/ 342305 h 2669291"/>
              <a:gd name="connsiteX558" fmla="*/ 363006 w 2187347"/>
              <a:gd name="connsiteY558" fmla="*/ 362401 h 2669291"/>
              <a:gd name="connsiteX559" fmla="*/ 393151 w 2187347"/>
              <a:gd name="connsiteY559" fmla="*/ 402595 h 2669291"/>
              <a:gd name="connsiteX560" fmla="*/ 403199 w 2187347"/>
              <a:gd name="connsiteY560" fmla="*/ 417667 h 2669291"/>
              <a:gd name="connsiteX561" fmla="*/ 423296 w 2187347"/>
              <a:gd name="connsiteY561" fmla="*/ 437764 h 2669291"/>
              <a:gd name="connsiteX562" fmla="*/ 433344 w 2187347"/>
              <a:gd name="connsiteY562" fmla="*/ 452836 h 2669291"/>
              <a:gd name="connsiteX563" fmla="*/ 448417 w 2187347"/>
              <a:gd name="connsiteY563" fmla="*/ 457861 h 2669291"/>
              <a:gd name="connsiteX564" fmla="*/ 478562 w 2187347"/>
              <a:gd name="connsiteY564" fmla="*/ 477957 h 2669291"/>
              <a:gd name="connsiteX565" fmla="*/ 483586 w 2187347"/>
              <a:gd name="connsiteY565" fmla="*/ 493030 h 2669291"/>
              <a:gd name="connsiteX566" fmla="*/ 498658 w 2187347"/>
              <a:gd name="connsiteY566" fmla="*/ 503078 h 2669291"/>
              <a:gd name="connsiteX567" fmla="*/ 508707 w 2187347"/>
              <a:gd name="connsiteY567" fmla="*/ 513127 h 2669291"/>
              <a:gd name="connsiteX568" fmla="*/ 513731 w 2187347"/>
              <a:gd name="connsiteY568" fmla="*/ 498054 h 2669291"/>
              <a:gd name="connsiteX569" fmla="*/ 523779 w 2187347"/>
              <a:gd name="connsiteY569" fmla="*/ 513127 h 2669291"/>
              <a:gd name="connsiteX570" fmla="*/ 548900 w 2187347"/>
              <a:gd name="connsiteY570" fmla="*/ 533223 h 2669291"/>
              <a:gd name="connsiteX571" fmla="*/ 563973 w 2187347"/>
              <a:gd name="connsiteY571" fmla="*/ 538247 h 2669291"/>
              <a:gd name="connsiteX572" fmla="*/ 574021 w 2187347"/>
              <a:gd name="connsiteY572" fmla="*/ 523175 h 2669291"/>
              <a:gd name="connsiteX573" fmla="*/ 563973 w 2187347"/>
              <a:gd name="connsiteY573" fmla="*/ 508102 h 2669291"/>
              <a:gd name="connsiteX574" fmla="*/ 538852 w 2187347"/>
              <a:gd name="connsiteY574" fmla="*/ 488006 h 2669291"/>
              <a:gd name="connsiteX575" fmla="*/ 508707 w 2187347"/>
              <a:gd name="connsiteY575" fmla="*/ 447812 h 2669291"/>
              <a:gd name="connsiteX576" fmla="*/ 493634 w 2187347"/>
              <a:gd name="connsiteY576" fmla="*/ 437764 h 2669291"/>
              <a:gd name="connsiteX577" fmla="*/ 478562 w 2187347"/>
              <a:gd name="connsiteY577" fmla="*/ 407619 h 2669291"/>
              <a:gd name="connsiteX578" fmla="*/ 468513 w 2187347"/>
              <a:gd name="connsiteY578" fmla="*/ 397570 h 2669291"/>
              <a:gd name="connsiteX579" fmla="*/ 458465 w 2187347"/>
              <a:gd name="connsiteY579" fmla="*/ 382498 h 2669291"/>
              <a:gd name="connsiteX580" fmla="*/ 438368 w 2187347"/>
              <a:gd name="connsiteY580" fmla="*/ 372450 h 2669291"/>
              <a:gd name="connsiteX581" fmla="*/ 418271 w 2187347"/>
              <a:gd name="connsiteY581" fmla="*/ 352353 h 2669291"/>
              <a:gd name="connsiteX582" fmla="*/ 408223 w 2187347"/>
              <a:gd name="connsiteY582" fmla="*/ 322208 h 2669291"/>
              <a:gd name="connsiteX583" fmla="*/ 388126 w 2187347"/>
              <a:gd name="connsiteY583" fmla="*/ 287039 h 2669291"/>
              <a:gd name="connsiteX584" fmla="*/ 363006 w 2187347"/>
              <a:gd name="connsiteY584" fmla="*/ 266942 h 2669291"/>
              <a:gd name="connsiteX585" fmla="*/ 352957 w 2187347"/>
              <a:gd name="connsiteY585" fmla="*/ 251869 h 2669291"/>
              <a:gd name="connsiteX586" fmla="*/ 337885 w 2187347"/>
              <a:gd name="connsiteY586" fmla="*/ 241821 h 2669291"/>
              <a:gd name="connsiteX587" fmla="*/ 332861 w 2187347"/>
              <a:gd name="connsiteY587" fmla="*/ 226749 h 2669291"/>
              <a:gd name="connsiteX588" fmla="*/ 342909 w 2187347"/>
              <a:gd name="connsiteY588" fmla="*/ 216700 h 2669291"/>
              <a:gd name="connsiteX589" fmla="*/ 378078 w 2187347"/>
              <a:gd name="connsiteY589" fmla="*/ 236797 h 2669291"/>
              <a:gd name="connsiteX590" fmla="*/ 383102 w 2187347"/>
              <a:gd name="connsiteY590" fmla="*/ 261918 h 2669291"/>
              <a:gd name="connsiteX591" fmla="*/ 378078 w 2187347"/>
              <a:gd name="connsiteY591" fmla="*/ 221724 h 2669291"/>
              <a:gd name="connsiteX592" fmla="*/ 357981 w 2187347"/>
              <a:gd name="connsiteY592" fmla="*/ 196603 h 2669291"/>
              <a:gd name="connsiteX593" fmla="*/ 337885 w 2187347"/>
              <a:gd name="connsiteY593" fmla="*/ 166458 h 2669291"/>
              <a:gd name="connsiteX594" fmla="*/ 307740 w 2187347"/>
              <a:gd name="connsiteY594" fmla="*/ 156410 h 2669291"/>
              <a:gd name="connsiteX595" fmla="*/ 302715 w 2187347"/>
              <a:gd name="connsiteY595" fmla="*/ 141338 h 2669291"/>
              <a:gd name="connsiteX596" fmla="*/ 332861 w 2187347"/>
              <a:gd name="connsiteY596" fmla="*/ 156410 h 2669291"/>
              <a:gd name="connsiteX597" fmla="*/ 373054 w 2187347"/>
              <a:gd name="connsiteY597" fmla="*/ 166458 h 2669291"/>
              <a:gd name="connsiteX598" fmla="*/ 383102 w 2187347"/>
              <a:gd name="connsiteY598" fmla="*/ 176507 h 2669291"/>
              <a:gd name="connsiteX599" fmla="*/ 418271 w 2187347"/>
              <a:gd name="connsiteY599" fmla="*/ 186555 h 2669291"/>
              <a:gd name="connsiteX600" fmla="*/ 433344 w 2187347"/>
              <a:gd name="connsiteY600" fmla="*/ 181531 h 2669291"/>
              <a:gd name="connsiteX601" fmla="*/ 418271 w 2187347"/>
              <a:gd name="connsiteY601" fmla="*/ 156410 h 2669291"/>
              <a:gd name="connsiteX602" fmla="*/ 413247 w 2187347"/>
              <a:gd name="connsiteY602" fmla="*/ 141338 h 2669291"/>
              <a:gd name="connsiteX603" fmla="*/ 423296 w 2187347"/>
              <a:gd name="connsiteY603" fmla="*/ 151386 h 2669291"/>
              <a:gd name="connsiteX604" fmla="*/ 433344 w 2187347"/>
              <a:gd name="connsiteY604" fmla="*/ 166458 h 2669291"/>
              <a:gd name="connsiteX605" fmla="*/ 448417 w 2187347"/>
              <a:gd name="connsiteY605" fmla="*/ 171483 h 2669291"/>
              <a:gd name="connsiteX606" fmla="*/ 478562 w 2187347"/>
              <a:gd name="connsiteY606" fmla="*/ 141338 h 2669291"/>
              <a:gd name="connsiteX607" fmla="*/ 463489 w 2187347"/>
              <a:gd name="connsiteY607" fmla="*/ 136313 h 2669291"/>
              <a:gd name="connsiteX608" fmla="*/ 448417 w 2187347"/>
              <a:gd name="connsiteY608" fmla="*/ 126265 h 2669291"/>
              <a:gd name="connsiteX609" fmla="*/ 438368 w 2187347"/>
              <a:gd name="connsiteY609" fmla="*/ 116217 h 2669291"/>
              <a:gd name="connsiteX610" fmla="*/ 463489 w 2187347"/>
              <a:gd name="connsiteY610" fmla="*/ 121241 h 2669291"/>
              <a:gd name="connsiteX611" fmla="*/ 493634 w 2187347"/>
              <a:gd name="connsiteY611" fmla="*/ 131289 h 2669291"/>
              <a:gd name="connsiteX612" fmla="*/ 503682 w 2187347"/>
              <a:gd name="connsiteY612" fmla="*/ 141338 h 2669291"/>
              <a:gd name="connsiteX613" fmla="*/ 518755 w 2187347"/>
              <a:gd name="connsiteY613" fmla="*/ 146362 h 2669291"/>
              <a:gd name="connsiteX614" fmla="*/ 538852 w 2187347"/>
              <a:gd name="connsiteY614" fmla="*/ 171483 h 2669291"/>
              <a:gd name="connsiteX615" fmla="*/ 553924 w 2187347"/>
              <a:gd name="connsiteY615" fmla="*/ 176507 h 2669291"/>
              <a:gd name="connsiteX616" fmla="*/ 568997 w 2187347"/>
              <a:gd name="connsiteY616" fmla="*/ 171483 h 2669291"/>
              <a:gd name="connsiteX617" fmla="*/ 563973 w 2187347"/>
              <a:gd name="connsiteY617" fmla="*/ 146362 h 2669291"/>
              <a:gd name="connsiteX618" fmla="*/ 538852 w 2187347"/>
              <a:gd name="connsiteY618" fmla="*/ 116217 h 2669291"/>
              <a:gd name="connsiteX619" fmla="*/ 523779 w 2187347"/>
              <a:gd name="connsiteY619" fmla="*/ 111192 h 2669291"/>
              <a:gd name="connsiteX620" fmla="*/ 503682 w 2187347"/>
              <a:gd name="connsiteY620" fmla="*/ 86072 h 2669291"/>
              <a:gd name="connsiteX621" fmla="*/ 488610 w 2187347"/>
              <a:gd name="connsiteY621" fmla="*/ 81047 h 2669291"/>
              <a:gd name="connsiteX622" fmla="*/ 478562 w 2187347"/>
              <a:gd name="connsiteY622" fmla="*/ 65975 h 2669291"/>
              <a:gd name="connsiteX623" fmla="*/ 468513 w 2187347"/>
              <a:gd name="connsiteY623" fmla="*/ 55927 h 2669291"/>
              <a:gd name="connsiteX624" fmla="*/ 478562 w 2187347"/>
              <a:gd name="connsiteY624" fmla="*/ 45878 h 2669291"/>
              <a:gd name="connsiteX625" fmla="*/ 493634 w 2187347"/>
              <a:gd name="connsiteY625" fmla="*/ 50902 h 2669291"/>
              <a:gd name="connsiteX626" fmla="*/ 498658 w 2187347"/>
              <a:gd name="connsiteY626" fmla="*/ 65975 h 2669291"/>
              <a:gd name="connsiteX627" fmla="*/ 523779 w 2187347"/>
              <a:gd name="connsiteY627" fmla="*/ 86072 h 2669291"/>
              <a:gd name="connsiteX628" fmla="*/ 548900 w 2187347"/>
              <a:gd name="connsiteY628" fmla="*/ 106168 h 2669291"/>
              <a:gd name="connsiteX629" fmla="*/ 563973 w 2187347"/>
              <a:gd name="connsiteY629" fmla="*/ 111192 h 2669291"/>
              <a:gd name="connsiteX630" fmla="*/ 589093 w 2187347"/>
              <a:gd name="connsiteY630" fmla="*/ 106168 h 2669291"/>
              <a:gd name="connsiteX631" fmla="*/ 584069 w 2187347"/>
              <a:gd name="connsiteY631" fmla="*/ 86072 h 2669291"/>
              <a:gd name="connsiteX632" fmla="*/ 568997 w 2187347"/>
              <a:gd name="connsiteY632" fmla="*/ 76023 h 2669291"/>
              <a:gd name="connsiteX633" fmla="*/ 553924 w 2187347"/>
              <a:gd name="connsiteY633" fmla="*/ 60951 h 2669291"/>
              <a:gd name="connsiteX634" fmla="*/ 533828 w 2187347"/>
              <a:gd name="connsiteY634" fmla="*/ 30806 h 2669291"/>
              <a:gd name="connsiteX635" fmla="*/ 563973 w 2187347"/>
              <a:gd name="connsiteY635" fmla="*/ 45878 h 2669291"/>
              <a:gd name="connsiteX636" fmla="*/ 594118 w 2187347"/>
              <a:gd name="connsiteY636" fmla="*/ 65975 h 2669291"/>
              <a:gd name="connsiteX637" fmla="*/ 599142 w 2187347"/>
              <a:gd name="connsiteY637" fmla="*/ 81047 h 2669291"/>
              <a:gd name="connsiteX638" fmla="*/ 614214 w 2187347"/>
              <a:gd name="connsiteY638" fmla="*/ 86072 h 2669291"/>
              <a:gd name="connsiteX639" fmla="*/ 624263 w 2187347"/>
              <a:gd name="connsiteY639" fmla="*/ 96120 h 2669291"/>
              <a:gd name="connsiteX640" fmla="*/ 644359 w 2187347"/>
              <a:gd name="connsiteY640" fmla="*/ 91096 h 2669291"/>
              <a:gd name="connsiteX641" fmla="*/ 639335 w 2187347"/>
              <a:gd name="connsiteY641" fmla="*/ 65975 h 2669291"/>
              <a:gd name="connsiteX642" fmla="*/ 624263 w 2187347"/>
              <a:gd name="connsiteY642" fmla="*/ 55927 h 2669291"/>
              <a:gd name="connsiteX643" fmla="*/ 614214 w 2187347"/>
              <a:gd name="connsiteY643" fmla="*/ 45878 h 2669291"/>
              <a:gd name="connsiteX644" fmla="*/ 599142 w 2187347"/>
              <a:gd name="connsiteY644" fmla="*/ 35830 h 2669291"/>
              <a:gd name="connsiteX645" fmla="*/ 589093 w 2187347"/>
              <a:gd name="connsiteY645" fmla="*/ 25781 h 2669291"/>
              <a:gd name="connsiteX646" fmla="*/ 574021 w 2187347"/>
              <a:gd name="connsiteY646" fmla="*/ 20757 h 2669291"/>
              <a:gd name="connsiteX647" fmla="*/ 584069 w 2187347"/>
              <a:gd name="connsiteY647" fmla="*/ 661 h 26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2187347" h="2669291">
                <a:moveTo>
                  <a:pt x="304351" y="626571"/>
                </a:moveTo>
                <a:lnTo>
                  <a:pt x="306283" y="627826"/>
                </a:lnTo>
                <a:lnTo>
                  <a:pt x="306279" y="627824"/>
                </a:lnTo>
                <a:cubicBezTo>
                  <a:pt x="304283" y="626614"/>
                  <a:pt x="302618" y="625475"/>
                  <a:pt x="304351" y="626571"/>
                </a:cubicBezTo>
                <a:close/>
                <a:moveTo>
                  <a:pt x="584069" y="661"/>
                </a:moveTo>
                <a:cubicBezTo>
                  <a:pt x="590025" y="1654"/>
                  <a:pt x="594228" y="7199"/>
                  <a:pt x="599142" y="10709"/>
                </a:cubicBezTo>
                <a:cubicBezTo>
                  <a:pt x="605956" y="15576"/>
                  <a:pt x="611969" y="21626"/>
                  <a:pt x="619239" y="25781"/>
                </a:cubicBezTo>
                <a:cubicBezTo>
                  <a:pt x="623837" y="28409"/>
                  <a:pt x="629574" y="28438"/>
                  <a:pt x="634311" y="30806"/>
                </a:cubicBezTo>
                <a:cubicBezTo>
                  <a:pt x="639712" y="33507"/>
                  <a:pt x="644360" y="37505"/>
                  <a:pt x="649384" y="40854"/>
                </a:cubicBezTo>
                <a:cubicBezTo>
                  <a:pt x="654408" y="47553"/>
                  <a:pt x="659589" y="54137"/>
                  <a:pt x="664456" y="60951"/>
                </a:cubicBezTo>
                <a:cubicBezTo>
                  <a:pt x="667966" y="65864"/>
                  <a:pt x="670732" y="71308"/>
                  <a:pt x="674504" y="76023"/>
                </a:cubicBezTo>
                <a:cubicBezTo>
                  <a:pt x="680735" y="83811"/>
                  <a:pt x="690920" y="91768"/>
                  <a:pt x="699625" y="96120"/>
                </a:cubicBezTo>
                <a:cubicBezTo>
                  <a:pt x="704362" y="98488"/>
                  <a:pt x="709674" y="99469"/>
                  <a:pt x="714698" y="101144"/>
                </a:cubicBezTo>
                <a:cubicBezTo>
                  <a:pt x="776681" y="163127"/>
                  <a:pt x="713347" y="103078"/>
                  <a:pt x="754891" y="136313"/>
                </a:cubicBezTo>
                <a:cubicBezTo>
                  <a:pt x="758590" y="139272"/>
                  <a:pt x="760878" y="143925"/>
                  <a:pt x="764940" y="146362"/>
                </a:cubicBezTo>
                <a:cubicBezTo>
                  <a:pt x="769481" y="149087"/>
                  <a:pt x="774988" y="149711"/>
                  <a:pt x="780012" y="151386"/>
                </a:cubicBezTo>
                <a:cubicBezTo>
                  <a:pt x="808651" y="180025"/>
                  <a:pt x="792223" y="166225"/>
                  <a:pt x="830254" y="191579"/>
                </a:cubicBezTo>
                <a:cubicBezTo>
                  <a:pt x="835278" y="194928"/>
                  <a:pt x="839598" y="199719"/>
                  <a:pt x="845326" y="201628"/>
                </a:cubicBezTo>
                <a:lnTo>
                  <a:pt x="875471" y="211676"/>
                </a:lnTo>
                <a:lnTo>
                  <a:pt x="890544" y="216700"/>
                </a:lnTo>
                <a:cubicBezTo>
                  <a:pt x="925096" y="239735"/>
                  <a:pt x="909232" y="232978"/>
                  <a:pt x="935762" y="241821"/>
                </a:cubicBezTo>
                <a:cubicBezTo>
                  <a:pt x="937437" y="236797"/>
                  <a:pt x="940786" y="232045"/>
                  <a:pt x="940786" y="226749"/>
                </a:cubicBezTo>
                <a:cubicBezTo>
                  <a:pt x="940786" y="215217"/>
                  <a:pt x="933918" y="199784"/>
                  <a:pt x="925713" y="191579"/>
                </a:cubicBezTo>
                <a:cubicBezTo>
                  <a:pt x="921443" y="187309"/>
                  <a:pt x="916042" y="184231"/>
                  <a:pt x="910641" y="181531"/>
                </a:cubicBezTo>
                <a:cubicBezTo>
                  <a:pt x="905904" y="179163"/>
                  <a:pt x="900592" y="178182"/>
                  <a:pt x="895568" y="176507"/>
                </a:cubicBezTo>
                <a:cubicBezTo>
                  <a:pt x="892219" y="173157"/>
                  <a:pt x="887638" y="170695"/>
                  <a:pt x="885520" y="166458"/>
                </a:cubicBezTo>
                <a:cubicBezTo>
                  <a:pt x="880783" y="156984"/>
                  <a:pt x="866658" y="130438"/>
                  <a:pt x="875471" y="136313"/>
                </a:cubicBezTo>
                <a:lnTo>
                  <a:pt x="890544" y="146362"/>
                </a:lnTo>
                <a:cubicBezTo>
                  <a:pt x="895353" y="160788"/>
                  <a:pt x="893356" y="162287"/>
                  <a:pt x="905617" y="171483"/>
                </a:cubicBezTo>
                <a:cubicBezTo>
                  <a:pt x="915278" y="178729"/>
                  <a:pt x="935762" y="191579"/>
                  <a:pt x="935762" y="191579"/>
                </a:cubicBezTo>
                <a:cubicBezTo>
                  <a:pt x="974799" y="178567"/>
                  <a:pt x="922453" y="200949"/>
                  <a:pt x="955858" y="156410"/>
                </a:cubicBezTo>
                <a:cubicBezTo>
                  <a:pt x="958700" y="152620"/>
                  <a:pt x="963065" y="162668"/>
                  <a:pt x="965907" y="166458"/>
                </a:cubicBezTo>
                <a:cubicBezTo>
                  <a:pt x="973153" y="176119"/>
                  <a:pt x="975955" y="189904"/>
                  <a:pt x="986003" y="196603"/>
                </a:cubicBezTo>
                <a:cubicBezTo>
                  <a:pt x="999780" y="205788"/>
                  <a:pt x="1015575" y="213472"/>
                  <a:pt x="1026197" y="226749"/>
                </a:cubicBezTo>
                <a:cubicBezTo>
                  <a:pt x="1029969" y="231464"/>
                  <a:pt x="1031975" y="237552"/>
                  <a:pt x="1036245" y="241821"/>
                </a:cubicBezTo>
                <a:cubicBezTo>
                  <a:pt x="1052970" y="258545"/>
                  <a:pt x="1048006" y="246680"/>
                  <a:pt x="1066390" y="256894"/>
                </a:cubicBezTo>
                <a:cubicBezTo>
                  <a:pt x="1076947" y="262759"/>
                  <a:pt x="1086487" y="270291"/>
                  <a:pt x="1096535" y="276990"/>
                </a:cubicBezTo>
                <a:cubicBezTo>
                  <a:pt x="1101559" y="280340"/>
                  <a:pt x="1107338" y="282769"/>
                  <a:pt x="1111608" y="287039"/>
                </a:cubicBezTo>
                <a:lnTo>
                  <a:pt x="1151801" y="327232"/>
                </a:lnTo>
                <a:lnTo>
                  <a:pt x="1171898" y="347329"/>
                </a:lnTo>
                <a:cubicBezTo>
                  <a:pt x="1175764" y="353127"/>
                  <a:pt x="1178530" y="357309"/>
                  <a:pt x="1180466" y="360259"/>
                </a:cubicBezTo>
                <a:lnTo>
                  <a:pt x="1182804" y="363858"/>
                </a:lnTo>
                <a:lnTo>
                  <a:pt x="1182805" y="363862"/>
                </a:lnTo>
                <a:cubicBezTo>
                  <a:pt x="1184016" y="365858"/>
                  <a:pt x="1185154" y="367523"/>
                  <a:pt x="1184058" y="365790"/>
                </a:cubicBezTo>
                <a:lnTo>
                  <a:pt x="1182804" y="363858"/>
                </a:lnTo>
                <a:lnTo>
                  <a:pt x="1181123" y="359947"/>
                </a:lnTo>
                <a:cubicBezTo>
                  <a:pt x="1181933" y="360356"/>
                  <a:pt x="1184836" y="363502"/>
                  <a:pt x="1191995" y="372450"/>
                </a:cubicBezTo>
                <a:cubicBezTo>
                  <a:pt x="1195767" y="377165"/>
                  <a:pt x="1197773" y="383252"/>
                  <a:pt x="1202043" y="387522"/>
                </a:cubicBezTo>
                <a:cubicBezTo>
                  <a:pt x="1206313" y="391792"/>
                  <a:pt x="1212091" y="394221"/>
                  <a:pt x="1217115" y="397570"/>
                </a:cubicBezTo>
                <a:cubicBezTo>
                  <a:pt x="1218790" y="402594"/>
                  <a:pt x="1219568" y="408013"/>
                  <a:pt x="1222140" y="412643"/>
                </a:cubicBezTo>
                <a:cubicBezTo>
                  <a:pt x="1228005" y="423200"/>
                  <a:pt x="1238417" y="431331"/>
                  <a:pt x="1242236" y="442788"/>
                </a:cubicBezTo>
                <a:cubicBezTo>
                  <a:pt x="1243911" y="447812"/>
                  <a:pt x="1244689" y="453231"/>
                  <a:pt x="1247261" y="457861"/>
                </a:cubicBezTo>
                <a:cubicBezTo>
                  <a:pt x="1253126" y="468418"/>
                  <a:pt x="1263538" y="476549"/>
                  <a:pt x="1267357" y="488006"/>
                </a:cubicBezTo>
                <a:cubicBezTo>
                  <a:pt x="1276082" y="514180"/>
                  <a:pt x="1266666" y="493422"/>
                  <a:pt x="1282430" y="513127"/>
                </a:cubicBezTo>
                <a:cubicBezTo>
                  <a:pt x="1286202" y="517842"/>
                  <a:pt x="1288208" y="523929"/>
                  <a:pt x="1292478" y="528199"/>
                </a:cubicBezTo>
                <a:cubicBezTo>
                  <a:pt x="1298399" y="534120"/>
                  <a:pt x="1306316" y="537709"/>
                  <a:pt x="1312575" y="543272"/>
                </a:cubicBezTo>
                <a:cubicBezTo>
                  <a:pt x="1356664" y="582461"/>
                  <a:pt x="1320349" y="556826"/>
                  <a:pt x="1352768" y="578441"/>
                </a:cubicBezTo>
                <a:cubicBezTo>
                  <a:pt x="1356118" y="583465"/>
                  <a:pt x="1358841" y="588969"/>
                  <a:pt x="1362817" y="593513"/>
                </a:cubicBezTo>
                <a:cubicBezTo>
                  <a:pt x="1370615" y="602425"/>
                  <a:pt x="1379564" y="610260"/>
                  <a:pt x="1387937" y="618634"/>
                </a:cubicBezTo>
                <a:cubicBezTo>
                  <a:pt x="1391287" y="621984"/>
                  <a:pt x="1395358" y="624741"/>
                  <a:pt x="1397986" y="628683"/>
                </a:cubicBezTo>
                <a:cubicBezTo>
                  <a:pt x="1412679" y="650722"/>
                  <a:pt x="1404411" y="638925"/>
                  <a:pt x="1423107" y="663852"/>
                </a:cubicBezTo>
                <a:cubicBezTo>
                  <a:pt x="1428413" y="679770"/>
                  <a:pt x="1427049" y="680085"/>
                  <a:pt x="1438179" y="693997"/>
                </a:cubicBezTo>
                <a:cubicBezTo>
                  <a:pt x="1447264" y="705354"/>
                  <a:pt x="1456609" y="709355"/>
                  <a:pt x="1468324" y="719118"/>
                </a:cubicBezTo>
                <a:cubicBezTo>
                  <a:pt x="1471963" y="722151"/>
                  <a:pt x="1475290" y="725569"/>
                  <a:pt x="1478373" y="729166"/>
                </a:cubicBezTo>
                <a:cubicBezTo>
                  <a:pt x="1485352" y="737308"/>
                  <a:pt x="1491345" y="746272"/>
                  <a:pt x="1498469" y="754287"/>
                </a:cubicBezTo>
                <a:cubicBezTo>
                  <a:pt x="1504763" y="761368"/>
                  <a:pt x="1513311" y="766501"/>
                  <a:pt x="1518566" y="774384"/>
                </a:cubicBezTo>
                <a:cubicBezTo>
                  <a:pt x="1522432" y="780182"/>
                  <a:pt x="1525198" y="784364"/>
                  <a:pt x="1527134" y="787314"/>
                </a:cubicBezTo>
                <a:lnTo>
                  <a:pt x="1529472" y="790914"/>
                </a:lnTo>
                <a:lnTo>
                  <a:pt x="1529473" y="790917"/>
                </a:lnTo>
                <a:cubicBezTo>
                  <a:pt x="1530684" y="792913"/>
                  <a:pt x="1531822" y="794578"/>
                  <a:pt x="1530726" y="792845"/>
                </a:cubicBezTo>
                <a:lnTo>
                  <a:pt x="1529472" y="790914"/>
                </a:lnTo>
                <a:lnTo>
                  <a:pt x="1527791" y="787003"/>
                </a:lnTo>
                <a:cubicBezTo>
                  <a:pt x="1528602" y="787411"/>
                  <a:pt x="1531504" y="790557"/>
                  <a:pt x="1538663" y="799505"/>
                </a:cubicBezTo>
                <a:cubicBezTo>
                  <a:pt x="1542435" y="804220"/>
                  <a:pt x="1544167" y="810601"/>
                  <a:pt x="1548711" y="814577"/>
                </a:cubicBezTo>
                <a:cubicBezTo>
                  <a:pt x="1574581" y="837213"/>
                  <a:pt x="1584171" y="830086"/>
                  <a:pt x="1603977" y="859795"/>
                </a:cubicBezTo>
                <a:lnTo>
                  <a:pt x="1624074" y="889940"/>
                </a:lnTo>
                <a:cubicBezTo>
                  <a:pt x="1627423" y="894964"/>
                  <a:pt x="1629853" y="900742"/>
                  <a:pt x="1634122" y="905012"/>
                </a:cubicBezTo>
                <a:cubicBezTo>
                  <a:pt x="1637471" y="908362"/>
                  <a:pt x="1641211" y="911362"/>
                  <a:pt x="1644170" y="915061"/>
                </a:cubicBezTo>
                <a:cubicBezTo>
                  <a:pt x="1647942" y="919776"/>
                  <a:pt x="1649949" y="925863"/>
                  <a:pt x="1654219" y="930133"/>
                </a:cubicBezTo>
                <a:cubicBezTo>
                  <a:pt x="1658489" y="934402"/>
                  <a:pt x="1664576" y="936409"/>
                  <a:pt x="1669291" y="940181"/>
                </a:cubicBezTo>
                <a:cubicBezTo>
                  <a:pt x="1683909" y="951876"/>
                  <a:pt x="1676330" y="949633"/>
                  <a:pt x="1689388" y="965302"/>
                </a:cubicBezTo>
                <a:cubicBezTo>
                  <a:pt x="1703838" y="982642"/>
                  <a:pt x="1716091" y="985122"/>
                  <a:pt x="1724557" y="1010520"/>
                </a:cubicBezTo>
                <a:cubicBezTo>
                  <a:pt x="1726232" y="1015544"/>
                  <a:pt x="1726404" y="1021355"/>
                  <a:pt x="1729581" y="1025592"/>
                </a:cubicBezTo>
                <a:cubicBezTo>
                  <a:pt x="1736686" y="1035066"/>
                  <a:pt x="1748133" y="1040860"/>
                  <a:pt x="1754702" y="1050713"/>
                </a:cubicBezTo>
                <a:lnTo>
                  <a:pt x="1774799" y="1080858"/>
                </a:lnTo>
                <a:cubicBezTo>
                  <a:pt x="1776474" y="1085882"/>
                  <a:pt x="1776515" y="1091795"/>
                  <a:pt x="1779823" y="1095931"/>
                </a:cubicBezTo>
                <a:cubicBezTo>
                  <a:pt x="1783595" y="1100646"/>
                  <a:pt x="1790181" y="1102207"/>
                  <a:pt x="1794896" y="1105979"/>
                </a:cubicBezTo>
                <a:cubicBezTo>
                  <a:pt x="1803845" y="1113138"/>
                  <a:pt x="1806990" y="1116041"/>
                  <a:pt x="1807398" y="1116851"/>
                </a:cubicBezTo>
                <a:lnTo>
                  <a:pt x="1803487" y="1115171"/>
                </a:lnTo>
                <a:lnTo>
                  <a:pt x="1801554" y="1113916"/>
                </a:lnTo>
                <a:cubicBezTo>
                  <a:pt x="1799820" y="1112819"/>
                  <a:pt x="1801486" y="1113958"/>
                  <a:pt x="1803482" y="1115169"/>
                </a:cubicBezTo>
                <a:lnTo>
                  <a:pt x="1803487" y="1115171"/>
                </a:lnTo>
                <a:lnTo>
                  <a:pt x="1807086" y="1117508"/>
                </a:lnTo>
                <a:cubicBezTo>
                  <a:pt x="1810036" y="1119444"/>
                  <a:pt x="1814218" y="1122210"/>
                  <a:pt x="1820017" y="1126076"/>
                </a:cubicBezTo>
                <a:cubicBezTo>
                  <a:pt x="1825426" y="1136894"/>
                  <a:pt x="1831828" y="1151776"/>
                  <a:pt x="1840113" y="1161245"/>
                </a:cubicBezTo>
                <a:cubicBezTo>
                  <a:pt x="1847911" y="1170157"/>
                  <a:pt x="1858665" y="1176513"/>
                  <a:pt x="1865234" y="1186366"/>
                </a:cubicBezTo>
                <a:cubicBezTo>
                  <a:pt x="1872697" y="1197561"/>
                  <a:pt x="1875101" y="1203303"/>
                  <a:pt x="1885331" y="1211487"/>
                </a:cubicBezTo>
                <a:cubicBezTo>
                  <a:pt x="1899838" y="1223092"/>
                  <a:pt x="1899669" y="1218105"/>
                  <a:pt x="1910452" y="1231584"/>
                </a:cubicBezTo>
                <a:cubicBezTo>
                  <a:pt x="1914224" y="1236299"/>
                  <a:pt x="1916728" y="1241941"/>
                  <a:pt x="1920500" y="1246656"/>
                </a:cubicBezTo>
                <a:cubicBezTo>
                  <a:pt x="1923459" y="1250355"/>
                  <a:pt x="1927589" y="1253006"/>
                  <a:pt x="1930548" y="1256705"/>
                </a:cubicBezTo>
                <a:cubicBezTo>
                  <a:pt x="1934320" y="1261420"/>
                  <a:pt x="1936621" y="1267233"/>
                  <a:pt x="1940597" y="1271777"/>
                </a:cubicBezTo>
                <a:cubicBezTo>
                  <a:pt x="1948395" y="1280689"/>
                  <a:pt x="1965718" y="1296898"/>
                  <a:pt x="1965718" y="1296898"/>
                </a:cubicBezTo>
                <a:cubicBezTo>
                  <a:pt x="1974649" y="1323691"/>
                  <a:pt x="1963486" y="1303598"/>
                  <a:pt x="1985814" y="1316995"/>
                </a:cubicBezTo>
                <a:cubicBezTo>
                  <a:pt x="1989876" y="1319432"/>
                  <a:pt x="1991626" y="1324925"/>
                  <a:pt x="1995863" y="1327043"/>
                </a:cubicBezTo>
                <a:cubicBezTo>
                  <a:pt x="2005337" y="1331780"/>
                  <a:pt x="2026008" y="1337091"/>
                  <a:pt x="2026008" y="1337091"/>
                </a:cubicBezTo>
                <a:cubicBezTo>
                  <a:pt x="1990135" y="1349050"/>
                  <a:pt x="1987050" y="1341265"/>
                  <a:pt x="2010935" y="1357188"/>
                </a:cubicBezTo>
                <a:cubicBezTo>
                  <a:pt x="2012610" y="1362212"/>
                  <a:pt x="2017926" y="1367344"/>
                  <a:pt x="2015959" y="1372261"/>
                </a:cubicBezTo>
                <a:cubicBezTo>
                  <a:pt x="2011459" y="1383510"/>
                  <a:pt x="1981807" y="1386125"/>
                  <a:pt x="1975766" y="1387333"/>
                </a:cubicBezTo>
                <a:cubicBezTo>
                  <a:pt x="1980790" y="1389008"/>
                  <a:pt x="1986298" y="1389632"/>
                  <a:pt x="1990839" y="1392357"/>
                </a:cubicBezTo>
                <a:cubicBezTo>
                  <a:pt x="2002332" y="1399253"/>
                  <a:pt x="2001960" y="1405624"/>
                  <a:pt x="2005911" y="1417478"/>
                </a:cubicBezTo>
                <a:cubicBezTo>
                  <a:pt x="1989834" y="1422837"/>
                  <a:pt x="1991844" y="1425516"/>
                  <a:pt x="1975766" y="1417478"/>
                </a:cubicBezTo>
                <a:cubicBezTo>
                  <a:pt x="1970365" y="1414778"/>
                  <a:pt x="1966731" y="1407430"/>
                  <a:pt x="1960693" y="1407430"/>
                </a:cubicBezTo>
                <a:cubicBezTo>
                  <a:pt x="1955956" y="1407430"/>
                  <a:pt x="1967392" y="1414129"/>
                  <a:pt x="1970742" y="1417478"/>
                </a:cubicBezTo>
                <a:cubicBezTo>
                  <a:pt x="1967392" y="1420828"/>
                  <a:pt x="1965289" y="1428676"/>
                  <a:pt x="1960693" y="1427527"/>
                </a:cubicBezTo>
                <a:cubicBezTo>
                  <a:pt x="1952653" y="1425517"/>
                  <a:pt x="1928871" y="1407845"/>
                  <a:pt x="1920500" y="1397381"/>
                </a:cubicBezTo>
                <a:cubicBezTo>
                  <a:pt x="1912318" y="1387154"/>
                  <a:pt x="1903548" y="1366610"/>
                  <a:pt x="1890355" y="1362212"/>
                </a:cubicBezTo>
                <a:lnTo>
                  <a:pt x="1860210" y="1352164"/>
                </a:lnTo>
                <a:cubicBezTo>
                  <a:pt x="1859873" y="1351658"/>
                  <a:pt x="1844797" y="1322359"/>
                  <a:pt x="1835089" y="1332067"/>
                </a:cubicBezTo>
                <a:cubicBezTo>
                  <a:pt x="1831344" y="1335812"/>
                  <a:pt x="1837388" y="1342599"/>
                  <a:pt x="1840113" y="1347140"/>
                </a:cubicBezTo>
                <a:cubicBezTo>
                  <a:pt x="1847009" y="1358633"/>
                  <a:pt x="1853380" y="1358261"/>
                  <a:pt x="1865234" y="1362212"/>
                </a:cubicBezTo>
                <a:cubicBezTo>
                  <a:pt x="1871933" y="1368911"/>
                  <a:pt x="1882335" y="1373321"/>
                  <a:pt x="1885331" y="1382309"/>
                </a:cubicBezTo>
                <a:cubicBezTo>
                  <a:pt x="1890637" y="1398227"/>
                  <a:pt x="1889273" y="1398542"/>
                  <a:pt x="1900403" y="1412454"/>
                </a:cubicBezTo>
                <a:cubicBezTo>
                  <a:pt x="1903362" y="1416153"/>
                  <a:pt x="1907493" y="1418803"/>
                  <a:pt x="1910452" y="1422502"/>
                </a:cubicBezTo>
                <a:cubicBezTo>
                  <a:pt x="1914224" y="1427217"/>
                  <a:pt x="1916230" y="1433305"/>
                  <a:pt x="1920500" y="1437575"/>
                </a:cubicBezTo>
                <a:cubicBezTo>
                  <a:pt x="1926421" y="1443496"/>
                  <a:pt x="1933898" y="1447623"/>
                  <a:pt x="1940597" y="1452647"/>
                </a:cubicBezTo>
                <a:cubicBezTo>
                  <a:pt x="1947296" y="1462695"/>
                  <a:pt x="1952154" y="1474253"/>
                  <a:pt x="1960693" y="1482792"/>
                </a:cubicBezTo>
                <a:cubicBezTo>
                  <a:pt x="1964043" y="1486142"/>
                  <a:pt x="1967783" y="1489142"/>
                  <a:pt x="1970742" y="1492841"/>
                </a:cubicBezTo>
                <a:cubicBezTo>
                  <a:pt x="1974514" y="1497556"/>
                  <a:pt x="1976520" y="1503643"/>
                  <a:pt x="1980790" y="1507913"/>
                </a:cubicBezTo>
                <a:cubicBezTo>
                  <a:pt x="1985060" y="1512183"/>
                  <a:pt x="1990839" y="1514612"/>
                  <a:pt x="1995863" y="1517962"/>
                </a:cubicBezTo>
                <a:cubicBezTo>
                  <a:pt x="1999212" y="1522986"/>
                  <a:pt x="2002139" y="1528319"/>
                  <a:pt x="2005911" y="1533034"/>
                </a:cubicBezTo>
                <a:cubicBezTo>
                  <a:pt x="2008870" y="1536733"/>
                  <a:pt x="2013522" y="1539021"/>
                  <a:pt x="2015959" y="1543083"/>
                </a:cubicBezTo>
                <a:cubicBezTo>
                  <a:pt x="2018684" y="1547624"/>
                  <a:pt x="2017239" y="1554410"/>
                  <a:pt x="2020984" y="1558155"/>
                </a:cubicBezTo>
                <a:cubicBezTo>
                  <a:pt x="2024729" y="1561900"/>
                  <a:pt x="2031032" y="1561504"/>
                  <a:pt x="2036056" y="1563179"/>
                </a:cubicBezTo>
                <a:cubicBezTo>
                  <a:pt x="2039405" y="1568203"/>
                  <a:pt x="2042332" y="1573537"/>
                  <a:pt x="2046104" y="1578252"/>
                </a:cubicBezTo>
                <a:cubicBezTo>
                  <a:pt x="2054283" y="1588476"/>
                  <a:pt x="2060038" y="1590890"/>
                  <a:pt x="2071225" y="1598349"/>
                </a:cubicBezTo>
                <a:cubicBezTo>
                  <a:pt x="2096175" y="1635770"/>
                  <a:pt x="2064109" y="1589810"/>
                  <a:pt x="2096346" y="1628494"/>
                </a:cubicBezTo>
                <a:cubicBezTo>
                  <a:pt x="2100212" y="1633133"/>
                  <a:pt x="2102885" y="1638652"/>
                  <a:pt x="2106395" y="1643566"/>
                </a:cubicBezTo>
                <a:cubicBezTo>
                  <a:pt x="2111262" y="1650380"/>
                  <a:pt x="2116600" y="1656849"/>
                  <a:pt x="2121467" y="1663663"/>
                </a:cubicBezTo>
                <a:cubicBezTo>
                  <a:pt x="2124977" y="1668576"/>
                  <a:pt x="2126971" y="1674759"/>
                  <a:pt x="2131515" y="1678735"/>
                </a:cubicBezTo>
                <a:cubicBezTo>
                  <a:pt x="2140604" y="1686688"/>
                  <a:pt x="2153122" y="1690292"/>
                  <a:pt x="2161661" y="1698832"/>
                </a:cubicBezTo>
                <a:cubicBezTo>
                  <a:pt x="2181002" y="1718175"/>
                  <a:pt x="2172792" y="1707993"/>
                  <a:pt x="2186781" y="1728977"/>
                </a:cubicBezTo>
                <a:cubicBezTo>
                  <a:pt x="2170704" y="1734336"/>
                  <a:pt x="2172713" y="1737015"/>
                  <a:pt x="2156636" y="1728977"/>
                </a:cubicBezTo>
                <a:cubicBezTo>
                  <a:pt x="2151235" y="1726277"/>
                  <a:pt x="2138215" y="1713905"/>
                  <a:pt x="2141564" y="1718929"/>
                </a:cubicBezTo>
                <a:cubicBezTo>
                  <a:pt x="2158059" y="1743671"/>
                  <a:pt x="2160982" y="1742149"/>
                  <a:pt x="2181757" y="1749074"/>
                </a:cubicBezTo>
                <a:cubicBezTo>
                  <a:pt x="2183432" y="1754098"/>
                  <a:pt x="2189149" y="1759409"/>
                  <a:pt x="2186781" y="1764146"/>
                </a:cubicBezTo>
                <a:cubicBezTo>
                  <a:pt x="2184413" y="1768883"/>
                  <a:pt x="2177005" y="1769170"/>
                  <a:pt x="2171709" y="1769170"/>
                </a:cubicBezTo>
                <a:cubicBezTo>
                  <a:pt x="2159867" y="1769170"/>
                  <a:pt x="2148263" y="1765821"/>
                  <a:pt x="2136540" y="1764146"/>
                </a:cubicBezTo>
                <a:cubicBezTo>
                  <a:pt x="2133190" y="1760797"/>
                  <a:pt x="2127989" y="1749604"/>
                  <a:pt x="2126491" y="1754098"/>
                </a:cubicBezTo>
                <a:cubicBezTo>
                  <a:pt x="2123790" y="1762199"/>
                  <a:pt x="2127368" y="1771754"/>
                  <a:pt x="2131515" y="1779219"/>
                </a:cubicBezTo>
                <a:cubicBezTo>
                  <a:pt x="2136116" y="1787501"/>
                  <a:pt x="2144913" y="1792617"/>
                  <a:pt x="2151612" y="1799316"/>
                </a:cubicBezTo>
                <a:lnTo>
                  <a:pt x="2161661" y="1809364"/>
                </a:lnTo>
                <a:cubicBezTo>
                  <a:pt x="2159986" y="1814388"/>
                  <a:pt x="2161728" y="1822981"/>
                  <a:pt x="2156636" y="1824436"/>
                </a:cubicBezTo>
                <a:cubicBezTo>
                  <a:pt x="2153989" y="1825192"/>
                  <a:pt x="2106368" y="1815388"/>
                  <a:pt x="2101370" y="1814388"/>
                </a:cubicBezTo>
                <a:cubicBezTo>
                  <a:pt x="2098021" y="1809364"/>
                  <a:pt x="2094022" y="1804717"/>
                  <a:pt x="2091322" y="1799316"/>
                </a:cubicBezTo>
                <a:cubicBezTo>
                  <a:pt x="2088954" y="1794579"/>
                  <a:pt x="2089606" y="1788379"/>
                  <a:pt x="2086298" y="1784243"/>
                </a:cubicBezTo>
                <a:cubicBezTo>
                  <a:pt x="2076702" y="1772248"/>
                  <a:pt x="2068286" y="1775236"/>
                  <a:pt x="2056153" y="1769170"/>
                </a:cubicBezTo>
                <a:cubicBezTo>
                  <a:pt x="2017203" y="1749694"/>
                  <a:pt x="2063884" y="1766723"/>
                  <a:pt x="2026008" y="1754098"/>
                </a:cubicBezTo>
                <a:cubicBezTo>
                  <a:pt x="2024333" y="1749074"/>
                  <a:pt x="2025721" y="1741393"/>
                  <a:pt x="2020984" y="1739025"/>
                </a:cubicBezTo>
                <a:cubicBezTo>
                  <a:pt x="1994189" y="1725628"/>
                  <a:pt x="2010934" y="1759121"/>
                  <a:pt x="2010935" y="1759122"/>
                </a:cubicBezTo>
                <a:cubicBezTo>
                  <a:pt x="2014680" y="1762867"/>
                  <a:pt x="2020984" y="1762471"/>
                  <a:pt x="2026008" y="1764146"/>
                </a:cubicBezTo>
                <a:cubicBezTo>
                  <a:pt x="2029357" y="1767496"/>
                  <a:pt x="2032266" y="1771353"/>
                  <a:pt x="2036056" y="1774195"/>
                </a:cubicBezTo>
                <a:cubicBezTo>
                  <a:pt x="2081509" y="1808285"/>
                  <a:pt x="2053203" y="1781293"/>
                  <a:pt x="2076250" y="1804340"/>
                </a:cubicBezTo>
                <a:cubicBezTo>
                  <a:pt x="2077925" y="1809364"/>
                  <a:pt x="2080327" y="1814202"/>
                  <a:pt x="2081274" y="1819412"/>
                </a:cubicBezTo>
                <a:cubicBezTo>
                  <a:pt x="2083689" y="1832696"/>
                  <a:pt x="2082745" y="1846579"/>
                  <a:pt x="2086298" y="1859606"/>
                </a:cubicBezTo>
                <a:cubicBezTo>
                  <a:pt x="2087887" y="1865431"/>
                  <a:pt x="2092997" y="1869654"/>
                  <a:pt x="2096346" y="1874678"/>
                </a:cubicBezTo>
                <a:cubicBezTo>
                  <a:pt x="2092997" y="1878028"/>
                  <a:pt x="2090535" y="1882609"/>
                  <a:pt x="2086298" y="1884727"/>
                </a:cubicBezTo>
                <a:cubicBezTo>
                  <a:pt x="2080122" y="1887815"/>
                  <a:pt x="2069554" y="1883715"/>
                  <a:pt x="2066201" y="1889751"/>
                </a:cubicBezTo>
                <a:cubicBezTo>
                  <a:pt x="2032333" y="1950713"/>
                  <a:pt x="2110997" y="1925415"/>
                  <a:pt x="2005911" y="1934968"/>
                </a:cubicBezTo>
                <a:cubicBezTo>
                  <a:pt x="1988377" y="1940813"/>
                  <a:pt x="1986938" y="1944062"/>
                  <a:pt x="1965718" y="1934968"/>
                </a:cubicBezTo>
                <a:cubicBezTo>
                  <a:pt x="1961364" y="1933102"/>
                  <a:pt x="1959019" y="1928269"/>
                  <a:pt x="1955669" y="1924920"/>
                </a:cubicBezTo>
                <a:cubicBezTo>
                  <a:pt x="1953994" y="1919896"/>
                  <a:pt x="1955669" y="1911522"/>
                  <a:pt x="1950645" y="1909847"/>
                </a:cubicBezTo>
                <a:cubicBezTo>
                  <a:pt x="1946151" y="1908349"/>
                  <a:pt x="1942260" y="1915461"/>
                  <a:pt x="1940597" y="1919896"/>
                </a:cubicBezTo>
                <a:cubicBezTo>
                  <a:pt x="1937020" y="1929434"/>
                  <a:pt x="1937248" y="1939993"/>
                  <a:pt x="1935573" y="1950041"/>
                </a:cubicBezTo>
                <a:cubicBezTo>
                  <a:pt x="1928874" y="1948366"/>
                  <a:pt x="1920673" y="1949564"/>
                  <a:pt x="1915476" y="1945017"/>
                </a:cubicBezTo>
                <a:cubicBezTo>
                  <a:pt x="1872473" y="1907390"/>
                  <a:pt x="1917765" y="1923097"/>
                  <a:pt x="1875282" y="1894775"/>
                </a:cubicBezTo>
                <a:cubicBezTo>
                  <a:pt x="1870258" y="1891426"/>
                  <a:pt x="1864925" y="1888499"/>
                  <a:pt x="1860210" y="1884727"/>
                </a:cubicBezTo>
                <a:cubicBezTo>
                  <a:pt x="1856511" y="1881768"/>
                  <a:pt x="1854399" y="1876796"/>
                  <a:pt x="1850162" y="1874678"/>
                </a:cubicBezTo>
                <a:cubicBezTo>
                  <a:pt x="1843986" y="1871590"/>
                  <a:pt x="1836704" y="1871551"/>
                  <a:pt x="1830065" y="1869654"/>
                </a:cubicBezTo>
                <a:cubicBezTo>
                  <a:pt x="1824973" y="1868199"/>
                  <a:pt x="1820016" y="1866305"/>
                  <a:pt x="1814992" y="1864630"/>
                </a:cubicBezTo>
                <a:cubicBezTo>
                  <a:pt x="1812870" y="1862508"/>
                  <a:pt x="1790397" y="1837037"/>
                  <a:pt x="1809968" y="1869654"/>
                </a:cubicBezTo>
                <a:cubicBezTo>
                  <a:pt x="1812405" y="1873716"/>
                  <a:pt x="1816667" y="1876353"/>
                  <a:pt x="1820017" y="1879702"/>
                </a:cubicBezTo>
                <a:cubicBezTo>
                  <a:pt x="1823366" y="1886401"/>
                  <a:pt x="1825270" y="1894045"/>
                  <a:pt x="1830065" y="1899799"/>
                </a:cubicBezTo>
                <a:cubicBezTo>
                  <a:pt x="1833930" y="1904438"/>
                  <a:pt x="1841365" y="1905132"/>
                  <a:pt x="1845137" y="1909847"/>
                </a:cubicBezTo>
                <a:cubicBezTo>
                  <a:pt x="1848446" y="1913983"/>
                  <a:pt x="1847793" y="1920183"/>
                  <a:pt x="1850162" y="1924920"/>
                </a:cubicBezTo>
                <a:cubicBezTo>
                  <a:pt x="1852862" y="1930321"/>
                  <a:pt x="1856861" y="1934968"/>
                  <a:pt x="1860210" y="1939992"/>
                </a:cubicBezTo>
                <a:cubicBezTo>
                  <a:pt x="1861885" y="1945016"/>
                  <a:pt x="1862866" y="1950328"/>
                  <a:pt x="1865234" y="1955065"/>
                </a:cubicBezTo>
                <a:cubicBezTo>
                  <a:pt x="1871573" y="1967743"/>
                  <a:pt x="1875983" y="1970839"/>
                  <a:pt x="1885331" y="1980186"/>
                </a:cubicBezTo>
                <a:cubicBezTo>
                  <a:pt x="1894474" y="2007614"/>
                  <a:pt x="1882694" y="1986404"/>
                  <a:pt x="1910452" y="2000283"/>
                </a:cubicBezTo>
                <a:cubicBezTo>
                  <a:pt x="1922393" y="2006253"/>
                  <a:pt x="1931384" y="2016191"/>
                  <a:pt x="1940597" y="2025403"/>
                </a:cubicBezTo>
                <a:cubicBezTo>
                  <a:pt x="1942272" y="2030427"/>
                  <a:pt x="1942370" y="2036296"/>
                  <a:pt x="1945621" y="2040476"/>
                </a:cubicBezTo>
                <a:cubicBezTo>
                  <a:pt x="1954345" y="2051693"/>
                  <a:pt x="1975766" y="2070621"/>
                  <a:pt x="1975766" y="2070621"/>
                </a:cubicBezTo>
                <a:cubicBezTo>
                  <a:pt x="1984535" y="2096929"/>
                  <a:pt x="1977044" y="2081947"/>
                  <a:pt x="2005911" y="2110814"/>
                </a:cubicBezTo>
                <a:lnTo>
                  <a:pt x="2026008" y="2130911"/>
                </a:lnTo>
                <a:cubicBezTo>
                  <a:pt x="2029358" y="2134261"/>
                  <a:pt x="2033428" y="2137019"/>
                  <a:pt x="2036056" y="2140960"/>
                </a:cubicBezTo>
                <a:cubicBezTo>
                  <a:pt x="2039405" y="2145984"/>
                  <a:pt x="2041834" y="2151763"/>
                  <a:pt x="2046104" y="2156032"/>
                </a:cubicBezTo>
                <a:cubicBezTo>
                  <a:pt x="2050374" y="2160302"/>
                  <a:pt x="2056462" y="2162308"/>
                  <a:pt x="2061177" y="2166080"/>
                </a:cubicBezTo>
                <a:cubicBezTo>
                  <a:pt x="2064876" y="2169039"/>
                  <a:pt x="2067435" y="2173287"/>
                  <a:pt x="2071225" y="2176129"/>
                </a:cubicBezTo>
                <a:cubicBezTo>
                  <a:pt x="2080886" y="2183375"/>
                  <a:pt x="2092831" y="2187686"/>
                  <a:pt x="2101370" y="2196225"/>
                </a:cubicBezTo>
                <a:lnTo>
                  <a:pt x="2131515" y="2226370"/>
                </a:lnTo>
                <a:cubicBezTo>
                  <a:pt x="2133190" y="2231394"/>
                  <a:pt x="2137579" y="2236250"/>
                  <a:pt x="2136540" y="2241443"/>
                </a:cubicBezTo>
                <a:cubicBezTo>
                  <a:pt x="2133289" y="2257696"/>
                  <a:pt x="2093250" y="2256241"/>
                  <a:pt x="2091322" y="2256516"/>
                </a:cubicBezTo>
                <a:cubicBezTo>
                  <a:pt x="2089647" y="2263215"/>
                  <a:pt x="2088195" y="2269973"/>
                  <a:pt x="2086298" y="2276612"/>
                </a:cubicBezTo>
                <a:cubicBezTo>
                  <a:pt x="2084843" y="2281704"/>
                  <a:pt x="2082558" y="2286547"/>
                  <a:pt x="2081274" y="2291685"/>
                </a:cubicBezTo>
                <a:cubicBezTo>
                  <a:pt x="2079203" y="2299970"/>
                  <a:pt x="2080987" y="2309701"/>
                  <a:pt x="2076250" y="2316806"/>
                </a:cubicBezTo>
                <a:cubicBezTo>
                  <a:pt x="2073312" y="2321213"/>
                  <a:pt x="2066201" y="2320155"/>
                  <a:pt x="2061177" y="2321830"/>
                </a:cubicBezTo>
                <a:cubicBezTo>
                  <a:pt x="2055845" y="2337826"/>
                  <a:pt x="2057488" y="2349515"/>
                  <a:pt x="2031032" y="2331878"/>
                </a:cubicBezTo>
                <a:cubicBezTo>
                  <a:pt x="2026626" y="2328941"/>
                  <a:pt x="2028733" y="2321347"/>
                  <a:pt x="2026008" y="2316806"/>
                </a:cubicBezTo>
                <a:cubicBezTo>
                  <a:pt x="2019111" y="2305311"/>
                  <a:pt x="2012743" y="2305685"/>
                  <a:pt x="2000887" y="2301733"/>
                </a:cubicBezTo>
                <a:cubicBezTo>
                  <a:pt x="2002562" y="2311781"/>
                  <a:pt x="2002334" y="2322340"/>
                  <a:pt x="2005911" y="2331878"/>
                </a:cubicBezTo>
                <a:cubicBezTo>
                  <a:pt x="2007574" y="2336313"/>
                  <a:pt x="2013522" y="2337865"/>
                  <a:pt x="2015959" y="2341927"/>
                </a:cubicBezTo>
                <a:cubicBezTo>
                  <a:pt x="2018684" y="2346468"/>
                  <a:pt x="2019309" y="2351975"/>
                  <a:pt x="2020984" y="2356999"/>
                </a:cubicBezTo>
                <a:cubicBezTo>
                  <a:pt x="2019309" y="2367047"/>
                  <a:pt x="2018169" y="2377200"/>
                  <a:pt x="2015959" y="2387144"/>
                </a:cubicBezTo>
                <a:cubicBezTo>
                  <a:pt x="2014810" y="2392314"/>
                  <a:pt x="2014680" y="2398472"/>
                  <a:pt x="2010935" y="2402217"/>
                </a:cubicBezTo>
                <a:cubicBezTo>
                  <a:pt x="2007190" y="2405962"/>
                  <a:pt x="2001001" y="2405957"/>
                  <a:pt x="1995863" y="2407241"/>
                </a:cubicBezTo>
                <a:cubicBezTo>
                  <a:pt x="1987578" y="2409312"/>
                  <a:pt x="1979116" y="2410590"/>
                  <a:pt x="1970742" y="2412265"/>
                </a:cubicBezTo>
                <a:cubicBezTo>
                  <a:pt x="1974091" y="2417289"/>
                  <a:pt x="1977018" y="2422623"/>
                  <a:pt x="1980790" y="2427338"/>
                </a:cubicBezTo>
                <a:cubicBezTo>
                  <a:pt x="1983749" y="2431037"/>
                  <a:pt x="1990839" y="2432649"/>
                  <a:pt x="1990839" y="2437386"/>
                </a:cubicBezTo>
                <a:lnTo>
                  <a:pt x="1980790" y="2447434"/>
                </a:lnTo>
                <a:cubicBezTo>
                  <a:pt x="1967695" y="2434339"/>
                  <a:pt x="1957213" y="2420573"/>
                  <a:pt x="1940597" y="2412265"/>
                </a:cubicBezTo>
                <a:cubicBezTo>
                  <a:pt x="1935860" y="2409897"/>
                  <a:pt x="1930548" y="2408916"/>
                  <a:pt x="1925524" y="2407241"/>
                </a:cubicBezTo>
                <a:cubicBezTo>
                  <a:pt x="1923849" y="2412265"/>
                  <a:pt x="1921955" y="2417221"/>
                  <a:pt x="1920500" y="2422313"/>
                </a:cubicBezTo>
                <a:cubicBezTo>
                  <a:pt x="1918603" y="2428952"/>
                  <a:pt x="1921397" y="2438857"/>
                  <a:pt x="1915476" y="2442410"/>
                </a:cubicBezTo>
                <a:cubicBezTo>
                  <a:pt x="1913223" y="2443762"/>
                  <a:pt x="1884305" y="2433695"/>
                  <a:pt x="1880307" y="2432362"/>
                </a:cubicBezTo>
                <a:cubicBezTo>
                  <a:pt x="1854847" y="2406902"/>
                  <a:pt x="1887794" y="2436853"/>
                  <a:pt x="1855186" y="2417289"/>
                </a:cubicBezTo>
                <a:cubicBezTo>
                  <a:pt x="1851124" y="2414852"/>
                  <a:pt x="1849374" y="2409359"/>
                  <a:pt x="1845137" y="2407241"/>
                </a:cubicBezTo>
                <a:cubicBezTo>
                  <a:pt x="1838961" y="2404153"/>
                  <a:pt x="1831680" y="2404114"/>
                  <a:pt x="1825041" y="2402217"/>
                </a:cubicBezTo>
                <a:cubicBezTo>
                  <a:pt x="1819949" y="2400762"/>
                  <a:pt x="1814705" y="2399561"/>
                  <a:pt x="1809968" y="2397192"/>
                </a:cubicBezTo>
                <a:cubicBezTo>
                  <a:pt x="1788360" y="2386388"/>
                  <a:pt x="1797052" y="2384355"/>
                  <a:pt x="1774799" y="2367047"/>
                </a:cubicBezTo>
                <a:cubicBezTo>
                  <a:pt x="1767091" y="2361052"/>
                  <a:pt x="1758052" y="2356999"/>
                  <a:pt x="1749678" y="2351975"/>
                </a:cubicBezTo>
                <a:cubicBezTo>
                  <a:pt x="1746329" y="2346951"/>
                  <a:pt x="1744345" y="2340674"/>
                  <a:pt x="1739630" y="2336902"/>
                </a:cubicBezTo>
                <a:cubicBezTo>
                  <a:pt x="1735494" y="2333594"/>
                  <a:pt x="1728302" y="2335623"/>
                  <a:pt x="1724557" y="2331878"/>
                </a:cubicBezTo>
                <a:cubicBezTo>
                  <a:pt x="1720812" y="2328133"/>
                  <a:pt x="1722841" y="2320941"/>
                  <a:pt x="1719533" y="2316806"/>
                </a:cubicBezTo>
                <a:cubicBezTo>
                  <a:pt x="1712449" y="2307950"/>
                  <a:pt x="1699319" y="2305043"/>
                  <a:pt x="1689388" y="2301733"/>
                </a:cubicBezTo>
                <a:cubicBezTo>
                  <a:pt x="1664441" y="2264313"/>
                  <a:pt x="1696504" y="2310272"/>
                  <a:pt x="1664267" y="2271588"/>
                </a:cubicBezTo>
                <a:cubicBezTo>
                  <a:pt x="1660401" y="2266949"/>
                  <a:pt x="1659339" y="2259716"/>
                  <a:pt x="1654219" y="2256516"/>
                </a:cubicBezTo>
                <a:cubicBezTo>
                  <a:pt x="1645237" y="2250902"/>
                  <a:pt x="1624074" y="2246467"/>
                  <a:pt x="1624074" y="2246467"/>
                </a:cubicBezTo>
                <a:cubicBezTo>
                  <a:pt x="1622399" y="2251491"/>
                  <a:pt x="1620199" y="2256370"/>
                  <a:pt x="1619050" y="2261540"/>
                </a:cubicBezTo>
                <a:cubicBezTo>
                  <a:pt x="1616840" y="2271484"/>
                  <a:pt x="1621228" y="2284482"/>
                  <a:pt x="1614025" y="2291685"/>
                </a:cubicBezTo>
                <a:cubicBezTo>
                  <a:pt x="1609143" y="2296567"/>
                  <a:pt x="1600628" y="2288336"/>
                  <a:pt x="1593929" y="2286661"/>
                </a:cubicBezTo>
                <a:cubicBezTo>
                  <a:pt x="1592254" y="2281637"/>
                  <a:pt x="1592213" y="2275724"/>
                  <a:pt x="1588904" y="2271588"/>
                </a:cubicBezTo>
                <a:cubicBezTo>
                  <a:pt x="1581820" y="2262734"/>
                  <a:pt x="1568688" y="2259826"/>
                  <a:pt x="1558759" y="2256516"/>
                </a:cubicBezTo>
                <a:cubicBezTo>
                  <a:pt x="1553735" y="2258191"/>
                  <a:pt x="1547822" y="2258232"/>
                  <a:pt x="1543687" y="2261540"/>
                </a:cubicBezTo>
                <a:cubicBezTo>
                  <a:pt x="1538972" y="2265312"/>
                  <a:pt x="1537909" y="2272342"/>
                  <a:pt x="1533639" y="2276612"/>
                </a:cubicBezTo>
                <a:cubicBezTo>
                  <a:pt x="1529369" y="2280882"/>
                  <a:pt x="1523590" y="2283311"/>
                  <a:pt x="1518566" y="2286661"/>
                </a:cubicBezTo>
                <a:cubicBezTo>
                  <a:pt x="1511867" y="2284986"/>
                  <a:pt x="1503861" y="2285950"/>
                  <a:pt x="1498469" y="2281636"/>
                </a:cubicBezTo>
                <a:cubicBezTo>
                  <a:pt x="1494334" y="2278328"/>
                  <a:pt x="1496753" y="2270699"/>
                  <a:pt x="1493445" y="2266564"/>
                </a:cubicBezTo>
                <a:cubicBezTo>
                  <a:pt x="1489673" y="2261849"/>
                  <a:pt x="1483397" y="2259865"/>
                  <a:pt x="1478373" y="2256516"/>
                </a:cubicBezTo>
                <a:cubicBezTo>
                  <a:pt x="1471159" y="2258319"/>
                  <a:pt x="1437020" y="2259736"/>
                  <a:pt x="1463300" y="2281636"/>
                </a:cubicBezTo>
                <a:cubicBezTo>
                  <a:pt x="1469860" y="2287103"/>
                  <a:pt x="1480182" y="2284414"/>
                  <a:pt x="1488421" y="2286661"/>
                </a:cubicBezTo>
                <a:cubicBezTo>
                  <a:pt x="1498640" y="2289448"/>
                  <a:pt x="1518566" y="2296709"/>
                  <a:pt x="1518566" y="2296709"/>
                </a:cubicBezTo>
                <a:cubicBezTo>
                  <a:pt x="1526940" y="2305083"/>
                  <a:pt x="1539942" y="2310596"/>
                  <a:pt x="1543687" y="2321830"/>
                </a:cubicBezTo>
                <a:cubicBezTo>
                  <a:pt x="1550209" y="2341396"/>
                  <a:pt x="1544967" y="2333157"/>
                  <a:pt x="1558759" y="2346951"/>
                </a:cubicBezTo>
                <a:cubicBezTo>
                  <a:pt x="1571390" y="2384837"/>
                  <a:pt x="1552883" y="2339604"/>
                  <a:pt x="1578856" y="2372072"/>
                </a:cubicBezTo>
                <a:cubicBezTo>
                  <a:pt x="1582164" y="2376207"/>
                  <a:pt x="1581155" y="2382603"/>
                  <a:pt x="1583880" y="2387144"/>
                </a:cubicBezTo>
                <a:cubicBezTo>
                  <a:pt x="1589915" y="2397201"/>
                  <a:pt x="1600548" y="2399995"/>
                  <a:pt x="1609001" y="2407241"/>
                </a:cubicBezTo>
                <a:cubicBezTo>
                  <a:pt x="1639343" y="2433249"/>
                  <a:pt x="1616477" y="2423131"/>
                  <a:pt x="1644170" y="2432362"/>
                </a:cubicBezTo>
                <a:cubicBezTo>
                  <a:pt x="1647520" y="2435711"/>
                  <a:pt x="1650520" y="2439451"/>
                  <a:pt x="1654219" y="2442410"/>
                </a:cubicBezTo>
                <a:cubicBezTo>
                  <a:pt x="1666578" y="2452297"/>
                  <a:pt x="1670242" y="2450376"/>
                  <a:pt x="1679340" y="2462507"/>
                </a:cubicBezTo>
                <a:cubicBezTo>
                  <a:pt x="1686586" y="2472168"/>
                  <a:pt x="1699436" y="2492652"/>
                  <a:pt x="1699436" y="2492652"/>
                </a:cubicBezTo>
                <a:cubicBezTo>
                  <a:pt x="1697761" y="2502700"/>
                  <a:pt x="1688491" y="2514508"/>
                  <a:pt x="1694412" y="2522797"/>
                </a:cubicBezTo>
                <a:cubicBezTo>
                  <a:pt x="1700333" y="2531086"/>
                  <a:pt x="1714489" y="2526272"/>
                  <a:pt x="1724557" y="2527821"/>
                </a:cubicBezTo>
                <a:cubicBezTo>
                  <a:pt x="1736261" y="2529622"/>
                  <a:pt x="1748003" y="2531170"/>
                  <a:pt x="1759726" y="2532845"/>
                </a:cubicBezTo>
                <a:cubicBezTo>
                  <a:pt x="1756417" y="2542774"/>
                  <a:pt x="1753508" y="2555907"/>
                  <a:pt x="1744654" y="2562990"/>
                </a:cubicBezTo>
                <a:cubicBezTo>
                  <a:pt x="1738146" y="2568197"/>
                  <a:pt x="1699742" y="2572988"/>
                  <a:pt x="1699436" y="2573039"/>
                </a:cubicBezTo>
                <a:cubicBezTo>
                  <a:pt x="1704460" y="2574714"/>
                  <a:pt x="1712542" y="2573146"/>
                  <a:pt x="1714509" y="2578063"/>
                </a:cubicBezTo>
                <a:cubicBezTo>
                  <a:pt x="1725928" y="2606610"/>
                  <a:pt x="1676598" y="2606381"/>
                  <a:pt x="1669291" y="2608208"/>
                </a:cubicBezTo>
                <a:cubicBezTo>
                  <a:pt x="1670966" y="2616582"/>
                  <a:pt x="1672462" y="2624993"/>
                  <a:pt x="1674315" y="2633329"/>
                </a:cubicBezTo>
                <a:cubicBezTo>
                  <a:pt x="1675813" y="2640069"/>
                  <a:pt x="1681523" y="2646874"/>
                  <a:pt x="1679340" y="2653425"/>
                </a:cubicBezTo>
                <a:cubicBezTo>
                  <a:pt x="1677430" y="2659154"/>
                  <a:pt x="1669291" y="2660124"/>
                  <a:pt x="1664267" y="2663474"/>
                </a:cubicBezTo>
                <a:cubicBezTo>
                  <a:pt x="1660401" y="2657675"/>
                  <a:pt x="1657635" y="2653492"/>
                  <a:pt x="1655699" y="2650543"/>
                </a:cubicBezTo>
                <a:lnTo>
                  <a:pt x="1653362" y="2646943"/>
                </a:lnTo>
                <a:lnTo>
                  <a:pt x="1653360" y="2646939"/>
                </a:lnTo>
                <a:cubicBezTo>
                  <a:pt x="1652149" y="2644943"/>
                  <a:pt x="1651010" y="2643277"/>
                  <a:pt x="1652107" y="2645011"/>
                </a:cubicBezTo>
                <a:lnTo>
                  <a:pt x="1653362" y="2646943"/>
                </a:lnTo>
                <a:lnTo>
                  <a:pt x="1655043" y="2650855"/>
                </a:lnTo>
                <a:cubicBezTo>
                  <a:pt x="1654232" y="2650447"/>
                  <a:pt x="1651329" y="2647302"/>
                  <a:pt x="1644170" y="2638353"/>
                </a:cubicBezTo>
                <a:cubicBezTo>
                  <a:pt x="1632158" y="2623338"/>
                  <a:pt x="1637761" y="2621548"/>
                  <a:pt x="1619050" y="2613232"/>
                </a:cubicBezTo>
                <a:cubicBezTo>
                  <a:pt x="1609371" y="2608930"/>
                  <a:pt x="1588904" y="2603184"/>
                  <a:pt x="1588904" y="2603184"/>
                </a:cubicBezTo>
                <a:cubicBezTo>
                  <a:pt x="1585555" y="2599834"/>
                  <a:pt x="1582555" y="2596094"/>
                  <a:pt x="1578856" y="2593135"/>
                </a:cubicBezTo>
                <a:cubicBezTo>
                  <a:pt x="1547154" y="2567773"/>
                  <a:pt x="1578008" y="2597309"/>
                  <a:pt x="1553735" y="2573039"/>
                </a:cubicBezTo>
                <a:cubicBezTo>
                  <a:pt x="1555410" y="2579738"/>
                  <a:pt x="1555671" y="2586959"/>
                  <a:pt x="1558759" y="2593135"/>
                </a:cubicBezTo>
                <a:cubicBezTo>
                  <a:pt x="1560878" y="2597372"/>
                  <a:pt x="1565966" y="2599394"/>
                  <a:pt x="1568808" y="2603184"/>
                </a:cubicBezTo>
                <a:cubicBezTo>
                  <a:pt x="1602891" y="2648629"/>
                  <a:pt x="1575909" y="2620335"/>
                  <a:pt x="1598953" y="2643377"/>
                </a:cubicBezTo>
                <a:cubicBezTo>
                  <a:pt x="1597278" y="2651751"/>
                  <a:pt x="1600761" y="2663374"/>
                  <a:pt x="1593929" y="2668498"/>
                </a:cubicBezTo>
                <a:cubicBezTo>
                  <a:pt x="1589098" y="2672121"/>
                  <a:pt x="1583441" y="2662380"/>
                  <a:pt x="1578856" y="2658450"/>
                </a:cubicBezTo>
                <a:cubicBezTo>
                  <a:pt x="1571663" y="2652285"/>
                  <a:pt x="1564014" y="2646236"/>
                  <a:pt x="1558759" y="2638353"/>
                </a:cubicBezTo>
                <a:cubicBezTo>
                  <a:pt x="1555410" y="2633329"/>
                  <a:pt x="1553832" y="2626480"/>
                  <a:pt x="1548711" y="2623280"/>
                </a:cubicBezTo>
                <a:cubicBezTo>
                  <a:pt x="1539729" y="2617666"/>
                  <a:pt x="1527379" y="2619107"/>
                  <a:pt x="1518566" y="2613232"/>
                </a:cubicBezTo>
                <a:cubicBezTo>
                  <a:pt x="1499087" y="2600247"/>
                  <a:pt x="1509222" y="2605094"/>
                  <a:pt x="1488421" y="2598160"/>
                </a:cubicBezTo>
                <a:cubicBezTo>
                  <a:pt x="1458885" y="2548934"/>
                  <a:pt x="1490797" y="2595512"/>
                  <a:pt x="1448228" y="2552942"/>
                </a:cubicBezTo>
                <a:cubicBezTo>
                  <a:pt x="1442307" y="2547021"/>
                  <a:pt x="1439076" y="2538766"/>
                  <a:pt x="1433155" y="2532845"/>
                </a:cubicBezTo>
                <a:cubicBezTo>
                  <a:pt x="1423416" y="2523106"/>
                  <a:pt x="1415268" y="2521859"/>
                  <a:pt x="1403010" y="2517773"/>
                </a:cubicBezTo>
                <a:cubicBezTo>
                  <a:pt x="1397986" y="2512749"/>
                  <a:pt x="1393849" y="2506641"/>
                  <a:pt x="1387937" y="2502700"/>
                </a:cubicBezTo>
                <a:cubicBezTo>
                  <a:pt x="1383531" y="2499762"/>
                  <a:pt x="1377000" y="2500984"/>
                  <a:pt x="1372865" y="2497676"/>
                </a:cubicBezTo>
                <a:cubicBezTo>
                  <a:pt x="1368150" y="2493904"/>
                  <a:pt x="1367938" y="2485803"/>
                  <a:pt x="1362817" y="2482603"/>
                </a:cubicBezTo>
                <a:cubicBezTo>
                  <a:pt x="1353835" y="2476989"/>
                  <a:pt x="1332671" y="2472555"/>
                  <a:pt x="1332671" y="2472555"/>
                </a:cubicBezTo>
                <a:cubicBezTo>
                  <a:pt x="1327647" y="2469206"/>
                  <a:pt x="1322314" y="2466279"/>
                  <a:pt x="1317599" y="2462507"/>
                </a:cubicBezTo>
                <a:cubicBezTo>
                  <a:pt x="1313900" y="2459548"/>
                  <a:pt x="1311613" y="2454895"/>
                  <a:pt x="1307551" y="2452458"/>
                </a:cubicBezTo>
                <a:cubicBezTo>
                  <a:pt x="1303010" y="2449733"/>
                  <a:pt x="1297502" y="2449109"/>
                  <a:pt x="1292478" y="2447434"/>
                </a:cubicBezTo>
                <a:cubicBezTo>
                  <a:pt x="1287454" y="2442410"/>
                  <a:pt x="1283318" y="2436303"/>
                  <a:pt x="1277406" y="2432362"/>
                </a:cubicBezTo>
                <a:cubicBezTo>
                  <a:pt x="1272999" y="2429424"/>
                  <a:pt x="1266078" y="2431083"/>
                  <a:pt x="1262333" y="2427338"/>
                </a:cubicBezTo>
                <a:cubicBezTo>
                  <a:pt x="1258588" y="2423593"/>
                  <a:pt x="1260617" y="2416401"/>
                  <a:pt x="1257309" y="2412265"/>
                </a:cubicBezTo>
                <a:cubicBezTo>
                  <a:pt x="1253537" y="2407550"/>
                  <a:pt x="1247260" y="2405566"/>
                  <a:pt x="1242236" y="2402217"/>
                </a:cubicBezTo>
                <a:cubicBezTo>
                  <a:pt x="1235537" y="2392169"/>
                  <a:pt x="1219211" y="2360356"/>
                  <a:pt x="1222140" y="2372072"/>
                </a:cubicBezTo>
                <a:cubicBezTo>
                  <a:pt x="1227813" y="2394765"/>
                  <a:pt x="1227321" y="2402372"/>
                  <a:pt x="1247261" y="2422313"/>
                </a:cubicBezTo>
                <a:lnTo>
                  <a:pt x="1272381" y="2447434"/>
                </a:lnTo>
                <a:cubicBezTo>
                  <a:pt x="1275731" y="2450784"/>
                  <a:pt x="1279802" y="2453541"/>
                  <a:pt x="1282430" y="2457483"/>
                </a:cubicBezTo>
                <a:cubicBezTo>
                  <a:pt x="1295827" y="2477579"/>
                  <a:pt x="1287454" y="2469206"/>
                  <a:pt x="1307551" y="2482603"/>
                </a:cubicBezTo>
                <a:cubicBezTo>
                  <a:pt x="1310565" y="2491646"/>
                  <a:pt x="1319327" y="2508941"/>
                  <a:pt x="1307551" y="2517773"/>
                </a:cubicBezTo>
                <a:cubicBezTo>
                  <a:pt x="1303314" y="2520951"/>
                  <a:pt x="1297502" y="2514424"/>
                  <a:pt x="1292478" y="2512749"/>
                </a:cubicBezTo>
                <a:cubicBezTo>
                  <a:pt x="1282430" y="2506050"/>
                  <a:pt x="1270872" y="2501192"/>
                  <a:pt x="1262333" y="2492652"/>
                </a:cubicBezTo>
                <a:cubicBezTo>
                  <a:pt x="1258984" y="2489302"/>
                  <a:pt x="1256347" y="2485040"/>
                  <a:pt x="1252285" y="2482603"/>
                </a:cubicBezTo>
                <a:cubicBezTo>
                  <a:pt x="1247744" y="2479878"/>
                  <a:pt x="1242236" y="2479254"/>
                  <a:pt x="1237212" y="2477579"/>
                </a:cubicBezTo>
                <a:cubicBezTo>
                  <a:pt x="1230513" y="2467531"/>
                  <a:pt x="1225138" y="2456460"/>
                  <a:pt x="1217115" y="2447434"/>
                </a:cubicBezTo>
                <a:cubicBezTo>
                  <a:pt x="1201305" y="2429648"/>
                  <a:pt x="1192406" y="2432567"/>
                  <a:pt x="1171898" y="2422313"/>
                </a:cubicBezTo>
                <a:cubicBezTo>
                  <a:pt x="1132944" y="2402836"/>
                  <a:pt x="1179633" y="2419868"/>
                  <a:pt x="1141753" y="2407241"/>
                </a:cubicBezTo>
                <a:cubicBezTo>
                  <a:pt x="1138403" y="2403891"/>
                  <a:pt x="1135403" y="2400151"/>
                  <a:pt x="1131704" y="2397192"/>
                </a:cubicBezTo>
                <a:cubicBezTo>
                  <a:pt x="1126989" y="2393420"/>
                  <a:pt x="1120902" y="2391414"/>
                  <a:pt x="1116632" y="2387144"/>
                </a:cubicBezTo>
                <a:cubicBezTo>
                  <a:pt x="1093906" y="2364418"/>
                  <a:pt x="1120855" y="2376830"/>
                  <a:pt x="1091511" y="2367047"/>
                </a:cubicBezTo>
                <a:lnTo>
                  <a:pt x="1071414" y="2336902"/>
                </a:lnTo>
                <a:lnTo>
                  <a:pt x="1061366" y="2321830"/>
                </a:lnTo>
                <a:cubicBezTo>
                  <a:pt x="1057623" y="2310600"/>
                  <a:pt x="1052510" y="2286448"/>
                  <a:pt x="1041269" y="2276612"/>
                </a:cubicBezTo>
                <a:cubicBezTo>
                  <a:pt x="1032180" y="2268660"/>
                  <a:pt x="1011124" y="2256516"/>
                  <a:pt x="1011124" y="2256516"/>
                </a:cubicBezTo>
                <a:cubicBezTo>
                  <a:pt x="1007775" y="2251492"/>
                  <a:pt x="1003776" y="2246844"/>
                  <a:pt x="1001076" y="2241443"/>
                </a:cubicBezTo>
                <a:cubicBezTo>
                  <a:pt x="998708" y="2236706"/>
                  <a:pt x="999230" y="2230607"/>
                  <a:pt x="996052" y="2226370"/>
                </a:cubicBezTo>
                <a:cubicBezTo>
                  <a:pt x="988947" y="2216896"/>
                  <a:pt x="979305" y="2209623"/>
                  <a:pt x="970931" y="2201250"/>
                </a:cubicBezTo>
                <a:cubicBezTo>
                  <a:pt x="967581" y="2197900"/>
                  <a:pt x="963001" y="2195438"/>
                  <a:pt x="960882" y="2191201"/>
                </a:cubicBezTo>
                <a:cubicBezTo>
                  <a:pt x="946597" y="2162631"/>
                  <a:pt x="956130" y="2176401"/>
                  <a:pt x="930737" y="2151008"/>
                </a:cubicBezTo>
                <a:cubicBezTo>
                  <a:pt x="917340" y="2130911"/>
                  <a:pt x="925713" y="2139284"/>
                  <a:pt x="905617" y="2125887"/>
                </a:cubicBezTo>
                <a:cubicBezTo>
                  <a:pt x="902267" y="2114164"/>
                  <a:pt x="901021" y="2101623"/>
                  <a:pt x="895568" y="2090718"/>
                </a:cubicBezTo>
                <a:cubicBezTo>
                  <a:pt x="892390" y="2084363"/>
                  <a:pt x="884437" y="2081557"/>
                  <a:pt x="880496" y="2075645"/>
                </a:cubicBezTo>
                <a:cubicBezTo>
                  <a:pt x="874264" y="2066297"/>
                  <a:pt x="869986" y="2055766"/>
                  <a:pt x="865423" y="2045500"/>
                </a:cubicBezTo>
                <a:cubicBezTo>
                  <a:pt x="863272" y="2040661"/>
                  <a:pt x="863477" y="2034737"/>
                  <a:pt x="860399" y="2030428"/>
                </a:cubicBezTo>
                <a:cubicBezTo>
                  <a:pt x="854892" y="2022719"/>
                  <a:pt x="840302" y="2010331"/>
                  <a:pt x="840302" y="2010331"/>
                </a:cubicBezTo>
                <a:cubicBezTo>
                  <a:pt x="824958" y="1979642"/>
                  <a:pt x="835550" y="1995530"/>
                  <a:pt x="805133" y="1965113"/>
                </a:cubicBezTo>
                <a:cubicBezTo>
                  <a:pt x="801784" y="1960089"/>
                  <a:pt x="799800" y="1953813"/>
                  <a:pt x="795085" y="1950041"/>
                </a:cubicBezTo>
                <a:cubicBezTo>
                  <a:pt x="790949" y="1946733"/>
                  <a:pt x="785036" y="1946692"/>
                  <a:pt x="780012" y="1945017"/>
                </a:cubicBezTo>
                <a:cubicBezTo>
                  <a:pt x="776663" y="1941667"/>
                  <a:pt x="773754" y="1937810"/>
                  <a:pt x="769964" y="1934968"/>
                </a:cubicBezTo>
                <a:cubicBezTo>
                  <a:pt x="760303" y="1927722"/>
                  <a:pt x="739819" y="1914872"/>
                  <a:pt x="739819" y="1914872"/>
                </a:cubicBezTo>
                <a:cubicBezTo>
                  <a:pt x="731807" y="1902854"/>
                  <a:pt x="727006" y="1893519"/>
                  <a:pt x="714698" y="1884727"/>
                </a:cubicBezTo>
                <a:cubicBezTo>
                  <a:pt x="708603" y="1880374"/>
                  <a:pt x="701104" y="1878394"/>
                  <a:pt x="694601" y="1874678"/>
                </a:cubicBezTo>
                <a:cubicBezTo>
                  <a:pt x="689358" y="1871682"/>
                  <a:pt x="684553" y="1867979"/>
                  <a:pt x="679529" y="1864630"/>
                </a:cubicBezTo>
                <a:cubicBezTo>
                  <a:pt x="672830" y="1854582"/>
                  <a:pt x="663251" y="1845942"/>
                  <a:pt x="659432" y="1834485"/>
                </a:cubicBezTo>
                <a:cubicBezTo>
                  <a:pt x="657757" y="1829461"/>
                  <a:pt x="657716" y="1823548"/>
                  <a:pt x="654408" y="1819412"/>
                </a:cubicBezTo>
                <a:cubicBezTo>
                  <a:pt x="650636" y="1814697"/>
                  <a:pt x="644359" y="1812713"/>
                  <a:pt x="639335" y="1809364"/>
                </a:cubicBezTo>
                <a:cubicBezTo>
                  <a:pt x="625719" y="1788939"/>
                  <a:pt x="610784" y="1765740"/>
                  <a:pt x="594118" y="1749074"/>
                </a:cubicBezTo>
                <a:cubicBezTo>
                  <a:pt x="590768" y="1745724"/>
                  <a:pt x="587028" y="1742724"/>
                  <a:pt x="584069" y="1739025"/>
                </a:cubicBezTo>
                <a:cubicBezTo>
                  <a:pt x="580297" y="1734310"/>
                  <a:pt x="578291" y="1728222"/>
                  <a:pt x="574021" y="1723953"/>
                </a:cubicBezTo>
                <a:cubicBezTo>
                  <a:pt x="569751" y="1719683"/>
                  <a:pt x="563663" y="1717677"/>
                  <a:pt x="558948" y="1713905"/>
                </a:cubicBezTo>
                <a:cubicBezTo>
                  <a:pt x="555249" y="1710946"/>
                  <a:pt x="552690" y="1706698"/>
                  <a:pt x="548900" y="1703856"/>
                </a:cubicBezTo>
                <a:cubicBezTo>
                  <a:pt x="539239" y="1696610"/>
                  <a:pt x="528803" y="1690459"/>
                  <a:pt x="518755" y="1683760"/>
                </a:cubicBezTo>
                <a:cubicBezTo>
                  <a:pt x="505707" y="1675061"/>
                  <a:pt x="496044" y="1669021"/>
                  <a:pt x="483586" y="1658639"/>
                </a:cubicBezTo>
                <a:cubicBezTo>
                  <a:pt x="456831" y="1636343"/>
                  <a:pt x="496983" y="1661983"/>
                  <a:pt x="453441" y="1618445"/>
                </a:cubicBezTo>
                <a:cubicBezTo>
                  <a:pt x="450091" y="1615096"/>
                  <a:pt x="446351" y="1612096"/>
                  <a:pt x="443392" y="1608397"/>
                </a:cubicBezTo>
                <a:cubicBezTo>
                  <a:pt x="439620" y="1603682"/>
                  <a:pt x="437614" y="1597594"/>
                  <a:pt x="433344" y="1593324"/>
                </a:cubicBezTo>
                <a:cubicBezTo>
                  <a:pt x="429074" y="1589054"/>
                  <a:pt x="423295" y="1586625"/>
                  <a:pt x="418271" y="1583276"/>
                </a:cubicBezTo>
                <a:cubicBezTo>
                  <a:pt x="413247" y="1576577"/>
                  <a:pt x="409120" y="1569100"/>
                  <a:pt x="403199" y="1563179"/>
                </a:cubicBezTo>
                <a:cubicBezTo>
                  <a:pt x="398929" y="1558909"/>
                  <a:pt x="391898" y="1557846"/>
                  <a:pt x="388126" y="1553131"/>
                </a:cubicBezTo>
                <a:cubicBezTo>
                  <a:pt x="384818" y="1548995"/>
                  <a:pt x="367193" y="1519637"/>
                  <a:pt x="363006" y="1512938"/>
                </a:cubicBezTo>
                <a:cubicBezTo>
                  <a:pt x="345870" y="1485520"/>
                  <a:pt x="346756" y="1474668"/>
                  <a:pt x="322812" y="1462696"/>
                </a:cubicBezTo>
                <a:cubicBezTo>
                  <a:pt x="318075" y="1460328"/>
                  <a:pt x="312764" y="1459347"/>
                  <a:pt x="307740" y="1457672"/>
                </a:cubicBezTo>
                <a:cubicBezTo>
                  <a:pt x="306065" y="1452648"/>
                  <a:pt x="305893" y="1446836"/>
                  <a:pt x="302715" y="1442599"/>
                </a:cubicBezTo>
                <a:cubicBezTo>
                  <a:pt x="302698" y="1442576"/>
                  <a:pt x="274588" y="1414472"/>
                  <a:pt x="267546" y="1407430"/>
                </a:cubicBezTo>
                <a:cubicBezTo>
                  <a:pt x="264196" y="1404080"/>
                  <a:pt x="260126" y="1401322"/>
                  <a:pt x="257498" y="1397381"/>
                </a:cubicBezTo>
                <a:cubicBezTo>
                  <a:pt x="244822" y="1378368"/>
                  <a:pt x="251720" y="1386578"/>
                  <a:pt x="237401" y="1372261"/>
                </a:cubicBezTo>
                <a:cubicBezTo>
                  <a:pt x="235726" y="1367237"/>
                  <a:pt x="233832" y="1362280"/>
                  <a:pt x="232377" y="1357188"/>
                </a:cubicBezTo>
                <a:cubicBezTo>
                  <a:pt x="230480" y="1350549"/>
                  <a:pt x="231183" y="1342836"/>
                  <a:pt x="227353" y="1337091"/>
                </a:cubicBezTo>
                <a:cubicBezTo>
                  <a:pt x="224003" y="1332067"/>
                  <a:pt x="217304" y="1330392"/>
                  <a:pt x="212280" y="1327043"/>
                </a:cubicBezTo>
                <a:cubicBezTo>
                  <a:pt x="208931" y="1322019"/>
                  <a:pt x="199532" y="1317371"/>
                  <a:pt x="202232" y="1311970"/>
                </a:cubicBezTo>
                <a:cubicBezTo>
                  <a:pt x="204600" y="1307233"/>
                  <a:pt x="212567" y="1314627"/>
                  <a:pt x="217304" y="1316995"/>
                </a:cubicBezTo>
                <a:cubicBezTo>
                  <a:pt x="222705" y="1319696"/>
                  <a:pt x="227353" y="1323694"/>
                  <a:pt x="232377" y="1327043"/>
                </a:cubicBezTo>
                <a:cubicBezTo>
                  <a:pt x="236943" y="1333892"/>
                  <a:pt x="244517" y="1347390"/>
                  <a:pt x="252474" y="1352164"/>
                </a:cubicBezTo>
                <a:cubicBezTo>
                  <a:pt x="257015" y="1354889"/>
                  <a:pt x="262522" y="1355513"/>
                  <a:pt x="267546" y="1357188"/>
                </a:cubicBezTo>
                <a:cubicBezTo>
                  <a:pt x="291913" y="1381555"/>
                  <a:pt x="279760" y="1372030"/>
                  <a:pt x="302715" y="1387333"/>
                </a:cubicBezTo>
                <a:cubicBezTo>
                  <a:pt x="299698" y="1375266"/>
                  <a:pt x="298485" y="1360838"/>
                  <a:pt x="287643" y="1352164"/>
                </a:cubicBezTo>
                <a:cubicBezTo>
                  <a:pt x="283507" y="1348856"/>
                  <a:pt x="277594" y="1348815"/>
                  <a:pt x="272570" y="1347140"/>
                </a:cubicBezTo>
                <a:cubicBezTo>
                  <a:pt x="269221" y="1343790"/>
                  <a:pt x="265481" y="1340790"/>
                  <a:pt x="262522" y="1337091"/>
                </a:cubicBezTo>
                <a:cubicBezTo>
                  <a:pt x="258750" y="1332376"/>
                  <a:pt x="257189" y="1325791"/>
                  <a:pt x="252474" y="1322019"/>
                </a:cubicBezTo>
                <a:cubicBezTo>
                  <a:pt x="248338" y="1318711"/>
                  <a:pt x="242425" y="1318670"/>
                  <a:pt x="237401" y="1316995"/>
                </a:cubicBezTo>
                <a:cubicBezTo>
                  <a:pt x="225353" y="1280849"/>
                  <a:pt x="239972" y="1325994"/>
                  <a:pt x="227353" y="1281825"/>
                </a:cubicBezTo>
                <a:cubicBezTo>
                  <a:pt x="225898" y="1276733"/>
                  <a:pt x="226074" y="1270498"/>
                  <a:pt x="222329" y="1266753"/>
                </a:cubicBezTo>
                <a:cubicBezTo>
                  <a:pt x="218584" y="1263008"/>
                  <a:pt x="212280" y="1263404"/>
                  <a:pt x="207256" y="1261729"/>
                </a:cubicBezTo>
                <a:cubicBezTo>
                  <a:pt x="204887" y="1254622"/>
                  <a:pt x="194639" y="1232868"/>
                  <a:pt x="207256" y="1226560"/>
                </a:cubicBezTo>
                <a:cubicBezTo>
                  <a:pt x="212657" y="1223860"/>
                  <a:pt x="217785" y="1232632"/>
                  <a:pt x="222329" y="1236608"/>
                </a:cubicBezTo>
                <a:cubicBezTo>
                  <a:pt x="236577" y="1249074"/>
                  <a:pt x="257393" y="1276774"/>
                  <a:pt x="277595" y="1281825"/>
                </a:cubicBezTo>
                <a:lnTo>
                  <a:pt x="297691" y="1286850"/>
                </a:lnTo>
                <a:cubicBezTo>
                  <a:pt x="301041" y="1283500"/>
                  <a:pt x="306811" y="1281446"/>
                  <a:pt x="307740" y="1276801"/>
                </a:cubicBezTo>
                <a:cubicBezTo>
                  <a:pt x="308779" y="1271608"/>
                  <a:pt x="305440" y="1266270"/>
                  <a:pt x="302715" y="1261729"/>
                </a:cubicBezTo>
                <a:cubicBezTo>
                  <a:pt x="297115" y="1252395"/>
                  <a:pt x="285497" y="1247953"/>
                  <a:pt x="277595" y="1241632"/>
                </a:cubicBezTo>
                <a:cubicBezTo>
                  <a:pt x="273896" y="1238673"/>
                  <a:pt x="270896" y="1234933"/>
                  <a:pt x="267546" y="1231584"/>
                </a:cubicBezTo>
                <a:cubicBezTo>
                  <a:pt x="269221" y="1224885"/>
                  <a:pt x="266223" y="1214207"/>
                  <a:pt x="272570" y="1211487"/>
                </a:cubicBezTo>
                <a:cubicBezTo>
                  <a:pt x="292880" y="1202782"/>
                  <a:pt x="302258" y="1216054"/>
                  <a:pt x="312764" y="1226560"/>
                </a:cubicBezTo>
                <a:cubicBezTo>
                  <a:pt x="324487" y="1261729"/>
                  <a:pt x="312764" y="1260055"/>
                  <a:pt x="337885" y="1251680"/>
                </a:cubicBezTo>
                <a:cubicBezTo>
                  <a:pt x="342087" y="1243275"/>
                  <a:pt x="356110" y="1227072"/>
                  <a:pt x="342909" y="1216511"/>
                </a:cubicBezTo>
                <a:cubicBezTo>
                  <a:pt x="337517" y="1212197"/>
                  <a:pt x="329511" y="1213162"/>
                  <a:pt x="322812" y="1211487"/>
                </a:cubicBezTo>
                <a:cubicBezTo>
                  <a:pt x="317486" y="1207937"/>
                  <a:pt x="301271" y="1198549"/>
                  <a:pt x="297691" y="1191390"/>
                </a:cubicBezTo>
                <a:cubicBezTo>
                  <a:pt x="294603" y="1185214"/>
                  <a:pt x="294651" y="1177908"/>
                  <a:pt x="292667" y="1171294"/>
                </a:cubicBezTo>
                <a:cubicBezTo>
                  <a:pt x="282883" y="1138681"/>
                  <a:pt x="287255" y="1148103"/>
                  <a:pt x="272570" y="1126076"/>
                </a:cubicBezTo>
                <a:cubicBezTo>
                  <a:pt x="270895" y="1121052"/>
                  <a:pt x="270854" y="1115139"/>
                  <a:pt x="267546" y="1111003"/>
                </a:cubicBezTo>
                <a:cubicBezTo>
                  <a:pt x="263774" y="1106288"/>
                  <a:pt x="257189" y="1104727"/>
                  <a:pt x="252474" y="1100955"/>
                </a:cubicBezTo>
                <a:cubicBezTo>
                  <a:pt x="248775" y="1097996"/>
                  <a:pt x="245775" y="1094256"/>
                  <a:pt x="242425" y="1090907"/>
                </a:cubicBezTo>
                <a:cubicBezTo>
                  <a:pt x="240750" y="1085883"/>
                  <a:pt x="239769" y="1080571"/>
                  <a:pt x="237401" y="1075834"/>
                </a:cubicBezTo>
                <a:cubicBezTo>
                  <a:pt x="234701" y="1070433"/>
                  <a:pt x="229805" y="1066280"/>
                  <a:pt x="227353" y="1060762"/>
                </a:cubicBezTo>
                <a:cubicBezTo>
                  <a:pt x="215245" y="1033519"/>
                  <a:pt x="225044" y="1034799"/>
                  <a:pt x="207256" y="1020568"/>
                </a:cubicBezTo>
                <a:cubicBezTo>
                  <a:pt x="202541" y="1016796"/>
                  <a:pt x="197208" y="1013869"/>
                  <a:pt x="192184" y="1010520"/>
                </a:cubicBezTo>
                <a:cubicBezTo>
                  <a:pt x="190509" y="1005496"/>
                  <a:pt x="190097" y="999854"/>
                  <a:pt x="187159" y="995447"/>
                </a:cubicBezTo>
                <a:cubicBezTo>
                  <a:pt x="179421" y="983841"/>
                  <a:pt x="168137" y="977742"/>
                  <a:pt x="157014" y="970327"/>
                </a:cubicBezTo>
                <a:cubicBezTo>
                  <a:pt x="149048" y="946426"/>
                  <a:pt x="150566" y="942169"/>
                  <a:pt x="136918" y="925109"/>
                </a:cubicBezTo>
                <a:cubicBezTo>
                  <a:pt x="133959" y="921410"/>
                  <a:pt x="130810" y="917689"/>
                  <a:pt x="126869" y="915061"/>
                </a:cubicBezTo>
                <a:cubicBezTo>
                  <a:pt x="120637" y="910907"/>
                  <a:pt x="113472" y="908362"/>
                  <a:pt x="106773" y="905012"/>
                </a:cubicBezTo>
                <a:cubicBezTo>
                  <a:pt x="103463" y="895085"/>
                  <a:pt x="100552" y="881949"/>
                  <a:pt x="91700" y="874867"/>
                </a:cubicBezTo>
                <a:cubicBezTo>
                  <a:pt x="87565" y="871559"/>
                  <a:pt x="81652" y="871518"/>
                  <a:pt x="76628" y="869843"/>
                </a:cubicBezTo>
                <a:lnTo>
                  <a:pt x="56531" y="849746"/>
                </a:lnTo>
                <a:cubicBezTo>
                  <a:pt x="53181" y="846397"/>
                  <a:pt x="50423" y="842326"/>
                  <a:pt x="46482" y="839698"/>
                </a:cubicBezTo>
                <a:cubicBezTo>
                  <a:pt x="41458" y="836349"/>
                  <a:pt x="35994" y="833580"/>
                  <a:pt x="31410" y="829650"/>
                </a:cubicBezTo>
                <a:cubicBezTo>
                  <a:pt x="12457" y="813405"/>
                  <a:pt x="13117" y="812260"/>
                  <a:pt x="1265" y="794480"/>
                </a:cubicBezTo>
                <a:cubicBezTo>
                  <a:pt x="10068" y="759268"/>
                  <a:pt x="435" y="776735"/>
                  <a:pt x="16337" y="789456"/>
                </a:cubicBezTo>
                <a:cubicBezTo>
                  <a:pt x="20473" y="792764"/>
                  <a:pt x="26386" y="792805"/>
                  <a:pt x="31410" y="794480"/>
                </a:cubicBezTo>
                <a:cubicBezTo>
                  <a:pt x="55252" y="818322"/>
                  <a:pt x="42519" y="811581"/>
                  <a:pt x="66579" y="819601"/>
                </a:cubicBezTo>
                <a:cubicBezTo>
                  <a:pt x="78626" y="815585"/>
                  <a:pt x="98348" y="814538"/>
                  <a:pt x="71603" y="794480"/>
                </a:cubicBezTo>
                <a:cubicBezTo>
                  <a:pt x="63129" y="788125"/>
                  <a:pt x="41458" y="784432"/>
                  <a:pt x="41458" y="784432"/>
                </a:cubicBezTo>
                <a:cubicBezTo>
                  <a:pt x="30266" y="776971"/>
                  <a:pt x="24519" y="774563"/>
                  <a:pt x="16337" y="764335"/>
                </a:cubicBezTo>
                <a:cubicBezTo>
                  <a:pt x="12565" y="759620"/>
                  <a:pt x="9638" y="754287"/>
                  <a:pt x="6289" y="749263"/>
                </a:cubicBezTo>
                <a:cubicBezTo>
                  <a:pt x="4278" y="743231"/>
                  <a:pt x="-6795" y="719000"/>
                  <a:pt x="6289" y="714094"/>
                </a:cubicBezTo>
                <a:cubicBezTo>
                  <a:pt x="17377" y="709936"/>
                  <a:pt x="29735" y="717443"/>
                  <a:pt x="41458" y="719118"/>
                </a:cubicBezTo>
                <a:cubicBezTo>
                  <a:pt x="84411" y="762067"/>
                  <a:pt x="17408" y="692075"/>
                  <a:pt x="56531" y="744239"/>
                </a:cubicBezTo>
                <a:cubicBezTo>
                  <a:pt x="79770" y="775225"/>
                  <a:pt x="74935" y="761978"/>
                  <a:pt x="96724" y="779408"/>
                </a:cubicBezTo>
                <a:cubicBezTo>
                  <a:pt x="100423" y="782367"/>
                  <a:pt x="102536" y="787338"/>
                  <a:pt x="106773" y="789456"/>
                </a:cubicBezTo>
                <a:cubicBezTo>
                  <a:pt x="116247" y="794193"/>
                  <a:pt x="136918" y="799505"/>
                  <a:pt x="136918" y="799505"/>
                </a:cubicBezTo>
                <a:cubicBezTo>
                  <a:pt x="138593" y="794481"/>
                  <a:pt x="144028" y="789300"/>
                  <a:pt x="141942" y="784432"/>
                </a:cubicBezTo>
                <a:cubicBezTo>
                  <a:pt x="134937" y="768086"/>
                  <a:pt x="118663" y="764478"/>
                  <a:pt x="106773" y="754287"/>
                </a:cubicBezTo>
                <a:cubicBezTo>
                  <a:pt x="99580" y="748122"/>
                  <a:pt x="91931" y="742073"/>
                  <a:pt x="86676" y="734190"/>
                </a:cubicBezTo>
                <a:cubicBezTo>
                  <a:pt x="74000" y="715176"/>
                  <a:pt x="80898" y="723388"/>
                  <a:pt x="66579" y="709069"/>
                </a:cubicBezTo>
                <a:cubicBezTo>
                  <a:pt x="64904" y="704045"/>
                  <a:pt x="57810" y="697741"/>
                  <a:pt x="61555" y="693997"/>
                </a:cubicBezTo>
                <a:cubicBezTo>
                  <a:pt x="65300" y="690252"/>
                  <a:pt x="72883" y="695276"/>
                  <a:pt x="76628" y="699021"/>
                </a:cubicBezTo>
                <a:cubicBezTo>
                  <a:pt x="80373" y="702766"/>
                  <a:pt x="78344" y="709958"/>
                  <a:pt x="81652" y="714094"/>
                </a:cubicBezTo>
                <a:cubicBezTo>
                  <a:pt x="88735" y="722948"/>
                  <a:pt x="101868" y="725857"/>
                  <a:pt x="111797" y="729166"/>
                </a:cubicBezTo>
                <a:cubicBezTo>
                  <a:pt x="116821" y="732515"/>
                  <a:pt x="122154" y="735442"/>
                  <a:pt x="126869" y="739214"/>
                </a:cubicBezTo>
                <a:cubicBezTo>
                  <a:pt x="130568" y="742173"/>
                  <a:pt x="132856" y="746826"/>
                  <a:pt x="136918" y="749263"/>
                </a:cubicBezTo>
                <a:cubicBezTo>
                  <a:pt x="141459" y="751988"/>
                  <a:pt x="146966" y="752612"/>
                  <a:pt x="151990" y="754287"/>
                </a:cubicBezTo>
                <a:cubicBezTo>
                  <a:pt x="158004" y="760301"/>
                  <a:pt x="166243" y="771534"/>
                  <a:pt x="177111" y="769360"/>
                </a:cubicBezTo>
                <a:cubicBezTo>
                  <a:pt x="181756" y="768431"/>
                  <a:pt x="183810" y="762661"/>
                  <a:pt x="187159" y="759311"/>
                </a:cubicBezTo>
                <a:cubicBezTo>
                  <a:pt x="185484" y="754287"/>
                  <a:pt x="185443" y="748374"/>
                  <a:pt x="182135" y="744239"/>
                </a:cubicBezTo>
                <a:cubicBezTo>
                  <a:pt x="178363" y="739524"/>
                  <a:pt x="171778" y="737962"/>
                  <a:pt x="167063" y="734190"/>
                </a:cubicBezTo>
                <a:cubicBezTo>
                  <a:pt x="163364" y="731231"/>
                  <a:pt x="160713" y="727101"/>
                  <a:pt x="157014" y="724142"/>
                </a:cubicBezTo>
                <a:cubicBezTo>
                  <a:pt x="152299" y="720370"/>
                  <a:pt x="146581" y="717960"/>
                  <a:pt x="141942" y="714094"/>
                </a:cubicBezTo>
                <a:cubicBezTo>
                  <a:pt x="103258" y="681857"/>
                  <a:pt x="149217" y="713920"/>
                  <a:pt x="111797" y="688973"/>
                </a:cubicBezTo>
                <a:cubicBezTo>
                  <a:pt x="115146" y="685623"/>
                  <a:pt x="117173" y="679703"/>
                  <a:pt x="121845" y="678924"/>
                </a:cubicBezTo>
                <a:cubicBezTo>
                  <a:pt x="126049" y="678223"/>
                  <a:pt x="151520" y="687142"/>
                  <a:pt x="157014" y="688973"/>
                </a:cubicBezTo>
                <a:cubicBezTo>
                  <a:pt x="181283" y="713239"/>
                  <a:pt x="150439" y="683712"/>
                  <a:pt x="182135" y="709069"/>
                </a:cubicBezTo>
                <a:cubicBezTo>
                  <a:pt x="185834" y="712028"/>
                  <a:pt x="188122" y="716681"/>
                  <a:pt x="192184" y="719118"/>
                </a:cubicBezTo>
                <a:cubicBezTo>
                  <a:pt x="196725" y="721843"/>
                  <a:pt x="202232" y="722467"/>
                  <a:pt x="207256" y="724142"/>
                </a:cubicBezTo>
                <a:cubicBezTo>
                  <a:pt x="210605" y="729166"/>
                  <a:pt x="213532" y="734499"/>
                  <a:pt x="217304" y="739214"/>
                </a:cubicBezTo>
                <a:cubicBezTo>
                  <a:pt x="220263" y="742913"/>
                  <a:pt x="224916" y="745201"/>
                  <a:pt x="227353" y="749263"/>
                </a:cubicBezTo>
                <a:cubicBezTo>
                  <a:pt x="230078" y="753804"/>
                  <a:pt x="229299" y="760026"/>
                  <a:pt x="232377" y="764335"/>
                </a:cubicBezTo>
                <a:cubicBezTo>
                  <a:pt x="237884" y="772044"/>
                  <a:pt x="245775" y="777733"/>
                  <a:pt x="252474" y="784432"/>
                </a:cubicBezTo>
                <a:lnTo>
                  <a:pt x="267546" y="799505"/>
                </a:lnTo>
                <a:cubicBezTo>
                  <a:pt x="270896" y="802855"/>
                  <a:pt x="274967" y="805612"/>
                  <a:pt x="277595" y="809553"/>
                </a:cubicBezTo>
                <a:cubicBezTo>
                  <a:pt x="281460" y="815350"/>
                  <a:pt x="284225" y="819531"/>
                  <a:pt x="286161" y="822480"/>
                </a:cubicBezTo>
                <a:lnTo>
                  <a:pt x="288500" y="826082"/>
                </a:lnTo>
                <a:lnTo>
                  <a:pt x="288502" y="826085"/>
                </a:lnTo>
                <a:cubicBezTo>
                  <a:pt x="289711" y="828080"/>
                  <a:pt x="290849" y="829744"/>
                  <a:pt x="289752" y="828011"/>
                </a:cubicBezTo>
                <a:lnTo>
                  <a:pt x="288500" y="826082"/>
                </a:lnTo>
                <a:lnTo>
                  <a:pt x="286821" y="822174"/>
                </a:lnTo>
                <a:cubicBezTo>
                  <a:pt x="287632" y="822583"/>
                  <a:pt x="290534" y="825728"/>
                  <a:pt x="297691" y="834674"/>
                </a:cubicBezTo>
                <a:cubicBezTo>
                  <a:pt x="301463" y="839389"/>
                  <a:pt x="303968" y="845031"/>
                  <a:pt x="307740" y="849746"/>
                </a:cubicBezTo>
                <a:cubicBezTo>
                  <a:pt x="313379" y="856795"/>
                  <a:pt x="324910" y="866435"/>
                  <a:pt x="332861" y="869843"/>
                </a:cubicBezTo>
                <a:cubicBezTo>
                  <a:pt x="339208" y="872563"/>
                  <a:pt x="346318" y="872970"/>
                  <a:pt x="352957" y="874867"/>
                </a:cubicBezTo>
                <a:cubicBezTo>
                  <a:pt x="358049" y="876322"/>
                  <a:pt x="363006" y="878216"/>
                  <a:pt x="368030" y="879891"/>
                </a:cubicBezTo>
                <a:cubicBezTo>
                  <a:pt x="366419" y="873447"/>
                  <a:pt x="361587" y="851933"/>
                  <a:pt x="357981" y="844722"/>
                </a:cubicBezTo>
                <a:cubicBezTo>
                  <a:pt x="350329" y="829418"/>
                  <a:pt x="340198" y="821916"/>
                  <a:pt x="327836" y="809553"/>
                </a:cubicBezTo>
                <a:lnTo>
                  <a:pt x="312764" y="794480"/>
                </a:lnTo>
                <a:cubicBezTo>
                  <a:pt x="278566" y="760282"/>
                  <a:pt x="331996" y="812401"/>
                  <a:pt x="287643" y="774384"/>
                </a:cubicBezTo>
                <a:cubicBezTo>
                  <a:pt x="280450" y="768219"/>
                  <a:pt x="267546" y="754287"/>
                  <a:pt x="267546" y="754287"/>
                </a:cubicBezTo>
                <a:cubicBezTo>
                  <a:pt x="265871" y="749263"/>
                  <a:pt x="265830" y="743350"/>
                  <a:pt x="262522" y="739214"/>
                </a:cubicBezTo>
                <a:cubicBezTo>
                  <a:pt x="258750" y="734499"/>
                  <a:pt x="252165" y="732938"/>
                  <a:pt x="247450" y="729166"/>
                </a:cubicBezTo>
                <a:cubicBezTo>
                  <a:pt x="243751" y="726207"/>
                  <a:pt x="240751" y="722467"/>
                  <a:pt x="237401" y="719118"/>
                </a:cubicBezTo>
                <a:cubicBezTo>
                  <a:pt x="235726" y="714094"/>
                  <a:pt x="228632" y="707790"/>
                  <a:pt x="232377" y="704045"/>
                </a:cubicBezTo>
                <a:cubicBezTo>
                  <a:pt x="236122" y="700300"/>
                  <a:pt x="243213" y="705891"/>
                  <a:pt x="247450" y="709069"/>
                </a:cubicBezTo>
                <a:cubicBezTo>
                  <a:pt x="256924" y="716174"/>
                  <a:pt x="272570" y="734190"/>
                  <a:pt x="272570" y="734190"/>
                </a:cubicBezTo>
                <a:cubicBezTo>
                  <a:pt x="277594" y="732515"/>
                  <a:pt x="283898" y="732911"/>
                  <a:pt x="287643" y="729166"/>
                </a:cubicBezTo>
                <a:cubicBezTo>
                  <a:pt x="295086" y="721723"/>
                  <a:pt x="293597" y="706464"/>
                  <a:pt x="287643" y="699021"/>
                </a:cubicBezTo>
                <a:cubicBezTo>
                  <a:pt x="283871" y="694306"/>
                  <a:pt x="277285" y="692745"/>
                  <a:pt x="272570" y="688973"/>
                </a:cubicBezTo>
                <a:cubicBezTo>
                  <a:pt x="268871" y="686014"/>
                  <a:pt x="265364" y="682714"/>
                  <a:pt x="262522" y="678924"/>
                </a:cubicBezTo>
                <a:cubicBezTo>
                  <a:pt x="255276" y="669263"/>
                  <a:pt x="249124" y="658827"/>
                  <a:pt x="242425" y="648779"/>
                </a:cubicBezTo>
                <a:cubicBezTo>
                  <a:pt x="239076" y="643755"/>
                  <a:pt x="236646" y="637977"/>
                  <a:pt x="232377" y="633707"/>
                </a:cubicBezTo>
                <a:cubicBezTo>
                  <a:pt x="229028" y="630357"/>
                  <a:pt x="217734" y="624807"/>
                  <a:pt x="222329" y="623658"/>
                </a:cubicBezTo>
                <a:cubicBezTo>
                  <a:pt x="232212" y="621187"/>
                  <a:pt x="242530" y="626473"/>
                  <a:pt x="252474" y="628683"/>
                </a:cubicBezTo>
                <a:cubicBezTo>
                  <a:pt x="257644" y="629832"/>
                  <a:pt x="262522" y="632032"/>
                  <a:pt x="267546" y="633707"/>
                </a:cubicBezTo>
                <a:cubicBezTo>
                  <a:pt x="280944" y="673900"/>
                  <a:pt x="260847" y="627007"/>
                  <a:pt x="287643" y="653803"/>
                </a:cubicBezTo>
                <a:cubicBezTo>
                  <a:pt x="312707" y="678867"/>
                  <a:pt x="267589" y="661079"/>
                  <a:pt x="307740" y="678924"/>
                </a:cubicBezTo>
                <a:cubicBezTo>
                  <a:pt x="317419" y="683226"/>
                  <a:pt x="327837" y="685623"/>
                  <a:pt x="337885" y="688973"/>
                </a:cubicBezTo>
                <a:lnTo>
                  <a:pt x="352957" y="693997"/>
                </a:lnTo>
                <a:cubicBezTo>
                  <a:pt x="356307" y="690648"/>
                  <a:pt x="362077" y="688594"/>
                  <a:pt x="363006" y="683949"/>
                </a:cubicBezTo>
                <a:cubicBezTo>
                  <a:pt x="366098" y="668488"/>
                  <a:pt x="350956" y="665726"/>
                  <a:pt x="342909" y="658828"/>
                </a:cubicBezTo>
                <a:cubicBezTo>
                  <a:pt x="335716" y="652663"/>
                  <a:pt x="330695" y="643986"/>
                  <a:pt x="322812" y="638731"/>
                </a:cubicBezTo>
                <a:cubicBezTo>
                  <a:pt x="317014" y="634865"/>
                  <a:pt x="312832" y="632100"/>
                  <a:pt x="309883" y="630163"/>
                </a:cubicBezTo>
                <a:lnTo>
                  <a:pt x="306283" y="627826"/>
                </a:lnTo>
                <a:lnTo>
                  <a:pt x="310194" y="629506"/>
                </a:lnTo>
                <a:cubicBezTo>
                  <a:pt x="309785" y="628696"/>
                  <a:pt x="306640" y="625793"/>
                  <a:pt x="297691" y="618634"/>
                </a:cubicBezTo>
                <a:cubicBezTo>
                  <a:pt x="265995" y="593277"/>
                  <a:pt x="296839" y="622804"/>
                  <a:pt x="272570" y="598538"/>
                </a:cubicBezTo>
                <a:cubicBezTo>
                  <a:pt x="270895" y="593514"/>
                  <a:pt x="269914" y="588202"/>
                  <a:pt x="267546" y="583465"/>
                </a:cubicBezTo>
                <a:cubicBezTo>
                  <a:pt x="264846" y="578064"/>
                  <a:pt x="259877" y="573942"/>
                  <a:pt x="257498" y="568392"/>
                </a:cubicBezTo>
                <a:cubicBezTo>
                  <a:pt x="254215" y="560732"/>
                  <a:pt x="252337" y="541367"/>
                  <a:pt x="247450" y="533223"/>
                </a:cubicBezTo>
                <a:cubicBezTo>
                  <a:pt x="245013" y="529161"/>
                  <a:pt x="240360" y="526874"/>
                  <a:pt x="237401" y="523175"/>
                </a:cubicBezTo>
                <a:cubicBezTo>
                  <a:pt x="233629" y="518460"/>
                  <a:pt x="231125" y="512817"/>
                  <a:pt x="227353" y="508102"/>
                </a:cubicBezTo>
                <a:cubicBezTo>
                  <a:pt x="224394" y="504403"/>
                  <a:pt x="220263" y="501753"/>
                  <a:pt x="217304" y="498054"/>
                </a:cubicBezTo>
                <a:cubicBezTo>
                  <a:pt x="213532" y="493339"/>
                  <a:pt x="209956" y="488382"/>
                  <a:pt x="207256" y="482981"/>
                </a:cubicBezTo>
                <a:cubicBezTo>
                  <a:pt x="204888" y="478244"/>
                  <a:pt x="205540" y="472044"/>
                  <a:pt x="202232" y="467909"/>
                </a:cubicBezTo>
                <a:cubicBezTo>
                  <a:pt x="192635" y="455913"/>
                  <a:pt x="184220" y="458903"/>
                  <a:pt x="172087" y="452836"/>
                </a:cubicBezTo>
                <a:cubicBezTo>
                  <a:pt x="166686" y="450135"/>
                  <a:pt x="162038" y="446137"/>
                  <a:pt x="157014" y="442788"/>
                </a:cubicBezTo>
                <a:cubicBezTo>
                  <a:pt x="153665" y="437764"/>
                  <a:pt x="150896" y="432300"/>
                  <a:pt x="146966" y="427716"/>
                </a:cubicBezTo>
                <a:cubicBezTo>
                  <a:pt x="140801" y="420523"/>
                  <a:pt x="132124" y="415502"/>
                  <a:pt x="126869" y="407619"/>
                </a:cubicBezTo>
                <a:cubicBezTo>
                  <a:pt x="117745" y="393932"/>
                  <a:pt x="106396" y="374773"/>
                  <a:pt x="91700" y="367425"/>
                </a:cubicBezTo>
                <a:lnTo>
                  <a:pt x="71603" y="357377"/>
                </a:lnTo>
                <a:cubicBezTo>
                  <a:pt x="69928" y="352353"/>
                  <a:pt x="70324" y="346050"/>
                  <a:pt x="66579" y="342305"/>
                </a:cubicBezTo>
                <a:cubicBezTo>
                  <a:pt x="62834" y="338560"/>
                  <a:pt x="56048" y="340005"/>
                  <a:pt x="51507" y="337280"/>
                </a:cubicBezTo>
                <a:cubicBezTo>
                  <a:pt x="47445" y="334843"/>
                  <a:pt x="44808" y="330581"/>
                  <a:pt x="41458" y="327232"/>
                </a:cubicBezTo>
                <a:cubicBezTo>
                  <a:pt x="46482" y="325557"/>
                  <a:pt x="51288" y="321459"/>
                  <a:pt x="56531" y="322208"/>
                </a:cubicBezTo>
                <a:cubicBezTo>
                  <a:pt x="63945" y="323267"/>
                  <a:pt x="69674" y="329474"/>
                  <a:pt x="76628" y="332256"/>
                </a:cubicBezTo>
                <a:cubicBezTo>
                  <a:pt x="86462" y="336190"/>
                  <a:pt x="96725" y="338955"/>
                  <a:pt x="106773" y="342305"/>
                </a:cubicBezTo>
                <a:lnTo>
                  <a:pt x="121845" y="347329"/>
                </a:lnTo>
                <a:lnTo>
                  <a:pt x="136918" y="352353"/>
                </a:lnTo>
                <a:cubicBezTo>
                  <a:pt x="117364" y="323024"/>
                  <a:pt x="139216" y="348477"/>
                  <a:pt x="106773" y="332256"/>
                </a:cubicBezTo>
                <a:cubicBezTo>
                  <a:pt x="102536" y="330138"/>
                  <a:pt x="100423" y="325167"/>
                  <a:pt x="96724" y="322208"/>
                </a:cubicBezTo>
                <a:cubicBezTo>
                  <a:pt x="92009" y="318436"/>
                  <a:pt x="86676" y="315509"/>
                  <a:pt x="81652" y="312160"/>
                </a:cubicBezTo>
                <a:cubicBezTo>
                  <a:pt x="78302" y="307136"/>
                  <a:pt x="75579" y="301631"/>
                  <a:pt x="71603" y="297087"/>
                </a:cubicBezTo>
                <a:cubicBezTo>
                  <a:pt x="63805" y="288175"/>
                  <a:pt x="46482" y="271966"/>
                  <a:pt x="46482" y="271966"/>
                </a:cubicBezTo>
                <a:cubicBezTo>
                  <a:pt x="33734" y="233720"/>
                  <a:pt x="26048" y="239744"/>
                  <a:pt x="61555" y="246845"/>
                </a:cubicBezTo>
                <a:cubicBezTo>
                  <a:pt x="64904" y="250195"/>
                  <a:pt x="67813" y="254052"/>
                  <a:pt x="71603" y="256894"/>
                </a:cubicBezTo>
                <a:cubicBezTo>
                  <a:pt x="81264" y="264140"/>
                  <a:pt x="101748" y="276990"/>
                  <a:pt x="101748" y="276990"/>
                </a:cubicBezTo>
                <a:cubicBezTo>
                  <a:pt x="97797" y="265136"/>
                  <a:pt x="98169" y="258765"/>
                  <a:pt x="86676" y="251869"/>
                </a:cubicBezTo>
                <a:cubicBezTo>
                  <a:pt x="82135" y="249144"/>
                  <a:pt x="76627" y="248520"/>
                  <a:pt x="71603" y="246845"/>
                </a:cubicBezTo>
                <a:cubicBezTo>
                  <a:pt x="69928" y="241821"/>
                  <a:pt x="61842" y="234141"/>
                  <a:pt x="66579" y="231773"/>
                </a:cubicBezTo>
                <a:cubicBezTo>
                  <a:pt x="78996" y="225565"/>
                  <a:pt x="97765" y="240840"/>
                  <a:pt x="106773" y="246845"/>
                </a:cubicBezTo>
                <a:cubicBezTo>
                  <a:pt x="106816" y="247019"/>
                  <a:pt x="114418" y="279611"/>
                  <a:pt x="116821" y="282014"/>
                </a:cubicBezTo>
                <a:cubicBezTo>
                  <a:pt x="125360" y="290553"/>
                  <a:pt x="138427" y="293571"/>
                  <a:pt x="146966" y="302111"/>
                </a:cubicBezTo>
                <a:lnTo>
                  <a:pt x="157014" y="312160"/>
                </a:lnTo>
                <a:cubicBezTo>
                  <a:pt x="165388" y="310485"/>
                  <a:pt x="176800" y="313803"/>
                  <a:pt x="182135" y="307135"/>
                </a:cubicBezTo>
                <a:cubicBezTo>
                  <a:pt x="189444" y="297998"/>
                  <a:pt x="172744" y="281251"/>
                  <a:pt x="167063" y="276990"/>
                </a:cubicBezTo>
                <a:cubicBezTo>
                  <a:pt x="150987" y="264933"/>
                  <a:pt x="138393" y="261249"/>
                  <a:pt x="126869" y="246845"/>
                </a:cubicBezTo>
                <a:cubicBezTo>
                  <a:pt x="123097" y="242130"/>
                  <a:pt x="120170" y="236797"/>
                  <a:pt x="116821" y="231773"/>
                </a:cubicBezTo>
                <a:cubicBezTo>
                  <a:pt x="118496" y="226749"/>
                  <a:pt x="116652" y="215661"/>
                  <a:pt x="121845" y="216700"/>
                </a:cubicBezTo>
                <a:cubicBezTo>
                  <a:pt x="131135" y="218558"/>
                  <a:pt x="132954" y="233801"/>
                  <a:pt x="141942" y="236797"/>
                </a:cubicBezTo>
                <a:cubicBezTo>
                  <a:pt x="146966" y="238472"/>
                  <a:pt x="152277" y="239453"/>
                  <a:pt x="157014" y="241821"/>
                </a:cubicBezTo>
                <a:cubicBezTo>
                  <a:pt x="195979" y="261303"/>
                  <a:pt x="149269" y="244261"/>
                  <a:pt x="187159" y="256894"/>
                </a:cubicBezTo>
                <a:cubicBezTo>
                  <a:pt x="190509" y="253544"/>
                  <a:pt x="197208" y="251582"/>
                  <a:pt x="197208" y="246845"/>
                </a:cubicBezTo>
                <a:cubicBezTo>
                  <a:pt x="197208" y="231696"/>
                  <a:pt x="181498" y="229886"/>
                  <a:pt x="172087" y="226749"/>
                </a:cubicBezTo>
                <a:cubicBezTo>
                  <a:pt x="148245" y="202907"/>
                  <a:pt x="143002" y="209648"/>
                  <a:pt x="167063" y="201628"/>
                </a:cubicBezTo>
                <a:cubicBezTo>
                  <a:pt x="177111" y="204977"/>
                  <a:pt x="193859" y="201628"/>
                  <a:pt x="197208" y="211676"/>
                </a:cubicBezTo>
                <a:cubicBezTo>
                  <a:pt x="205174" y="235574"/>
                  <a:pt x="203657" y="239835"/>
                  <a:pt x="217304" y="256894"/>
                </a:cubicBezTo>
                <a:cubicBezTo>
                  <a:pt x="228995" y="271508"/>
                  <a:pt x="226761" y="263937"/>
                  <a:pt x="242425" y="276990"/>
                </a:cubicBezTo>
                <a:cubicBezTo>
                  <a:pt x="247884" y="281539"/>
                  <a:pt x="252039" y="287514"/>
                  <a:pt x="257498" y="292063"/>
                </a:cubicBezTo>
                <a:cubicBezTo>
                  <a:pt x="262137" y="295929"/>
                  <a:pt x="267855" y="298339"/>
                  <a:pt x="272570" y="302111"/>
                </a:cubicBezTo>
                <a:cubicBezTo>
                  <a:pt x="276269" y="305070"/>
                  <a:pt x="278557" y="309723"/>
                  <a:pt x="282619" y="312160"/>
                </a:cubicBezTo>
                <a:cubicBezTo>
                  <a:pt x="287160" y="314885"/>
                  <a:pt x="292954" y="314816"/>
                  <a:pt x="297691" y="317184"/>
                </a:cubicBezTo>
                <a:cubicBezTo>
                  <a:pt x="336649" y="336662"/>
                  <a:pt x="289953" y="319628"/>
                  <a:pt x="327836" y="332256"/>
                </a:cubicBezTo>
                <a:cubicBezTo>
                  <a:pt x="331186" y="335606"/>
                  <a:pt x="334186" y="339346"/>
                  <a:pt x="337885" y="342305"/>
                </a:cubicBezTo>
                <a:cubicBezTo>
                  <a:pt x="369581" y="367662"/>
                  <a:pt x="338737" y="338135"/>
                  <a:pt x="363006" y="362401"/>
                </a:cubicBezTo>
                <a:cubicBezTo>
                  <a:pt x="376077" y="401617"/>
                  <a:pt x="354664" y="344865"/>
                  <a:pt x="393151" y="402595"/>
                </a:cubicBezTo>
                <a:cubicBezTo>
                  <a:pt x="396500" y="407619"/>
                  <a:pt x="399269" y="413083"/>
                  <a:pt x="403199" y="417667"/>
                </a:cubicBezTo>
                <a:cubicBezTo>
                  <a:pt x="409364" y="424860"/>
                  <a:pt x="418041" y="429881"/>
                  <a:pt x="423296" y="437764"/>
                </a:cubicBezTo>
                <a:cubicBezTo>
                  <a:pt x="426645" y="442788"/>
                  <a:pt x="428629" y="449064"/>
                  <a:pt x="433344" y="452836"/>
                </a:cubicBezTo>
                <a:cubicBezTo>
                  <a:pt x="437480" y="456145"/>
                  <a:pt x="443787" y="455289"/>
                  <a:pt x="448417" y="457861"/>
                </a:cubicBezTo>
                <a:cubicBezTo>
                  <a:pt x="458974" y="463726"/>
                  <a:pt x="478562" y="477957"/>
                  <a:pt x="478562" y="477957"/>
                </a:cubicBezTo>
                <a:cubicBezTo>
                  <a:pt x="480237" y="482981"/>
                  <a:pt x="480278" y="488894"/>
                  <a:pt x="483586" y="493030"/>
                </a:cubicBezTo>
                <a:cubicBezTo>
                  <a:pt x="487358" y="497745"/>
                  <a:pt x="493943" y="499306"/>
                  <a:pt x="498658" y="503078"/>
                </a:cubicBezTo>
                <a:cubicBezTo>
                  <a:pt x="502357" y="506037"/>
                  <a:pt x="505357" y="509777"/>
                  <a:pt x="508707" y="513127"/>
                </a:cubicBezTo>
                <a:cubicBezTo>
                  <a:pt x="510382" y="508103"/>
                  <a:pt x="508435" y="498054"/>
                  <a:pt x="513731" y="498054"/>
                </a:cubicBezTo>
                <a:cubicBezTo>
                  <a:pt x="519769" y="498054"/>
                  <a:pt x="520007" y="508412"/>
                  <a:pt x="523779" y="513127"/>
                </a:cubicBezTo>
                <a:cubicBezTo>
                  <a:pt x="530008" y="520913"/>
                  <a:pt x="540198" y="528872"/>
                  <a:pt x="548900" y="533223"/>
                </a:cubicBezTo>
                <a:cubicBezTo>
                  <a:pt x="553637" y="535591"/>
                  <a:pt x="558949" y="536572"/>
                  <a:pt x="563973" y="538247"/>
                </a:cubicBezTo>
                <a:cubicBezTo>
                  <a:pt x="567322" y="533223"/>
                  <a:pt x="574021" y="529213"/>
                  <a:pt x="574021" y="523175"/>
                </a:cubicBezTo>
                <a:cubicBezTo>
                  <a:pt x="574021" y="517137"/>
                  <a:pt x="567745" y="512817"/>
                  <a:pt x="563973" y="508102"/>
                </a:cubicBezTo>
                <a:cubicBezTo>
                  <a:pt x="555793" y="497877"/>
                  <a:pt x="550040" y="495465"/>
                  <a:pt x="538852" y="488006"/>
                </a:cubicBezTo>
                <a:cubicBezTo>
                  <a:pt x="529673" y="474238"/>
                  <a:pt x="521981" y="458431"/>
                  <a:pt x="508707" y="447812"/>
                </a:cubicBezTo>
                <a:cubicBezTo>
                  <a:pt x="503992" y="444040"/>
                  <a:pt x="498658" y="441113"/>
                  <a:pt x="493634" y="437764"/>
                </a:cubicBezTo>
                <a:cubicBezTo>
                  <a:pt x="488328" y="421844"/>
                  <a:pt x="489693" y="421532"/>
                  <a:pt x="478562" y="407619"/>
                </a:cubicBezTo>
                <a:cubicBezTo>
                  <a:pt x="475603" y="403920"/>
                  <a:pt x="471472" y="401269"/>
                  <a:pt x="468513" y="397570"/>
                </a:cubicBezTo>
                <a:cubicBezTo>
                  <a:pt x="464741" y="392855"/>
                  <a:pt x="463104" y="386363"/>
                  <a:pt x="458465" y="382498"/>
                </a:cubicBezTo>
                <a:cubicBezTo>
                  <a:pt x="452711" y="377703"/>
                  <a:pt x="445067" y="375799"/>
                  <a:pt x="438368" y="372450"/>
                </a:cubicBezTo>
                <a:cubicBezTo>
                  <a:pt x="431669" y="365751"/>
                  <a:pt x="421267" y="361341"/>
                  <a:pt x="418271" y="352353"/>
                </a:cubicBezTo>
                <a:cubicBezTo>
                  <a:pt x="414922" y="342305"/>
                  <a:pt x="412960" y="331682"/>
                  <a:pt x="408223" y="322208"/>
                </a:cubicBezTo>
                <a:cubicBezTo>
                  <a:pt x="401343" y="308448"/>
                  <a:pt x="397598" y="298879"/>
                  <a:pt x="388126" y="287039"/>
                </a:cubicBezTo>
                <a:cubicBezTo>
                  <a:pt x="379942" y="276809"/>
                  <a:pt x="374201" y="274405"/>
                  <a:pt x="363006" y="266942"/>
                </a:cubicBezTo>
                <a:cubicBezTo>
                  <a:pt x="359656" y="261918"/>
                  <a:pt x="357227" y="256139"/>
                  <a:pt x="352957" y="251869"/>
                </a:cubicBezTo>
                <a:cubicBezTo>
                  <a:pt x="348687" y="247599"/>
                  <a:pt x="341657" y="246536"/>
                  <a:pt x="337885" y="241821"/>
                </a:cubicBezTo>
                <a:cubicBezTo>
                  <a:pt x="334577" y="237686"/>
                  <a:pt x="334536" y="231773"/>
                  <a:pt x="332861" y="226749"/>
                </a:cubicBezTo>
                <a:cubicBezTo>
                  <a:pt x="336210" y="223399"/>
                  <a:pt x="338220" y="217370"/>
                  <a:pt x="342909" y="216700"/>
                </a:cubicBezTo>
                <a:cubicBezTo>
                  <a:pt x="367473" y="213190"/>
                  <a:pt x="367874" y="221490"/>
                  <a:pt x="378078" y="236797"/>
                </a:cubicBezTo>
                <a:cubicBezTo>
                  <a:pt x="379753" y="245171"/>
                  <a:pt x="383102" y="270457"/>
                  <a:pt x="383102" y="261918"/>
                </a:cubicBezTo>
                <a:cubicBezTo>
                  <a:pt x="383102" y="248416"/>
                  <a:pt x="380493" y="235008"/>
                  <a:pt x="378078" y="221724"/>
                </a:cubicBezTo>
                <a:cubicBezTo>
                  <a:pt x="374731" y="203314"/>
                  <a:pt x="373371" y="206863"/>
                  <a:pt x="357981" y="196603"/>
                </a:cubicBezTo>
                <a:cubicBezTo>
                  <a:pt x="353902" y="188446"/>
                  <a:pt x="348113" y="171572"/>
                  <a:pt x="337885" y="166458"/>
                </a:cubicBezTo>
                <a:cubicBezTo>
                  <a:pt x="328411" y="161721"/>
                  <a:pt x="307740" y="156410"/>
                  <a:pt x="307740" y="156410"/>
                </a:cubicBezTo>
                <a:cubicBezTo>
                  <a:pt x="306065" y="151386"/>
                  <a:pt x="298309" y="144276"/>
                  <a:pt x="302715" y="141338"/>
                </a:cubicBezTo>
                <a:cubicBezTo>
                  <a:pt x="318430" y="130862"/>
                  <a:pt x="324088" y="152901"/>
                  <a:pt x="332861" y="156410"/>
                </a:cubicBezTo>
                <a:cubicBezTo>
                  <a:pt x="345683" y="161539"/>
                  <a:pt x="373054" y="166458"/>
                  <a:pt x="373054" y="166458"/>
                </a:cubicBezTo>
                <a:cubicBezTo>
                  <a:pt x="376403" y="169808"/>
                  <a:pt x="379040" y="174070"/>
                  <a:pt x="383102" y="176507"/>
                </a:cubicBezTo>
                <a:cubicBezTo>
                  <a:pt x="388249" y="179595"/>
                  <a:pt x="414519" y="185617"/>
                  <a:pt x="418271" y="186555"/>
                </a:cubicBezTo>
                <a:cubicBezTo>
                  <a:pt x="426231" y="194514"/>
                  <a:pt x="433344" y="207618"/>
                  <a:pt x="433344" y="181531"/>
                </a:cubicBezTo>
                <a:cubicBezTo>
                  <a:pt x="433344" y="168485"/>
                  <a:pt x="426232" y="164370"/>
                  <a:pt x="418271" y="156410"/>
                </a:cubicBezTo>
                <a:lnTo>
                  <a:pt x="413247" y="141338"/>
                </a:lnTo>
                <a:cubicBezTo>
                  <a:pt x="416597" y="144687"/>
                  <a:pt x="420337" y="147687"/>
                  <a:pt x="423296" y="151386"/>
                </a:cubicBezTo>
                <a:cubicBezTo>
                  <a:pt x="427068" y="156101"/>
                  <a:pt x="428629" y="162686"/>
                  <a:pt x="433344" y="166458"/>
                </a:cubicBezTo>
                <a:cubicBezTo>
                  <a:pt x="437480" y="169767"/>
                  <a:pt x="443393" y="169808"/>
                  <a:pt x="448417" y="171483"/>
                </a:cubicBezTo>
                <a:cubicBezTo>
                  <a:pt x="470334" y="168351"/>
                  <a:pt x="501560" y="175834"/>
                  <a:pt x="478562" y="141338"/>
                </a:cubicBezTo>
                <a:cubicBezTo>
                  <a:pt x="475624" y="136931"/>
                  <a:pt x="468226" y="138682"/>
                  <a:pt x="463489" y="136313"/>
                </a:cubicBezTo>
                <a:cubicBezTo>
                  <a:pt x="458088" y="133613"/>
                  <a:pt x="453132" y="130037"/>
                  <a:pt x="448417" y="126265"/>
                </a:cubicBezTo>
                <a:cubicBezTo>
                  <a:pt x="444718" y="123306"/>
                  <a:pt x="433874" y="117715"/>
                  <a:pt x="438368" y="116217"/>
                </a:cubicBezTo>
                <a:cubicBezTo>
                  <a:pt x="446469" y="113517"/>
                  <a:pt x="455250" y="118994"/>
                  <a:pt x="463489" y="121241"/>
                </a:cubicBezTo>
                <a:cubicBezTo>
                  <a:pt x="473708" y="124028"/>
                  <a:pt x="493634" y="131289"/>
                  <a:pt x="493634" y="131289"/>
                </a:cubicBezTo>
                <a:cubicBezTo>
                  <a:pt x="496983" y="134639"/>
                  <a:pt x="499620" y="138901"/>
                  <a:pt x="503682" y="141338"/>
                </a:cubicBezTo>
                <a:cubicBezTo>
                  <a:pt x="508223" y="144063"/>
                  <a:pt x="514619" y="143054"/>
                  <a:pt x="518755" y="146362"/>
                </a:cubicBezTo>
                <a:cubicBezTo>
                  <a:pt x="539299" y="162797"/>
                  <a:pt x="518360" y="159188"/>
                  <a:pt x="538852" y="171483"/>
                </a:cubicBezTo>
                <a:cubicBezTo>
                  <a:pt x="543393" y="174208"/>
                  <a:pt x="548900" y="174832"/>
                  <a:pt x="553924" y="176507"/>
                </a:cubicBezTo>
                <a:cubicBezTo>
                  <a:pt x="558948" y="174832"/>
                  <a:pt x="567322" y="176507"/>
                  <a:pt x="568997" y="171483"/>
                </a:cubicBezTo>
                <a:cubicBezTo>
                  <a:pt x="571698" y="163382"/>
                  <a:pt x="566971" y="154358"/>
                  <a:pt x="563973" y="146362"/>
                </a:cubicBezTo>
                <a:cubicBezTo>
                  <a:pt x="560884" y="138124"/>
                  <a:pt x="545368" y="120561"/>
                  <a:pt x="538852" y="116217"/>
                </a:cubicBezTo>
                <a:cubicBezTo>
                  <a:pt x="534445" y="113279"/>
                  <a:pt x="528803" y="112867"/>
                  <a:pt x="523779" y="111192"/>
                </a:cubicBezTo>
                <a:cubicBezTo>
                  <a:pt x="519213" y="104343"/>
                  <a:pt x="511639" y="90846"/>
                  <a:pt x="503682" y="86072"/>
                </a:cubicBezTo>
                <a:cubicBezTo>
                  <a:pt x="499141" y="83347"/>
                  <a:pt x="493634" y="82722"/>
                  <a:pt x="488610" y="81047"/>
                </a:cubicBezTo>
                <a:cubicBezTo>
                  <a:pt x="485261" y="76023"/>
                  <a:pt x="482334" y="70690"/>
                  <a:pt x="478562" y="65975"/>
                </a:cubicBezTo>
                <a:cubicBezTo>
                  <a:pt x="475603" y="62276"/>
                  <a:pt x="468513" y="60664"/>
                  <a:pt x="468513" y="55927"/>
                </a:cubicBezTo>
                <a:lnTo>
                  <a:pt x="478562" y="45878"/>
                </a:lnTo>
                <a:cubicBezTo>
                  <a:pt x="483586" y="47553"/>
                  <a:pt x="489889" y="47157"/>
                  <a:pt x="493634" y="50902"/>
                </a:cubicBezTo>
                <a:cubicBezTo>
                  <a:pt x="497379" y="54647"/>
                  <a:pt x="496289" y="61238"/>
                  <a:pt x="498658" y="65975"/>
                </a:cubicBezTo>
                <a:cubicBezTo>
                  <a:pt x="507748" y="84154"/>
                  <a:pt x="506397" y="80277"/>
                  <a:pt x="523779" y="86072"/>
                </a:cubicBezTo>
                <a:cubicBezTo>
                  <a:pt x="533124" y="95417"/>
                  <a:pt x="536226" y="99831"/>
                  <a:pt x="548900" y="106168"/>
                </a:cubicBezTo>
                <a:cubicBezTo>
                  <a:pt x="553637" y="108536"/>
                  <a:pt x="558949" y="109517"/>
                  <a:pt x="563973" y="111192"/>
                </a:cubicBezTo>
                <a:cubicBezTo>
                  <a:pt x="572346" y="109517"/>
                  <a:pt x="583759" y="112836"/>
                  <a:pt x="589093" y="106168"/>
                </a:cubicBezTo>
                <a:cubicBezTo>
                  <a:pt x="593406" y="100776"/>
                  <a:pt x="587899" y="91817"/>
                  <a:pt x="584069" y="86072"/>
                </a:cubicBezTo>
                <a:cubicBezTo>
                  <a:pt x="580720" y="81048"/>
                  <a:pt x="573636" y="79889"/>
                  <a:pt x="568997" y="76023"/>
                </a:cubicBezTo>
                <a:cubicBezTo>
                  <a:pt x="563539" y="71474"/>
                  <a:pt x="558286" y="66560"/>
                  <a:pt x="553924" y="60951"/>
                </a:cubicBezTo>
                <a:cubicBezTo>
                  <a:pt x="546510" y="51418"/>
                  <a:pt x="522371" y="26987"/>
                  <a:pt x="533828" y="30806"/>
                </a:cubicBezTo>
                <a:cubicBezTo>
                  <a:pt x="548932" y="35841"/>
                  <a:pt x="550989" y="35058"/>
                  <a:pt x="563973" y="45878"/>
                </a:cubicBezTo>
                <a:cubicBezTo>
                  <a:pt x="589064" y="66787"/>
                  <a:pt x="567628" y="57145"/>
                  <a:pt x="594118" y="65975"/>
                </a:cubicBezTo>
                <a:cubicBezTo>
                  <a:pt x="595793" y="70999"/>
                  <a:pt x="595397" y="77302"/>
                  <a:pt x="599142" y="81047"/>
                </a:cubicBezTo>
                <a:cubicBezTo>
                  <a:pt x="602887" y="84792"/>
                  <a:pt x="609673" y="83347"/>
                  <a:pt x="614214" y="86072"/>
                </a:cubicBezTo>
                <a:cubicBezTo>
                  <a:pt x="618276" y="88509"/>
                  <a:pt x="620913" y="92771"/>
                  <a:pt x="624263" y="96120"/>
                </a:cubicBezTo>
                <a:cubicBezTo>
                  <a:pt x="630962" y="94445"/>
                  <a:pt x="641271" y="97272"/>
                  <a:pt x="644359" y="91096"/>
                </a:cubicBezTo>
                <a:cubicBezTo>
                  <a:pt x="648178" y="83458"/>
                  <a:pt x="643572" y="73389"/>
                  <a:pt x="639335" y="65975"/>
                </a:cubicBezTo>
                <a:cubicBezTo>
                  <a:pt x="636339" y="60732"/>
                  <a:pt x="628978" y="59699"/>
                  <a:pt x="624263" y="55927"/>
                </a:cubicBezTo>
                <a:cubicBezTo>
                  <a:pt x="620564" y="52968"/>
                  <a:pt x="617913" y="48837"/>
                  <a:pt x="614214" y="45878"/>
                </a:cubicBezTo>
                <a:cubicBezTo>
                  <a:pt x="609499" y="42106"/>
                  <a:pt x="603857" y="39602"/>
                  <a:pt x="599142" y="35830"/>
                </a:cubicBezTo>
                <a:cubicBezTo>
                  <a:pt x="595443" y="32871"/>
                  <a:pt x="593155" y="28218"/>
                  <a:pt x="589093" y="25781"/>
                </a:cubicBezTo>
                <a:cubicBezTo>
                  <a:pt x="584552" y="23056"/>
                  <a:pt x="579045" y="22432"/>
                  <a:pt x="574021" y="20757"/>
                </a:cubicBezTo>
                <a:cubicBezTo>
                  <a:pt x="570869" y="11300"/>
                  <a:pt x="560427" y="-3279"/>
                  <a:pt x="584069" y="661"/>
                </a:cubicBezTo>
                <a:close/>
              </a:path>
            </a:pathLst>
          </a:custGeom>
        </p:spPr>
        <p:txBody>
          <a:bodyPr wrap="square">
            <a:noAutofit/>
          </a:bodyPr>
          <a:lstStyle/>
          <a:p>
            <a:endParaRPr lang="id-ID"/>
          </a:p>
        </p:txBody>
      </p:sp>
    </p:spTree>
    <p:extLst>
      <p:ext uri="{BB962C8B-B14F-4D97-AF65-F5344CB8AC3E}">
        <p14:creationId xmlns:p14="http://schemas.microsoft.com/office/powerpoint/2010/main" val="314680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191F8F-8CED-48DA-BBEE-2024194D9958}"/>
              </a:ext>
            </a:extLst>
          </p:cNvPr>
          <p:cNvSpPr>
            <a:spLocks noGrp="1"/>
          </p:cNvSpPr>
          <p:nvPr>
            <p:ph type="pic" sz="quarter" idx="10"/>
          </p:nvPr>
        </p:nvSpPr>
        <p:spPr>
          <a:xfrm>
            <a:off x="5" y="1219017"/>
            <a:ext cx="5638360" cy="5638983"/>
          </a:xfrm>
          <a:custGeom>
            <a:avLst/>
            <a:gdLst>
              <a:gd name="connsiteX0" fmla="*/ 0 w 2706119"/>
              <a:gd name="connsiteY0" fmla="*/ 0 h 2707234"/>
              <a:gd name="connsiteX1" fmla="*/ 269145 w 2706119"/>
              <a:gd name="connsiteY1" fmla="*/ 13403 h 2707234"/>
              <a:gd name="connsiteX2" fmla="*/ 1922984 w 2706119"/>
              <a:gd name="connsiteY2" fmla="*/ 801651 h 2707234"/>
              <a:gd name="connsiteX3" fmla="*/ 2696165 w 2706119"/>
              <a:gd name="connsiteY3" fmla="*/ 2462586 h 2707234"/>
              <a:gd name="connsiteX4" fmla="*/ 2706119 w 2706119"/>
              <a:gd name="connsiteY4" fmla="*/ 2707234 h 2707234"/>
              <a:gd name="connsiteX5" fmla="*/ 0 w 2706119"/>
              <a:gd name="connsiteY5" fmla="*/ 2707234 h 27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119" h="2707234">
                <a:moveTo>
                  <a:pt x="0" y="0"/>
                </a:moveTo>
                <a:lnTo>
                  <a:pt x="269145" y="13403"/>
                </a:lnTo>
                <a:cubicBezTo>
                  <a:pt x="892474" y="75660"/>
                  <a:pt x="1478139" y="352744"/>
                  <a:pt x="1922984" y="801651"/>
                </a:cubicBezTo>
                <a:cubicBezTo>
                  <a:pt x="2367829" y="1250558"/>
                  <a:pt x="2639577" y="1838717"/>
                  <a:pt x="2696165" y="2462586"/>
                </a:cubicBezTo>
                <a:lnTo>
                  <a:pt x="2706119" y="2707234"/>
                </a:lnTo>
                <a:lnTo>
                  <a:pt x="0" y="2707234"/>
                </a:lnTo>
                <a:close/>
              </a:path>
            </a:pathLst>
          </a:custGeom>
        </p:spPr>
        <p:txBody>
          <a:bodyPr wrap="square">
            <a:noAutofit/>
          </a:bodyPr>
          <a:lstStyle/>
          <a:p>
            <a:endParaRPr lang="id-ID"/>
          </a:p>
        </p:txBody>
      </p:sp>
    </p:spTree>
    <p:extLst>
      <p:ext uri="{BB962C8B-B14F-4D97-AF65-F5344CB8AC3E}">
        <p14:creationId xmlns:p14="http://schemas.microsoft.com/office/powerpoint/2010/main" val="310126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28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
          <a:stretch>
            <a:fillRect/>
          </a:stretch>
        </p:blipFill>
        <p:spPr>
          <a:xfrm>
            <a:off x="269032" y="4801396"/>
            <a:ext cx="11653936" cy="1786228"/>
          </a:xfrm>
          <a:prstGeom prst="rect">
            <a:avLst/>
          </a:prstGeom>
        </p:spPr>
      </p:pic>
      <p:sp>
        <p:nvSpPr>
          <p:cNvPr id="8" name="Content Placeholder 2"/>
          <p:cNvSpPr>
            <a:spLocks noGrp="1"/>
          </p:cNvSpPr>
          <p:nvPr>
            <p:ph idx="1"/>
          </p:nvPr>
        </p:nvSpPr>
        <p:spPr>
          <a:xfrm>
            <a:off x="1090863" y="1507068"/>
            <a:ext cx="3192379" cy="4669896"/>
          </a:xfrm>
        </p:spPr>
        <p:txBody>
          <a:bodyPr anchor="ctr"/>
          <a:lstStyle>
            <a:lvl1pPr marL="0" indent="0" algn="l">
              <a:lnSpc>
                <a:spcPct val="150000"/>
              </a:lnSpc>
              <a:spcAft>
                <a:spcPts val="900"/>
              </a:spcAft>
              <a:buSzPct val="25000"/>
              <a:buFont typeface="Segoe UI" panose="020B0502040204020203" pitchFamily="34" charset="0"/>
              <a:buChar char=" "/>
              <a:defRPr sz="900"/>
            </a:lvl1pPr>
            <a:lvl2pPr marL="301466" indent="6191" algn="l">
              <a:spcBef>
                <a:spcPts val="450"/>
              </a:spcBef>
              <a:spcAft>
                <a:spcPts val="900"/>
              </a:spcAft>
              <a:buFont typeface="Segoe UI" panose="020B0502040204020203" pitchFamily="34" charset="0"/>
              <a:buChar char=" "/>
              <a:defRPr sz="900"/>
            </a:lvl2pPr>
            <a:lvl3pPr marL="857250" indent="-171450">
              <a:buFont typeface="Segoe UI" panose="020B0502040204020203" pitchFamily="34" charset="0"/>
              <a:buChar char=" "/>
              <a:defRPr/>
            </a:lvl3pPr>
            <a:lvl4pPr marL="1200150" indent="-171450">
              <a:buFont typeface="Segoe UI" panose="020B0502040204020203" pitchFamily="34" charset="0"/>
              <a:buChar char=" "/>
              <a:defRPr/>
            </a:lvl4pPr>
            <a:lvl5pPr marL="1543050" indent="-171450">
              <a:buFont typeface="Segoe UI" panose="020B0502040204020203" pitchFamily="34" charset="0"/>
              <a:buChar char=" "/>
              <a:defRPr/>
            </a:lvl5pPr>
          </a:lstStyle>
          <a:p>
            <a:pPr lvl="0"/>
            <a:r>
              <a:rPr lang="en-US"/>
              <a:t>Edit Master text styles</a:t>
            </a:r>
          </a:p>
          <a:p>
            <a:pPr lvl="1"/>
            <a:r>
              <a:rPr lang="en-US"/>
              <a:t>Second level</a:t>
            </a:r>
          </a:p>
        </p:txBody>
      </p:sp>
      <p:sp>
        <p:nvSpPr>
          <p:cNvPr id="9" name="Content Placeholder 2"/>
          <p:cNvSpPr>
            <a:spLocks noGrp="1"/>
          </p:cNvSpPr>
          <p:nvPr>
            <p:ph idx="13"/>
          </p:nvPr>
        </p:nvSpPr>
        <p:spPr>
          <a:xfrm>
            <a:off x="4395538" y="1507068"/>
            <a:ext cx="7143905" cy="4669896"/>
          </a:xfrm>
        </p:spPr>
        <p:txBody>
          <a:bodyPr anchor="ctr"/>
          <a:lstStyle>
            <a:lvl1pPr marL="0" indent="0">
              <a:spcAft>
                <a:spcPts val="900"/>
              </a:spcAft>
              <a:buSzPct val="25000"/>
              <a:buFont typeface="Segoe UI" panose="020B0502040204020203" pitchFamily="34" charset="0"/>
              <a:buChar char=" "/>
              <a:defRPr sz="900"/>
            </a:lvl1pPr>
            <a:lvl2pPr marL="301466" indent="6191">
              <a:spcBef>
                <a:spcPts val="450"/>
              </a:spcBef>
              <a:spcAft>
                <a:spcPts val="900"/>
              </a:spcAft>
              <a:buFont typeface="Segoe UI" panose="020B0502040204020203" pitchFamily="34" charset="0"/>
              <a:buChar char=" "/>
              <a:defRPr sz="900"/>
            </a:lvl2pPr>
            <a:lvl3pPr marL="857250" indent="-171450">
              <a:buFont typeface="Segoe UI" panose="020B0502040204020203" pitchFamily="34" charset="0"/>
              <a:buChar char=" "/>
              <a:defRPr/>
            </a:lvl3pPr>
            <a:lvl4pPr marL="1200150" indent="-171450">
              <a:buFont typeface="Segoe UI" panose="020B0502040204020203" pitchFamily="34" charset="0"/>
              <a:buChar char=" "/>
              <a:defRPr/>
            </a:lvl4pPr>
            <a:lvl5pPr marL="1543050" indent="-171450">
              <a:buFont typeface="Segoe UI" panose="020B0502040204020203" pitchFamily="34" charset="0"/>
              <a:buChar char=" "/>
              <a:defRPr/>
            </a:lvl5pPr>
          </a:lstStyle>
          <a:p>
            <a:pPr lvl="0"/>
            <a:r>
              <a:rPr lang="en-US"/>
              <a:t>Edit Master text styles</a:t>
            </a:r>
          </a:p>
          <a:p>
            <a:pPr lvl="1"/>
            <a:r>
              <a:rPr lang="en-US"/>
              <a:t>Second level</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286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F777D39-28B5-4EB0-AF9F-B3215B854DD5}"/>
              </a:ext>
            </a:extLst>
          </p:cNvPr>
          <p:cNvSpPr>
            <a:spLocks noGrp="1"/>
          </p:cNvSpPr>
          <p:nvPr>
            <p:ph type="pic" sz="quarter" idx="10"/>
          </p:nvPr>
        </p:nvSpPr>
        <p:spPr>
          <a:xfrm>
            <a:off x="450312" y="2434531"/>
            <a:ext cx="3935171" cy="3761306"/>
          </a:xfrm>
          <a:custGeom>
            <a:avLst/>
            <a:gdLst>
              <a:gd name="connsiteX0" fmla="*/ 463778 w 1888677"/>
              <a:gd name="connsiteY0" fmla="*/ 315764 h 1805775"/>
              <a:gd name="connsiteX1" fmla="*/ 464580 w 1888677"/>
              <a:gd name="connsiteY1" fmla="*/ 339083 h 1805775"/>
              <a:gd name="connsiteX2" fmla="*/ 464648 w 1888677"/>
              <a:gd name="connsiteY2" fmla="*/ 342142 h 1805775"/>
              <a:gd name="connsiteX3" fmla="*/ 448336 w 1888677"/>
              <a:gd name="connsiteY3" fmla="*/ 343691 h 1805775"/>
              <a:gd name="connsiteX4" fmla="*/ 437465 w 1888677"/>
              <a:gd name="connsiteY4" fmla="*/ 335499 h 1805775"/>
              <a:gd name="connsiteX5" fmla="*/ 460489 w 1888677"/>
              <a:gd name="connsiteY5" fmla="*/ 325632 h 1805775"/>
              <a:gd name="connsiteX6" fmla="*/ 463778 w 1888677"/>
              <a:gd name="connsiteY6" fmla="*/ 315764 h 1805775"/>
              <a:gd name="connsiteX7" fmla="*/ 1075571 w 1888677"/>
              <a:gd name="connsiteY7" fmla="*/ 0 h 1805775"/>
              <a:gd name="connsiteX8" fmla="*/ 1108463 w 1888677"/>
              <a:gd name="connsiteY8" fmla="*/ 9868 h 1805775"/>
              <a:gd name="connsiteX9" fmla="*/ 1118331 w 1888677"/>
              <a:gd name="connsiteY9" fmla="*/ 16446 h 1805775"/>
              <a:gd name="connsiteX10" fmla="*/ 1128198 w 1888677"/>
              <a:gd name="connsiteY10" fmla="*/ 13157 h 1805775"/>
              <a:gd name="connsiteX11" fmla="*/ 1134777 w 1888677"/>
              <a:gd name="connsiteY11" fmla="*/ 6578 h 1805775"/>
              <a:gd name="connsiteX12" fmla="*/ 1141355 w 1888677"/>
              <a:gd name="connsiteY12" fmla="*/ 13157 h 1805775"/>
              <a:gd name="connsiteX13" fmla="*/ 1151223 w 1888677"/>
              <a:gd name="connsiteY13" fmla="*/ 19735 h 1805775"/>
              <a:gd name="connsiteX14" fmla="*/ 1167669 w 1888677"/>
              <a:gd name="connsiteY14" fmla="*/ 39470 h 1805775"/>
              <a:gd name="connsiteX15" fmla="*/ 1174247 w 1888677"/>
              <a:gd name="connsiteY15" fmla="*/ 46049 h 1805775"/>
              <a:gd name="connsiteX16" fmla="*/ 1177536 w 1888677"/>
              <a:gd name="connsiteY16" fmla="*/ 55916 h 1805775"/>
              <a:gd name="connsiteX17" fmla="*/ 1203850 w 1888677"/>
              <a:gd name="connsiteY17" fmla="*/ 75652 h 1805775"/>
              <a:gd name="connsiteX18" fmla="*/ 1226875 w 1888677"/>
              <a:gd name="connsiteY18" fmla="*/ 92098 h 1805775"/>
              <a:gd name="connsiteX19" fmla="*/ 1259767 w 1888677"/>
              <a:gd name="connsiteY19" fmla="*/ 108544 h 1805775"/>
              <a:gd name="connsiteX20" fmla="*/ 1269634 w 1888677"/>
              <a:gd name="connsiteY20" fmla="*/ 115122 h 1805775"/>
              <a:gd name="connsiteX21" fmla="*/ 1276213 w 1888677"/>
              <a:gd name="connsiteY21" fmla="*/ 121701 h 1805775"/>
              <a:gd name="connsiteX22" fmla="*/ 1295948 w 1888677"/>
              <a:gd name="connsiteY22" fmla="*/ 134857 h 1805775"/>
              <a:gd name="connsiteX23" fmla="*/ 1309105 w 1888677"/>
              <a:gd name="connsiteY23" fmla="*/ 151304 h 1805775"/>
              <a:gd name="connsiteX24" fmla="*/ 1322262 w 1888677"/>
              <a:gd name="connsiteY24" fmla="*/ 157882 h 1805775"/>
              <a:gd name="connsiteX25" fmla="*/ 1338708 w 1888677"/>
              <a:gd name="connsiteY25" fmla="*/ 177617 h 1805775"/>
              <a:gd name="connsiteX26" fmla="*/ 1348575 w 1888677"/>
              <a:gd name="connsiteY26" fmla="*/ 213798 h 1805775"/>
              <a:gd name="connsiteX27" fmla="*/ 1351865 w 1888677"/>
              <a:gd name="connsiteY27" fmla="*/ 223666 h 1805775"/>
              <a:gd name="connsiteX28" fmla="*/ 1355154 w 1888677"/>
              <a:gd name="connsiteY28" fmla="*/ 236823 h 1805775"/>
              <a:gd name="connsiteX29" fmla="*/ 1361732 w 1888677"/>
              <a:gd name="connsiteY29" fmla="*/ 249980 h 1805775"/>
              <a:gd name="connsiteX30" fmla="*/ 1365021 w 1888677"/>
              <a:gd name="connsiteY30" fmla="*/ 266426 h 1805775"/>
              <a:gd name="connsiteX31" fmla="*/ 1371600 w 1888677"/>
              <a:gd name="connsiteY31" fmla="*/ 276293 h 1805775"/>
              <a:gd name="connsiteX32" fmla="*/ 1374889 w 1888677"/>
              <a:gd name="connsiteY32" fmla="*/ 296029 h 1805775"/>
              <a:gd name="connsiteX33" fmla="*/ 1381467 w 1888677"/>
              <a:gd name="connsiteY33" fmla="*/ 309186 h 1805775"/>
              <a:gd name="connsiteX34" fmla="*/ 1384757 w 1888677"/>
              <a:gd name="connsiteY34" fmla="*/ 319053 h 1805775"/>
              <a:gd name="connsiteX35" fmla="*/ 1391335 w 1888677"/>
              <a:gd name="connsiteY35" fmla="*/ 348656 h 1805775"/>
              <a:gd name="connsiteX36" fmla="*/ 1397913 w 1888677"/>
              <a:gd name="connsiteY36" fmla="*/ 358524 h 1805775"/>
              <a:gd name="connsiteX37" fmla="*/ 1411070 w 1888677"/>
              <a:gd name="connsiteY37" fmla="*/ 365102 h 1805775"/>
              <a:gd name="connsiteX38" fmla="*/ 1430806 w 1888677"/>
              <a:gd name="connsiteY38" fmla="*/ 391416 h 1805775"/>
              <a:gd name="connsiteX39" fmla="*/ 1437384 w 1888677"/>
              <a:gd name="connsiteY39" fmla="*/ 401283 h 1805775"/>
              <a:gd name="connsiteX40" fmla="*/ 1443962 w 1888677"/>
              <a:gd name="connsiteY40" fmla="*/ 407862 h 1805775"/>
              <a:gd name="connsiteX41" fmla="*/ 1450541 w 1888677"/>
              <a:gd name="connsiteY41" fmla="*/ 417729 h 1805775"/>
              <a:gd name="connsiteX42" fmla="*/ 1460408 w 1888677"/>
              <a:gd name="connsiteY42" fmla="*/ 424308 h 1805775"/>
              <a:gd name="connsiteX43" fmla="*/ 1466987 w 1888677"/>
              <a:gd name="connsiteY43" fmla="*/ 434175 h 1805775"/>
              <a:gd name="connsiteX44" fmla="*/ 1473565 w 1888677"/>
              <a:gd name="connsiteY44" fmla="*/ 440754 h 1805775"/>
              <a:gd name="connsiteX45" fmla="*/ 1486722 w 1888677"/>
              <a:gd name="connsiteY45" fmla="*/ 457200 h 1805775"/>
              <a:gd name="connsiteX46" fmla="*/ 1493300 w 1888677"/>
              <a:gd name="connsiteY46" fmla="*/ 467068 h 1805775"/>
              <a:gd name="connsiteX47" fmla="*/ 1499879 w 1888677"/>
              <a:gd name="connsiteY47" fmla="*/ 473646 h 1805775"/>
              <a:gd name="connsiteX48" fmla="*/ 1503168 w 1888677"/>
              <a:gd name="connsiteY48" fmla="*/ 483514 h 1805775"/>
              <a:gd name="connsiteX49" fmla="*/ 1529482 w 1888677"/>
              <a:gd name="connsiteY49" fmla="*/ 509827 h 1805775"/>
              <a:gd name="connsiteX50" fmla="*/ 1536060 w 1888677"/>
              <a:gd name="connsiteY50" fmla="*/ 519695 h 1805775"/>
              <a:gd name="connsiteX51" fmla="*/ 1539349 w 1888677"/>
              <a:gd name="connsiteY51" fmla="*/ 529563 h 1805775"/>
              <a:gd name="connsiteX52" fmla="*/ 1545928 w 1888677"/>
              <a:gd name="connsiteY52" fmla="*/ 536141 h 1805775"/>
              <a:gd name="connsiteX53" fmla="*/ 1552506 w 1888677"/>
              <a:gd name="connsiteY53" fmla="*/ 546009 h 1805775"/>
              <a:gd name="connsiteX54" fmla="*/ 1562374 w 1888677"/>
              <a:gd name="connsiteY54" fmla="*/ 565744 h 1805775"/>
              <a:gd name="connsiteX55" fmla="*/ 1578820 w 1888677"/>
              <a:gd name="connsiteY55" fmla="*/ 598636 h 1805775"/>
              <a:gd name="connsiteX56" fmla="*/ 1601844 w 1888677"/>
              <a:gd name="connsiteY56" fmla="*/ 634817 h 1805775"/>
              <a:gd name="connsiteX57" fmla="*/ 1608423 w 1888677"/>
              <a:gd name="connsiteY57" fmla="*/ 644685 h 1805775"/>
              <a:gd name="connsiteX58" fmla="*/ 1624869 w 1888677"/>
              <a:gd name="connsiteY58" fmla="*/ 664420 h 1805775"/>
              <a:gd name="connsiteX59" fmla="*/ 1657761 w 1888677"/>
              <a:gd name="connsiteY59" fmla="*/ 713758 h 1805775"/>
              <a:gd name="connsiteX60" fmla="*/ 1664339 w 1888677"/>
              <a:gd name="connsiteY60" fmla="*/ 723626 h 1805775"/>
              <a:gd name="connsiteX61" fmla="*/ 1674207 w 1888677"/>
              <a:gd name="connsiteY61" fmla="*/ 733493 h 1805775"/>
              <a:gd name="connsiteX62" fmla="*/ 1697231 w 1888677"/>
              <a:gd name="connsiteY62" fmla="*/ 769675 h 1805775"/>
              <a:gd name="connsiteX63" fmla="*/ 1703810 w 1888677"/>
              <a:gd name="connsiteY63" fmla="*/ 776253 h 1805775"/>
              <a:gd name="connsiteX64" fmla="*/ 1716967 w 1888677"/>
              <a:gd name="connsiteY64" fmla="*/ 795988 h 1805775"/>
              <a:gd name="connsiteX65" fmla="*/ 1726834 w 1888677"/>
              <a:gd name="connsiteY65" fmla="*/ 809145 h 1805775"/>
              <a:gd name="connsiteX66" fmla="*/ 1736702 w 1888677"/>
              <a:gd name="connsiteY66" fmla="*/ 832170 h 1805775"/>
              <a:gd name="connsiteX67" fmla="*/ 1756437 w 1888677"/>
              <a:gd name="connsiteY67" fmla="*/ 858483 h 1805775"/>
              <a:gd name="connsiteX68" fmla="*/ 1769594 w 1888677"/>
              <a:gd name="connsiteY68" fmla="*/ 878219 h 1805775"/>
              <a:gd name="connsiteX69" fmla="*/ 1776172 w 1888677"/>
              <a:gd name="connsiteY69" fmla="*/ 888086 h 1805775"/>
              <a:gd name="connsiteX70" fmla="*/ 1782751 w 1888677"/>
              <a:gd name="connsiteY70" fmla="*/ 901243 h 1805775"/>
              <a:gd name="connsiteX71" fmla="*/ 1792618 w 1888677"/>
              <a:gd name="connsiteY71" fmla="*/ 911111 h 1805775"/>
              <a:gd name="connsiteX72" fmla="*/ 1802486 w 1888677"/>
              <a:gd name="connsiteY72" fmla="*/ 927557 h 1805775"/>
              <a:gd name="connsiteX73" fmla="*/ 1825511 w 1888677"/>
              <a:gd name="connsiteY73" fmla="*/ 953870 h 1805775"/>
              <a:gd name="connsiteX74" fmla="*/ 1828800 w 1888677"/>
              <a:gd name="connsiteY74" fmla="*/ 967027 h 1805775"/>
              <a:gd name="connsiteX75" fmla="*/ 1835378 w 1888677"/>
              <a:gd name="connsiteY75" fmla="*/ 980184 h 1805775"/>
              <a:gd name="connsiteX76" fmla="*/ 1822221 w 1888677"/>
              <a:gd name="connsiteY76" fmla="*/ 1088728 h 1805775"/>
              <a:gd name="connsiteX77" fmla="*/ 1812354 w 1888677"/>
              <a:gd name="connsiteY77" fmla="*/ 1092017 h 1805775"/>
              <a:gd name="connsiteX78" fmla="*/ 1828800 w 1888677"/>
              <a:gd name="connsiteY78" fmla="*/ 1124909 h 1805775"/>
              <a:gd name="connsiteX79" fmla="*/ 1835378 w 1888677"/>
              <a:gd name="connsiteY79" fmla="*/ 1134777 h 1805775"/>
              <a:gd name="connsiteX80" fmla="*/ 1845246 w 1888677"/>
              <a:gd name="connsiteY80" fmla="*/ 1164380 h 1805775"/>
              <a:gd name="connsiteX81" fmla="*/ 1855113 w 1888677"/>
              <a:gd name="connsiteY81" fmla="*/ 1190693 h 1805775"/>
              <a:gd name="connsiteX82" fmla="*/ 1858403 w 1888677"/>
              <a:gd name="connsiteY82" fmla="*/ 1213718 h 1805775"/>
              <a:gd name="connsiteX83" fmla="*/ 1864981 w 1888677"/>
              <a:gd name="connsiteY83" fmla="*/ 1223586 h 1805775"/>
              <a:gd name="connsiteX84" fmla="*/ 1874849 w 1888677"/>
              <a:gd name="connsiteY84" fmla="*/ 1253188 h 1805775"/>
              <a:gd name="connsiteX85" fmla="*/ 1878138 w 1888677"/>
              <a:gd name="connsiteY85" fmla="*/ 1266345 h 1805775"/>
              <a:gd name="connsiteX86" fmla="*/ 1881427 w 1888677"/>
              <a:gd name="connsiteY86" fmla="*/ 1302527 h 1805775"/>
              <a:gd name="connsiteX87" fmla="*/ 1861692 w 1888677"/>
              <a:gd name="connsiteY87" fmla="*/ 1315683 h 1805775"/>
              <a:gd name="connsiteX88" fmla="*/ 1858403 w 1888677"/>
              <a:gd name="connsiteY88" fmla="*/ 1388046 h 1805775"/>
              <a:gd name="connsiteX89" fmla="*/ 1851824 w 1888677"/>
              <a:gd name="connsiteY89" fmla="*/ 1397914 h 1805775"/>
              <a:gd name="connsiteX90" fmla="*/ 1838667 w 1888677"/>
              <a:gd name="connsiteY90" fmla="*/ 1404492 h 1805775"/>
              <a:gd name="connsiteX91" fmla="*/ 1828800 w 1888677"/>
              <a:gd name="connsiteY91" fmla="*/ 1407781 h 1805775"/>
              <a:gd name="connsiteX92" fmla="*/ 1812354 w 1888677"/>
              <a:gd name="connsiteY92" fmla="*/ 1420938 h 1805775"/>
              <a:gd name="connsiteX93" fmla="*/ 1805775 w 1888677"/>
              <a:gd name="connsiteY93" fmla="*/ 1427516 h 1805775"/>
              <a:gd name="connsiteX94" fmla="*/ 1795908 w 1888677"/>
              <a:gd name="connsiteY94" fmla="*/ 1430806 h 1805775"/>
              <a:gd name="connsiteX95" fmla="*/ 1749859 w 1888677"/>
              <a:gd name="connsiteY95" fmla="*/ 1424227 h 1805775"/>
              <a:gd name="connsiteX96" fmla="*/ 1730124 w 1888677"/>
              <a:gd name="connsiteY96" fmla="*/ 1417649 h 1805775"/>
              <a:gd name="connsiteX97" fmla="*/ 1703810 w 1888677"/>
              <a:gd name="connsiteY97" fmla="*/ 1420938 h 1805775"/>
              <a:gd name="connsiteX98" fmla="*/ 1690653 w 1888677"/>
              <a:gd name="connsiteY98" fmla="*/ 1434095 h 1805775"/>
              <a:gd name="connsiteX99" fmla="*/ 1684075 w 1888677"/>
              <a:gd name="connsiteY99" fmla="*/ 1453830 h 1805775"/>
              <a:gd name="connsiteX100" fmla="*/ 1677496 w 1888677"/>
              <a:gd name="connsiteY100" fmla="*/ 1476855 h 1805775"/>
              <a:gd name="connsiteX101" fmla="*/ 1670918 w 1888677"/>
              <a:gd name="connsiteY101" fmla="*/ 1486722 h 1805775"/>
              <a:gd name="connsiteX102" fmla="*/ 1651183 w 1888677"/>
              <a:gd name="connsiteY102" fmla="*/ 1493301 h 1805775"/>
              <a:gd name="connsiteX103" fmla="*/ 1628158 w 1888677"/>
              <a:gd name="connsiteY103" fmla="*/ 1503168 h 1805775"/>
              <a:gd name="connsiteX104" fmla="*/ 1621580 w 1888677"/>
              <a:gd name="connsiteY104" fmla="*/ 1509747 h 1805775"/>
              <a:gd name="connsiteX105" fmla="*/ 1565663 w 1888677"/>
              <a:gd name="connsiteY105" fmla="*/ 1516325 h 1805775"/>
              <a:gd name="connsiteX106" fmla="*/ 1555795 w 1888677"/>
              <a:gd name="connsiteY106" fmla="*/ 1536060 h 1805775"/>
              <a:gd name="connsiteX107" fmla="*/ 1562374 w 1888677"/>
              <a:gd name="connsiteY107" fmla="*/ 1582109 h 1805775"/>
              <a:gd name="connsiteX108" fmla="*/ 1559085 w 1888677"/>
              <a:gd name="connsiteY108" fmla="*/ 1598555 h 1805775"/>
              <a:gd name="connsiteX109" fmla="*/ 1552506 w 1888677"/>
              <a:gd name="connsiteY109" fmla="*/ 1608423 h 1805775"/>
              <a:gd name="connsiteX110" fmla="*/ 1542639 w 1888677"/>
              <a:gd name="connsiteY110" fmla="*/ 1628158 h 1805775"/>
              <a:gd name="connsiteX111" fmla="*/ 1529482 w 1888677"/>
              <a:gd name="connsiteY111" fmla="*/ 1664339 h 1805775"/>
              <a:gd name="connsiteX112" fmla="*/ 1513036 w 1888677"/>
              <a:gd name="connsiteY112" fmla="*/ 1677496 h 1805775"/>
              <a:gd name="connsiteX113" fmla="*/ 1499879 w 1888677"/>
              <a:gd name="connsiteY113" fmla="*/ 1680786 h 1805775"/>
              <a:gd name="connsiteX114" fmla="*/ 1440673 w 1888677"/>
              <a:gd name="connsiteY114" fmla="*/ 1687364 h 1805775"/>
              <a:gd name="connsiteX115" fmla="*/ 1440673 w 1888677"/>
              <a:gd name="connsiteY115" fmla="*/ 1736702 h 1805775"/>
              <a:gd name="connsiteX116" fmla="*/ 1450541 w 1888677"/>
              <a:gd name="connsiteY116" fmla="*/ 1759727 h 1805775"/>
              <a:gd name="connsiteX117" fmla="*/ 1447252 w 1888677"/>
              <a:gd name="connsiteY117" fmla="*/ 1769594 h 1805775"/>
              <a:gd name="connsiteX118" fmla="*/ 1427516 w 1888677"/>
              <a:gd name="connsiteY118" fmla="*/ 1779462 h 1805775"/>
              <a:gd name="connsiteX119" fmla="*/ 1407781 w 1888677"/>
              <a:gd name="connsiteY119" fmla="*/ 1786040 h 1805775"/>
              <a:gd name="connsiteX120" fmla="*/ 1397913 w 1888677"/>
              <a:gd name="connsiteY120" fmla="*/ 1789329 h 1805775"/>
              <a:gd name="connsiteX121" fmla="*/ 1384757 w 1888677"/>
              <a:gd name="connsiteY121" fmla="*/ 1795908 h 1805775"/>
              <a:gd name="connsiteX122" fmla="*/ 1358443 w 1888677"/>
              <a:gd name="connsiteY122" fmla="*/ 1802486 h 1805775"/>
              <a:gd name="connsiteX123" fmla="*/ 1295948 w 1888677"/>
              <a:gd name="connsiteY123" fmla="*/ 1799197 h 1805775"/>
              <a:gd name="connsiteX124" fmla="*/ 1266345 w 1888677"/>
              <a:gd name="connsiteY124" fmla="*/ 1789329 h 1805775"/>
              <a:gd name="connsiteX125" fmla="*/ 1253188 w 1888677"/>
              <a:gd name="connsiteY125" fmla="*/ 1786040 h 1805775"/>
              <a:gd name="connsiteX126" fmla="*/ 1243321 w 1888677"/>
              <a:gd name="connsiteY126" fmla="*/ 1782751 h 1805775"/>
              <a:gd name="connsiteX127" fmla="*/ 1226875 w 1888677"/>
              <a:gd name="connsiteY127" fmla="*/ 1779462 h 1805775"/>
              <a:gd name="connsiteX128" fmla="*/ 1115041 w 1888677"/>
              <a:gd name="connsiteY128" fmla="*/ 1786040 h 1805775"/>
              <a:gd name="connsiteX129" fmla="*/ 1105174 w 1888677"/>
              <a:gd name="connsiteY129" fmla="*/ 1789329 h 1805775"/>
              <a:gd name="connsiteX130" fmla="*/ 1098595 w 1888677"/>
              <a:gd name="connsiteY130" fmla="*/ 1795908 h 1805775"/>
              <a:gd name="connsiteX131" fmla="*/ 1088728 w 1888677"/>
              <a:gd name="connsiteY131" fmla="*/ 1799197 h 1805775"/>
              <a:gd name="connsiteX132" fmla="*/ 1075571 w 1888677"/>
              <a:gd name="connsiteY132" fmla="*/ 1805775 h 1805775"/>
              <a:gd name="connsiteX133" fmla="*/ 1036100 w 1888677"/>
              <a:gd name="connsiteY133" fmla="*/ 1802486 h 1805775"/>
              <a:gd name="connsiteX134" fmla="*/ 1022944 w 1888677"/>
              <a:gd name="connsiteY134" fmla="*/ 1799197 h 1805775"/>
              <a:gd name="connsiteX135" fmla="*/ 1003208 w 1888677"/>
              <a:gd name="connsiteY135" fmla="*/ 1792619 h 1805775"/>
              <a:gd name="connsiteX136" fmla="*/ 993341 w 1888677"/>
              <a:gd name="connsiteY136" fmla="*/ 1789329 h 1805775"/>
              <a:gd name="connsiteX137" fmla="*/ 967027 w 1888677"/>
              <a:gd name="connsiteY137" fmla="*/ 1782751 h 1805775"/>
              <a:gd name="connsiteX138" fmla="*/ 953870 w 1888677"/>
              <a:gd name="connsiteY138" fmla="*/ 1776173 h 1805775"/>
              <a:gd name="connsiteX139" fmla="*/ 920978 w 1888677"/>
              <a:gd name="connsiteY139" fmla="*/ 1766305 h 1805775"/>
              <a:gd name="connsiteX140" fmla="*/ 901243 w 1888677"/>
              <a:gd name="connsiteY140" fmla="*/ 1756437 h 1805775"/>
              <a:gd name="connsiteX141" fmla="*/ 891375 w 1888677"/>
              <a:gd name="connsiteY141" fmla="*/ 1749859 h 1805775"/>
              <a:gd name="connsiteX142" fmla="*/ 878218 w 1888677"/>
              <a:gd name="connsiteY142" fmla="*/ 1746570 h 1805775"/>
              <a:gd name="connsiteX143" fmla="*/ 858483 w 1888677"/>
              <a:gd name="connsiteY143" fmla="*/ 1739991 h 1805775"/>
              <a:gd name="connsiteX144" fmla="*/ 848616 w 1888677"/>
              <a:gd name="connsiteY144" fmla="*/ 1730124 h 1805775"/>
              <a:gd name="connsiteX145" fmla="*/ 828880 w 1888677"/>
              <a:gd name="connsiteY145" fmla="*/ 1716967 h 1805775"/>
              <a:gd name="connsiteX146" fmla="*/ 805856 w 1888677"/>
              <a:gd name="connsiteY146" fmla="*/ 1690653 h 1805775"/>
              <a:gd name="connsiteX147" fmla="*/ 799277 w 1888677"/>
              <a:gd name="connsiteY147" fmla="*/ 1684075 h 1805775"/>
              <a:gd name="connsiteX148" fmla="*/ 786121 w 1888677"/>
              <a:gd name="connsiteY148" fmla="*/ 1677496 h 1805775"/>
              <a:gd name="connsiteX149" fmla="*/ 756518 w 1888677"/>
              <a:gd name="connsiteY149" fmla="*/ 1657761 h 1805775"/>
              <a:gd name="connsiteX150" fmla="*/ 746650 w 1888677"/>
              <a:gd name="connsiteY150" fmla="*/ 1651183 h 1805775"/>
              <a:gd name="connsiteX151" fmla="*/ 733493 w 1888677"/>
              <a:gd name="connsiteY151" fmla="*/ 1634737 h 1805775"/>
              <a:gd name="connsiteX152" fmla="*/ 723626 w 1888677"/>
              <a:gd name="connsiteY152" fmla="*/ 1628158 h 1805775"/>
              <a:gd name="connsiteX153" fmla="*/ 710469 w 1888677"/>
              <a:gd name="connsiteY153" fmla="*/ 1615001 h 1805775"/>
              <a:gd name="connsiteX154" fmla="*/ 703890 w 1888677"/>
              <a:gd name="connsiteY154" fmla="*/ 1608423 h 1805775"/>
              <a:gd name="connsiteX155" fmla="*/ 694023 w 1888677"/>
              <a:gd name="connsiteY155" fmla="*/ 1601845 h 1805775"/>
              <a:gd name="connsiteX156" fmla="*/ 687444 w 1888677"/>
              <a:gd name="connsiteY156" fmla="*/ 1595266 h 1805775"/>
              <a:gd name="connsiteX157" fmla="*/ 674288 w 1888677"/>
              <a:gd name="connsiteY157" fmla="*/ 1585398 h 1805775"/>
              <a:gd name="connsiteX158" fmla="*/ 651263 w 1888677"/>
              <a:gd name="connsiteY158" fmla="*/ 1555796 h 1805775"/>
              <a:gd name="connsiteX159" fmla="*/ 634817 w 1888677"/>
              <a:gd name="connsiteY159" fmla="*/ 1532771 h 1805775"/>
              <a:gd name="connsiteX160" fmla="*/ 621660 w 1888677"/>
              <a:gd name="connsiteY160" fmla="*/ 1513036 h 1805775"/>
              <a:gd name="connsiteX161" fmla="*/ 595347 w 1888677"/>
              <a:gd name="connsiteY161" fmla="*/ 1490011 h 1805775"/>
              <a:gd name="connsiteX162" fmla="*/ 578900 w 1888677"/>
              <a:gd name="connsiteY162" fmla="*/ 1470276 h 1805775"/>
              <a:gd name="connsiteX163" fmla="*/ 572322 w 1888677"/>
              <a:gd name="connsiteY163" fmla="*/ 1460409 h 1805775"/>
              <a:gd name="connsiteX164" fmla="*/ 559165 w 1888677"/>
              <a:gd name="connsiteY164" fmla="*/ 1447252 h 1805775"/>
              <a:gd name="connsiteX165" fmla="*/ 549298 w 1888677"/>
              <a:gd name="connsiteY165" fmla="*/ 1427516 h 1805775"/>
              <a:gd name="connsiteX166" fmla="*/ 542719 w 1888677"/>
              <a:gd name="connsiteY166" fmla="*/ 1420938 h 1805775"/>
              <a:gd name="connsiteX167" fmla="*/ 536141 w 1888677"/>
              <a:gd name="connsiteY167" fmla="*/ 1411070 h 1805775"/>
              <a:gd name="connsiteX168" fmla="*/ 529562 w 1888677"/>
              <a:gd name="connsiteY168" fmla="*/ 1404492 h 1805775"/>
              <a:gd name="connsiteX169" fmla="*/ 519695 w 1888677"/>
              <a:gd name="connsiteY169" fmla="*/ 1391335 h 1805775"/>
              <a:gd name="connsiteX170" fmla="*/ 506538 w 1888677"/>
              <a:gd name="connsiteY170" fmla="*/ 1378178 h 1805775"/>
              <a:gd name="connsiteX171" fmla="*/ 493381 w 1888677"/>
              <a:gd name="connsiteY171" fmla="*/ 1361732 h 1805775"/>
              <a:gd name="connsiteX172" fmla="*/ 486803 w 1888677"/>
              <a:gd name="connsiteY172" fmla="*/ 1351865 h 1805775"/>
              <a:gd name="connsiteX173" fmla="*/ 480224 w 1888677"/>
              <a:gd name="connsiteY173" fmla="*/ 1345286 h 1805775"/>
              <a:gd name="connsiteX174" fmla="*/ 473646 w 1888677"/>
              <a:gd name="connsiteY174" fmla="*/ 1335419 h 1805775"/>
              <a:gd name="connsiteX175" fmla="*/ 463778 w 1888677"/>
              <a:gd name="connsiteY175" fmla="*/ 1332129 h 1805775"/>
              <a:gd name="connsiteX176" fmla="*/ 457200 w 1888677"/>
              <a:gd name="connsiteY176" fmla="*/ 1322262 h 1805775"/>
              <a:gd name="connsiteX177" fmla="*/ 447332 w 1888677"/>
              <a:gd name="connsiteY177" fmla="*/ 1315683 h 1805775"/>
              <a:gd name="connsiteX178" fmla="*/ 434175 w 1888677"/>
              <a:gd name="connsiteY178" fmla="*/ 1305816 h 1805775"/>
              <a:gd name="connsiteX179" fmla="*/ 424308 w 1888677"/>
              <a:gd name="connsiteY179" fmla="*/ 1299237 h 1805775"/>
              <a:gd name="connsiteX180" fmla="*/ 407862 w 1888677"/>
              <a:gd name="connsiteY180" fmla="*/ 1282791 h 1805775"/>
              <a:gd name="connsiteX181" fmla="*/ 388126 w 1888677"/>
              <a:gd name="connsiteY181" fmla="*/ 1269634 h 1805775"/>
              <a:gd name="connsiteX182" fmla="*/ 374970 w 1888677"/>
              <a:gd name="connsiteY182" fmla="*/ 1256478 h 1805775"/>
              <a:gd name="connsiteX183" fmla="*/ 355234 w 1888677"/>
              <a:gd name="connsiteY183" fmla="*/ 1243321 h 1805775"/>
              <a:gd name="connsiteX184" fmla="*/ 345367 w 1888677"/>
              <a:gd name="connsiteY184" fmla="*/ 1223586 h 1805775"/>
              <a:gd name="connsiteX185" fmla="*/ 335499 w 1888677"/>
              <a:gd name="connsiteY185" fmla="*/ 1217007 h 1805775"/>
              <a:gd name="connsiteX186" fmla="*/ 325631 w 1888677"/>
              <a:gd name="connsiteY186" fmla="*/ 1200561 h 1805775"/>
              <a:gd name="connsiteX187" fmla="*/ 312475 w 1888677"/>
              <a:gd name="connsiteY187" fmla="*/ 1180826 h 1805775"/>
              <a:gd name="connsiteX188" fmla="*/ 299318 w 1888677"/>
              <a:gd name="connsiteY188" fmla="*/ 1157801 h 1805775"/>
              <a:gd name="connsiteX189" fmla="*/ 289450 w 1888677"/>
              <a:gd name="connsiteY189" fmla="*/ 1138066 h 1805775"/>
              <a:gd name="connsiteX190" fmla="*/ 279583 w 1888677"/>
              <a:gd name="connsiteY190" fmla="*/ 1131488 h 1805775"/>
              <a:gd name="connsiteX191" fmla="*/ 266426 w 1888677"/>
              <a:gd name="connsiteY191" fmla="*/ 1115042 h 1805775"/>
              <a:gd name="connsiteX192" fmla="*/ 266426 w 1888677"/>
              <a:gd name="connsiteY192" fmla="*/ 1105174 h 1805775"/>
              <a:gd name="connsiteX193" fmla="*/ 243401 w 1888677"/>
              <a:gd name="connsiteY193" fmla="*/ 1085439 h 1805775"/>
              <a:gd name="connsiteX194" fmla="*/ 236823 w 1888677"/>
              <a:gd name="connsiteY194" fmla="*/ 1078860 h 1805775"/>
              <a:gd name="connsiteX195" fmla="*/ 223666 w 1888677"/>
              <a:gd name="connsiteY195" fmla="*/ 1055836 h 1805775"/>
              <a:gd name="connsiteX196" fmla="*/ 217088 w 1888677"/>
              <a:gd name="connsiteY196" fmla="*/ 1045968 h 1805775"/>
              <a:gd name="connsiteX197" fmla="*/ 210509 w 1888677"/>
              <a:gd name="connsiteY197" fmla="*/ 1019655 h 1805775"/>
              <a:gd name="connsiteX198" fmla="*/ 203931 w 1888677"/>
              <a:gd name="connsiteY198" fmla="*/ 999919 h 1805775"/>
              <a:gd name="connsiteX199" fmla="*/ 200641 w 1888677"/>
              <a:gd name="connsiteY199" fmla="*/ 983473 h 1805775"/>
              <a:gd name="connsiteX200" fmla="*/ 187485 w 1888677"/>
              <a:gd name="connsiteY200" fmla="*/ 953870 h 1805775"/>
              <a:gd name="connsiteX201" fmla="*/ 184195 w 1888677"/>
              <a:gd name="connsiteY201" fmla="*/ 944003 h 1805775"/>
              <a:gd name="connsiteX202" fmla="*/ 167749 w 1888677"/>
              <a:gd name="connsiteY202" fmla="*/ 927557 h 1805775"/>
              <a:gd name="connsiteX203" fmla="*/ 151303 w 1888677"/>
              <a:gd name="connsiteY203" fmla="*/ 894665 h 1805775"/>
              <a:gd name="connsiteX204" fmla="*/ 144725 w 1888677"/>
              <a:gd name="connsiteY204" fmla="*/ 884797 h 1805775"/>
              <a:gd name="connsiteX205" fmla="*/ 138147 w 1888677"/>
              <a:gd name="connsiteY205" fmla="*/ 874929 h 1805775"/>
              <a:gd name="connsiteX206" fmla="*/ 128279 w 1888677"/>
              <a:gd name="connsiteY206" fmla="*/ 855194 h 1805775"/>
              <a:gd name="connsiteX207" fmla="*/ 121700 w 1888677"/>
              <a:gd name="connsiteY207" fmla="*/ 835459 h 1805775"/>
              <a:gd name="connsiteX208" fmla="*/ 118411 w 1888677"/>
              <a:gd name="connsiteY208" fmla="*/ 825591 h 1805775"/>
              <a:gd name="connsiteX209" fmla="*/ 111833 w 1888677"/>
              <a:gd name="connsiteY209" fmla="*/ 815724 h 1805775"/>
              <a:gd name="connsiteX210" fmla="*/ 105254 w 1888677"/>
              <a:gd name="connsiteY210" fmla="*/ 795988 h 1805775"/>
              <a:gd name="connsiteX211" fmla="*/ 92098 w 1888677"/>
              <a:gd name="connsiteY211" fmla="*/ 769675 h 1805775"/>
              <a:gd name="connsiteX212" fmla="*/ 82230 w 1888677"/>
              <a:gd name="connsiteY212" fmla="*/ 746650 h 1805775"/>
              <a:gd name="connsiteX213" fmla="*/ 65784 w 1888677"/>
              <a:gd name="connsiteY213" fmla="*/ 710469 h 1805775"/>
              <a:gd name="connsiteX214" fmla="*/ 55916 w 1888677"/>
              <a:gd name="connsiteY214" fmla="*/ 694023 h 1805775"/>
              <a:gd name="connsiteX215" fmla="*/ 36181 w 1888677"/>
              <a:gd name="connsiteY215" fmla="*/ 661131 h 1805775"/>
              <a:gd name="connsiteX216" fmla="*/ 23024 w 1888677"/>
              <a:gd name="connsiteY216" fmla="*/ 644685 h 1805775"/>
              <a:gd name="connsiteX217" fmla="*/ 13157 w 1888677"/>
              <a:gd name="connsiteY217" fmla="*/ 611793 h 1805775"/>
              <a:gd name="connsiteX218" fmla="*/ 9867 w 1888677"/>
              <a:gd name="connsiteY218" fmla="*/ 601925 h 1805775"/>
              <a:gd name="connsiteX219" fmla="*/ 6578 w 1888677"/>
              <a:gd name="connsiteY219" fmla="*/ 582190 h 1805775"/>
              <a:gd name="connsiteX220" fmla="*/ 3289 w 1888677"/>
              <a:gd name="connsiteY220" fmla="*/ 572322 h 1805775"/>
              <a:gd name="connsiteX221" fmla="*/ 0 w 1888677"/>
              <a:gd name="connsiteY221" fmla="*/ 542719 h 1805775"/>
              <a:gd name="connsiteX222" fmla="*/ 19735 w 1888677"/>
              <a:gd name="connsiteY222" fmla="*/ 513116 h 1805775"/>
              <a:gd name="connsiteX223" fmla="*/ 26313 w 1888677"/>
              <a:gd name="connsiteY223" fmla="*/ 503249 h 1805775"/>
              <a:gd name="connsiteX224" fmla="*/ 82230 w 1888677"/>
              <a:gd name="connsiteY224" fmla="*/ 480224 h 1805775"/>
              <a:gd name="connsiteX225" fmla="*/ 88808 w 1888677"/>
              <a:gd name="connsiteY225" fmla="*/ 470357 h 1805775"/>
              <a:gd name="connsiteX226" fmla="*/ 108544 w 1888677"/>
              <a:gd name="connsiteY226" fmla="*/ 457200 h 1805775"/>
              <a:gd name="connsiteX227" fmla="*/ 124990 w 1888677"/>
              <a:gd name="connsiteY227" fmla="*/ 460489 h 1805775"/>
              <a:gd name="connsiteX228" fmla="*/ 131568 w 1888677"/>
              <a:gd name="connsiteY228" fmla="*/ 450622 h 1805775"/>
              <a:gd name="connsiteX229" fmla="*/ 138147 w 1888677"/>
              <a:gd name="connsiteY229" fmla="*/ 424308 h 1805775"/>
              <a:gd name="connsiteX230" fmla="*/ 154593 w 1888677"/>
              <a:gd name="connsiteY230" fmla="*/ 440754 h 1805775"/>
              <a:gd name="connsiteX231" fmla="*/ 161171 w 1888677"/>
              <a:gd name="connsiteY231" fmla="*/ 450622 h 1805775"/>
              <a:gd name="connsiteX232" fmla="*/ 187485 w 1888677"/>
              <a:gd name="connsiteY232" fmla="*/ 476935 h 1805775"/>
              <a:gd name="connsiteX233" fmla="*/ 194063 w 1888677"/>
              <a:gd name="connsiteY233" fmla="*/ 483514 h 1805775"/>
              <a:gd name="connsiteX234" fmla="*/ 213798 w 1888677"/>
              <a:gd name="connsiteY234" fmla="*/ 496670 h 1805775"/>
              <a:gd name="connsiteX235" fmla="*/ 230244 w 1888677"/>
              <a:gd name="connsiteY235" fmla="*/ 513116 h 1805775"/>
              <a:gd name="connsiteX236" fmla="*/ 246690 w 1888677"/>
              <a:gd name="connsiteY236" fmla="*/ 542719 h 1805775"/>
              <a:gd name="connsiteX237" fmla="*/ 259847 w 1888677"/>
              <a:gd name="connsiteY237" fmla="*/ 569033 h 1805775"/>
              <a:gd name="connsiteX238" fmla="*/ 269715 w 1888677"/>
              <a:gd name="connsiteY238" fmla="*/ 592057 h 1805775"/>
              <a:gd name="connsiteX239" fmla="*/ 273004 w 1888677"/>
              <a:gd name="connsiteY239" fmla="*/ 605214 h 1805775"/>
              <a:gd name="connsiteX240" fmla="*/ 279583 w 1888677"/>
              <a:gd name="connsiteY240" fmla="*/ 611793 h 1805775"/>
              <a:gd name="connsiteX241" fmla="*/ 292739 w 1888677"/>
              <a:gd name="connsiteY241" fmla="*/ 631528 h 1805775"/>
              <a:gd name="connsiteX242" fmla="*/ 296029 w 1888677"/>
              <a:gd name="connsiteY242" fmla="*/ 641396 h 1805775"/>
              <a:gd name="connsiteX243" fmla="*/ 309185 w 1888677"/>
              <a:gd name="connsiteY243" fmla="*/ 657842 h 1805775"/>
              <a:gd name="connsiteX244" fmla="*/ 315764 w 1888677"/>
              <a:gd name="connsiteY244" fmla="*/ 667709 h 1805775"/>
              <a:gd name="connsiteX245" fmla="*/ 322342 w 1888677"/>
              <a:gd name="connsiteY245" fmla="*/ 690734 h 1805775"/>
              <a:gd name="connsiteX246" fmla="*/ 328921 w 1888677"/>
              <a:gd name="connsiteY246" fmla="*/ 700601 h 1805775"/>
              <a:gd name="connsiteX247" fmla="*/ 332210 w 1888677"/>
              <a:gd name="connsiteY247" fmla="*/ 710469 h 1805775"/>
              <a:gd name="connsiteX248" fmla="*/ 345367 w 1888677"/>
              <a:gd name="connsiteY248" fmla="*/ 726915 h 1805775"/>
              <a:gd name="connsiteX249" fmla="*/ 355234 w 1888677"/>
              <a:gd name="connsiteY249" fmla="*/ 684155 h 1805775"/>
              <a:gd name="connsiteX250" fmla="*/ 361813 w 1888677"/>
              <a:gd name="connsiteY250" fmla="*/ 664420 h 1805775"/>
              <a:gd name="connsiteX251" fmla="*/ 365102 w 1888677"/>
              <a:gd name="connsiteY251" fmla="*/ 654552 h 1805775"/>
              <a:gd name="connsiteX252" fmla="*/ 384837 w 1888677"/>
              <a:gd name="connsiteY252" fmla="*/ 644685 h 1805775"/>
              <a:gd name="connsiteX253" fmla="*/ 391416 w 1888677"/>
              <a:gd name="connsiteY253" fmla="*/ 638106 h 1805775"/>
              <a:gd name="connsiteX254" fmla="*/ 391416 w 1888677"/>
              <a:gd name="connsiteY254" fmla="*/ 598636 h 1805775"/>
              <a:gd name="connsiteX255" fmla="*/ 384837 w 1888677"/>
              <a:gd name="connsiteY255" fmla="*/ 585479 h 1805775"/>
              <a:gd name="connsiteX256" fmla="*/ 381548 w 1888677"/>
              <a:gd name="connsiteY256" fmla="*/ 575611 h 1805775"/>
              <a:gd name="connsiteX257" fmla="*/ 371680 w 1888677"/>
              <a:gd name="connsiteY257" fmla="*/ 565744 h 1805775"/>
              <a:gd name="connsiteX258" fmla="*/ 358524 w 1888677"/>
              <a:gd name="connsiteY258" fmla="*/ 546009 h 1805775"/>
              <a:gd name="connsiteX259" fmla="*/ 355234 w 1888677"/>
              <a:gd name="connsiteY259" fmla="*/ 536141 h 1805775"/>
              <a:gd name="connsiteX260" fmla="*/ 345367 w 1888677"/>
              <a:gd name="connsiteY260" fmla="*/ 516406 h 1805775"/>
              <a:gd name="connsiteX261" fmla="*/ 348656 w 1888677"/>
              <a:gd name="connsiteY261" fmla="*/ 460489 h 1805775"/>
              <a:gd name="connsiteX262" fmla="*/ 351945 w 1888677"/>
              <a:gd name="connsiteY262" fmla="*/ 450622 h 1805775"/>
              <a:gd name="connsiteX263" fmla="*/ 358524 w 1888677"/>
              <a:gd name="connsiteY263" fmla="*/ 444043 h 1805775"/>
              <a:gd name="connsiteX264" fmla="*/ 371680 w 1888677"/>
              <a:gd name="connsiteY264" fmla="*/ 424308 h 1805775"/>
              <a:gd name="connsiteX265" fmla="*/ 384837 w 1888677"/>
              <a:gd name="connsiteY265" fmla="*/ 404573 h 1805775"/>
              <a:gd name="connsiteX266" fmla="*/ 391416 w 1888677"/>
              <a:gd name="connsiteY266" fmla="*/ 394705 h 1805775"/>
              <a:gd name="connsiteX267" fmla="*/ 394705 w 1888677"/>
              <a:gd name="connsiteY267" fmla="*/ 378259 h 1805775"/>
              <a:gd name="connsiteX268" fmla="*/ 404572 w 1888677"/>
              <a:gd name="connsiteY268" fmla="*/ 374970 h 1805775"/>
              <a:gd name="connsiteX269" fmla="*/ 424308 w 1888677"/>
              <a:gd name="connsiteY269" fmla="*/ 388127 h 1805775"/>
              <a:gd name="connsiteX270" fmla="*/ 434175 w 1888677"/>
              <a:gd name="connsiteY270" fmla="*/ 391416 h 1805775"/>
              <a:gd name="connsiteX271" fmla="*/ 437465 w 1888677"/>
              <a:gd name="connsiteY271" fmla="*/ 381548 h 1805775"/>
              <a:gd name="connsiteX272" fmla="*/ 440754 w 1888677"/>
              <a:gd name="connsiteY272" fmla="*/ 351945 h 1805775"/>
              <a:gd name="connsiteX273" fmla="*/ 450621 w 1888677"/>
              <a:gd name="connsiteY273" fmla="*/ 348656 h 1805775"/>
              <a:gd name="connsiteX274" fmla="*/ 464821 w 1888677"/>
              <a:gd name="connsiteY274" fmla="*/ 350063 h 1805775"/>
              <a:gd name="connsiteX275" fmla="*/ 464648 w 1888677"/>
              <a:gd name="connsiteY275" fmla="*/ 342142 h 1805775"/>
              <a:gd name="connsiteX276" fmla="*/ 499959 w 1888677"/>
              <a:gd name="connsiteY276" fmla="*/ 338788 h 1805775"/>
              <a:gd name="connsiteX277" fmla="*/ 546008 w 1888677"/>
              <a:gd name="connsiteY277" fmla="*/ 332210 h 1805775"/>
              <a:gd name="connsiteX278" fmla="*/ 569033 w 1888677"/>
              <a:gd name="connsiteY278" fmla="*/ 328921 h 1805775"/>
              <a:gd name="connsiteX279" fmla="*/ 588768 w 1888677"/>
              <a:gd name="connsiteY279" fmla="*/ 322342 h 1805775"/>
              <a:gd name="connsiteX280" fmla="*/ 605214 w 1888677"/>
              <a:gd name="connsiteY280" fmla="*/ 312475 h 1805775"/>
              <a:gd name="connsiteX281" fmla="*/ 601925 w 1888677"/>
              <a:gd name="connsiteY281" fmla="*/ 299318 h 1805775"/>
              <a:gd name="connsiteX282" fmla="*/ 598636 w 1888677"/>
              <a:gd name="connsiteY282" fmla="*/ 289450 h 1805775"/>
              <a:gd name="connsiteX283" fmla="*/ 585479 w 1888677"/>
              <a:gd name="connsiteY283" fmla="*/ 286161 h 1805775"/>
              <a:gd name="connsiteX284" fmla="*/ 575611 w 1888677"/>
              <a:gd name="connsiteY284" fmla="*/ 279583 h 1805775"/>
              <a:gd name="connsiteX285" fmla="*/ 582190 w 1888677"/>
              <a:gd name="connsiteY285" fmla="*/ 269715 h 1805775"/>
              <a:gd name="connsiteX286" fmla="*/ 601925 w 1888677"/>
              <a:gd name="connsiteY286" fmla="*/ 256558 h 1805775"/>
              <a:gd name="connsiteX287" fmla="*/ 611793 w 1888677"/>
              <a:gd name="connsiteY287" fmla="*/ 249980 h 1805775"/>
              <a:gd name="connsiteX288" fmla="*/ 621660 w 1888677"/>
              <a:gd name="connsiteY288" fmla="*/ 243401 h 1805775"/>
              <a:gd name="connsiteX289" fmla="*/ 641395 w 1888677"/>
              <a:gd name="connsiteY289" fmla="*/ 236823 h 1805775"/>
              <a:gd name="connsiteX290" fmla="*/ 651263 w 1888677"/>
              <a:gd name="connsiteY290" fmla="*/ 233534 h 1805775"/>
              <a:gd name="connsiteX291" fmla="*/ 677577 w 1888677"/>
              <a:gd name="connsiteY291" fmla="*/ 230245 h 1805775"/>
              <a:gd name="connsiteX292" fmla="*/ 684155 w 1888677"/>
              <a:gd name="connsiteY292" fmla="*/ 223666 h 1805775"/>
              <a:gd name="connsiteX293" fmla="*/ 684155 w 1888677"/>
              <a:gd name="connsiteY293" fmla="*/ 167750 h 1805775"/>
              <a:gd name="connsiteX294" fmla="*/ 677577 w 1888677"/>
              <a:gd name="connsiteY294" fmla="*/ 148014 h 1805775"/>
              <a:gd name="connsiteX295" fmla="*/ 680866 w 1888677"/>
              <a:gd name="connsiteY295" fmla="*/ 108544 h 1805775"/>
              <a:gd name="connsiteX296" fmla="*/ 694023 w 1888677"/>
              <a:gd name="connsiteY296" fmla="*/ 92098 h 1805775"/>
              <a:gd name="connsiteX297" fmla="*/ 703890 w 1888677"/>
              <a:gd name="connsiteY297" fmla="*/ 85519 h 1805775"/>
              <a:gd name="connsiteX298" fmla="*/ 746650 w 1888677"/>
              <a:gd name="connsiteY298" fmla="*/ 75652 h 1805775"/>
              <a:gd name="connsiteX299" fmla="*/ 756518 w 1888677"/>
              <a:gd name="connsiteY299" fmla="*/ 72363 h 1805775"/>
              <a:gd name="connsiteX300" fmla="*/ 763096 w 1888677"/>
              <a:gd name="connsiteY300" fmla="*/ 65784 h 1805775"/>
              <a:gd name="connsiteX301" fmla="*/ 772964 w 1888677"/>
              <a:gd name="connsiteY301" fmla="*/ 59206 h 1805775"/>
              <a:gd name="connsiteX302" fmla="*/ 786121 w 1888677"/>
              <a:gd name="connsiteY302" fmla="*/ 52627 h 1805775"/>
              <a:gd name="connsiteX303" fmla="*/ 805856 w 1888677"/>
              <a:gd name="connsiteY303" fmla="*/ 39470 h 1805775"/>
              <a:gd name="connsiteX304" fmla="*/ 809145 w 1888677"/>
              <a:gd name="connsiteY304" fmla="*/ 29603 h 1805775"/>
              <a:gd name="connsiteX305" fmla="*/ 845326 w 1888677"/>
              <a:gd name="connsiteY305" fmla="*/ 26314 h 1805775"/>
              <a:gd name="connsiteX306" fmla="*/ 871640 w 1888677"/>
              <a:gd name="connsiteY306" fmla="*/ 36181 h 1805775"/>
              <a:gd name="connsiteX307" fmla="*/ 904532 w 1888677"/>
              <a:gd name="connsiteY307" fmla="*/ 52627 h 1805775"/>
              <a:gd name="connsiteX308" fmla="*/ 917689 w 1888677"/>
              <a:gd name="connsiteY308" fmla="*/ 59206 h 1805775"/>
              <a:gd name="connsiteX309" fmla="*/ 930846 w 1888677"/>
              <a:gd name="connsiteY309" fmla="*/ 55916 h 1805775"/>
              <a:gd name="connsiteX310" fmla="*/ 947292 w 1888677"/>
              <a:gd name="connsiteY310" fmla="*/ 42760 h 1805775"/>
              <a:gd name="connsiteX311" fmla="*/ 950581 w 1888677"/>
              <a:gd name="connsiteY311" fmla="*/ 26314 h 1805775"/>
              <a:gd name="connsiteX312" fmla="*/ 960449 w 1888677"/>
              <a:gd name="connsiteY312" fmla="*/ 29603 h 1805775"/>
              <a:gd name="connsiteX313" fmla="*/ 980184 w 1888677"/>
              <a:gd name="connsiteY313" fmla="*/ 42760 h 1805775"/>
              <a:gd name="connsiteX314" fmla="*/ 990052 w 1888677"/>
              <a:gd name="connsiteY314" fmla="*/ 49338 h 1805775"/>
              <a:gd name="connsiteX315" fmla="*/ 1003208 w 1888677"/>
              <a:gd name="connsiteY315" fmla="*/ 52627 h 1805775"/>
              <a:gd name="connsiteX316" fmla="*/ 1032811 w 1888677"/>
              <a:gd name="connsiteY316" fmla="*/ 46049 h 1805775"/>
              <a:gd name="connsiteX317" fmla="*/ 1039390 w 1888677"/>
              <a:gd name="connsiteY317" fmla="*/ 26314 h 1805775"/>
              <a:gd name="connsiteX318" fmla="*/ 1045968 w 1888677"/>
              <a:gd name="connsiteY318" fmla="*/ 19735 h 1805775"/>
              <a:gd name="connsiteX319" fmla="*/ 1052547 w 1888677"/>
              <a:gd name="connsiteY319" fmla="*/ 9868 h 1805775"/>
              <a:gd name="connsiteX320" fmla="*/ 1075571 w 1888677"/>
              <a:gd name="connsiteY320" fmla="*/ 0 h 180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Lst>
            <a:rect l="l" t="t" r="r" b="b"/>
            <a:pathLst>
              <a:path w="1888677" h="1805775">
                <a:moveTo>
                  <a:pt x="463778" y="315764"/>
                </a:moveTo>
                <a:cubicBezTo>
                  <a:pt x="463778" y="325973"/>
                  <a:pt x="464226" y="333556"/>
                  <a:pt x="464580" y="339083"/>
                </a:cubicBezTo>
                <a:lnTo>
                  <a:pt x="464648" y="342142"/>
                </a:lnTo>
                <a:lnTo>
                  <a:pt x="448336" y="343691"/>
                </a:lnTo>
                <a:cubicBezTo>
                  <a:pt x="410369" y="347790"/>
                  <a:pt x="411718" y="348374"/>
                  <a:pt x="437465" y="335499"/>
                </a:cubicBezTo>
                <a:cubicBezTo>
                  <a:pt x="445364" y="333524"/>
                  <a:pt x="454811" y="332729"/>
                  <a:pt x="460489" y="325632"/>
                </a:cubicBezTo>
                <a:cubicBezTo>
                  <a:pt x="462655" y="322925"/>
                  <a:pt x="463778" y="312297"/>
                  <a:pt x="463778" y="315764"/>
                </a:cubicBezTo>
                <a:close/>
                <a:moveTo>
                  <a:pt x="1075571" y="0"/>
                </a:moveTo>
                <a:cubicBezTo>
                  <a:pt x="1082928" y="1839"/>
                  <a:pt x="1103655" y="6663"/>
                  <a:pt x="1108463" y="9868"/>
                </a:cubicBezTo>
                <a:lnTo>
                  <a:pt x="1118331" y="16446"/>
                </a:lnTo>
                <a:cubicBezTo>
                  <a:pt x="1121620" y="15350"/>
                  <a:pt x="1125225" y="14941"/>
                  <a:pt x="1128198" y="13157"/>
                </a:cubicBezTo>
                <a:cubicBezTo>
                  <a:pt x="1130857" y="11561"/>
                  <a:pt x="1131676" y="6578"/>
                  <a:pt x="1134777" y="6578"/>
                </a:cubicBezTo>
                <a:cubicBezTo>
                  <a:pt x="1137878" y="6578"/>
                  <a:pt x="1138933" y="11220"/>
                  <a:pt x="1141355" y="13157"/>
                </a:cubicBezTo>
                <a:cubicBezTo>
                  <a:pt x="1144442" y="15627"/>
                  <a:pt x="1148136" y="17265"/>
                  <a:pt x="1151223" y="19735"/>
                </a:cubicBezTo>
                <a:cubicBezTo>
                  <a:pt x="1158656" y="25681"/>
                  <a:pt x="1161281" y="31804"/>
                  <a:pt x="1167669" y="39470"/>
                </a:cubicBezTo>
                <a:cubicBezTo>
                  <a:pt x="1169654" y="41852"/>
                  <a:pt x="1172054" y="43856"/>
                  <a:pt x="1174247" y="46049"/>
                </a:cubicBezTo>
                <a:cubicBezTo>
                  <a:pt x="1175343" y="49338"/>
                  <a:pt x="1175456" y="53142"/>
                  <a:pt x="1177536" y="55916"/>
                </a:cubicBezTo>
                <a:cubicBezTo>
                  <a:pt x="1190135" y="72715"/>
                  <a:pt x="1189444" y="70850"/>
                  <a:pt x="1203850" y="75652"/>
                </a:cubicBezTo>
                <a:cubicBezTo>
                  <a:pt x="1219459" y="91261"/>
                  <a:pt x="1211123" y="86848"/>
                  <a:pt x="1226875" y="92098"/>
                </a:cubicBezTo>
                <a:cubicBezTo>
                  <a:pt x="1250371" y="107763"/>
                  <a:pt x="1238940" y="103338"/>
                  <a:pt x="1259767" y="108544"/>
                </a:cubicBezTo>
                <a:cubicBezTo>
                  <a:pt x="1263056" y="110737"/>
                  <a:pt x="1266547" y="112653"/>
                  <a:pt x="1269634" y="115122"/>
                </a:cubicBezTo>
                <a:cubicBezTo>
                  <a:pt x="1272056" y="117059"/>
                  <a:pt x="1273732" y="119840"/>
                  <a:pt x="1276213" y="121701"/>
                </a:cubicBezTo>
                <a:cubicBezTo>
                  <a:pt x="1282538" y="126445"/>
                  <a:pt x="1295948" y="134857"/>
                  <a:pt x="1295948" y="134857"/>
                </a:cubicBezTo>
                <a:cubicBezTo>
                  <a:pt x="1299467" y="140137"/>
                  <a:pt x="1303480" y="147554"/>
                  <a:pt x="1309105" y="151304"/>
                </a:cubicBezTo>
                <a:cubicBezTo>
                  <a:pt x="1313185" y="154024"/>
                  <a:pt x="1317876" y="155689"/>
                  <a:pt x="1322262" y="157882"/>
                </a:cubicBezTo>
                <a:cubicBezTo>
                  <a:pt x="1328455" y="164076"/>
                  <a:pt x="1335046" y="169378"/>
                  <a:pt x="1338708" y="177617"/>
                </a:cubicBezTo>
                <a:cubicBezTo>
                  <a:pt x="1346773" y="195762"/>
                  <a:pt x="1344153" y="196111"/>
                  <a:pt x="1348575" y="213798"/>
                </a:cubicBezTo>
                <a:cubicBezTo>
                  <a:pt x="1349416" y="217162"/>
                  <a:pt x="1350912" y="220332"/>
                  <a:pt x="1351865" y="223666"/>
                </a:cubicBezTo>
                <a:cubicBezTo>
                  <a:pt x="1353107" y="228013"/>
                  <a:pt x="1353567" y="232590"/>
                  <a:pt x="1355154" y="236823"/>
                </a:cubicBezTo>
                <a:cubicBezTo>
                  <a:pt x="1356876" y="241414"/>
                  <a:pt x="1359539" y="245594"/>
                  <a:pt x="1361732" y="249980"/>
                </a:cubicBezTo>
                <a:cubicBezTo>
                  <a:pt x="1362828" y="255462"/>
                  <a:pt x="1363058" y="261191"/>
                  <a:pt x="1365021" y="266426"/>
                </a:cubicBezTo>
                <a:cubicBezTo>
                  <a:pt x="1366409" y="270127"/>
                  <a:pt x="1370350" y="272543"/>
                  <a:pt x="1371600" y="276293"/>
                </a:cubicBezTo>
                <a:cubicBezTo>
                  <a:pt x="1373709" y="282620"/>
                  <a:pt x="1372973" y="289641"/>
                  <a:pt x="1374889" y="296029"/>
                </a:cubicBezTo>
                <a:cubicBezTo>
                  <a:pt x="1376298" y="300725"/>
                  <a:pt x="1379535" y="304679"/>
                  <a:pt x="1381467" y="309186"/>
                </a:cubicBezTo>
                <a:cubicBezTo>
                  <a:pt x="1382833" y="312373"/>
                  <a:pt x="1383660" y="315764"/>
                  <a:pt x="1384757" y="319053"/>
                </a:cubicBezTo>
                <a:cubicBezTo>
                  <a:pt x="1386020" y="326633"/>
                  <a:pt x="1387287" y="340559"/>
                  <a:pt x="1391335" y="348656"/>
                </a:cubicBezTo>
                <a:cubicBezTo>
                  <a:pt x="1393103" y="352192"/>
                  <a:pt x="1394876" y="355993"/>
                  <a:pt x="1397913" y="358524"/>
                </a:cubicBezTo>
                <a:cubicBezTo>
                  <a:pt x="1401680" y="361663"/>
                  <a:pt x="1406684" y="362909"/>
                  <a:pt x="1411070" y="365102"/>
                </a:cubicBezTo>
                <a:cubicBezTo>
                  <a:pt x="1423239" y="377271"/>
                  <a:pt x="1415929" y="369101"/>
                  <a:pt x="1430806" y="391416"/>
                </a:cubicBezTo>
                <a:cubicBezTo>
                  <a:pt x="1432999" y="394705"/>
                  <a:pt x="1434589" y="398488"/>
                  <a:pt x="1437384" y="401283"/>
                </a:cubicBezTo>
                <a:cubicBezTo>
                  <a:pt x="1439577" y="403476"/>
                  <a:pt x="1442025" y="405440"/>
                  <a:pt x="1443962" y="407862"/>
                </a:cubicBezTo>
                <a:cubicBezTo>
                  <a:pt x="1446431" y="410949"/>
                  <a:pt x="1447746" y="414934"/>
                  <a:pt x="1450541" y="417729"/>
                </a:cubicBezTo>
                <a:cubicBezTo>
                  <a:pt x="1453336" y="420524"/>
                  <a:pt x="1457119" y="422115"/>
                  <a:pt x="1460408" y="424308"/>
                </a:cubicBezTo>
                <a:cubicBezTo>
                  <a:pt x="1462601" y="427597"/>
                  <a:pt x="1464518" y="431088"/>
                  <a:pt x="1466987" y="434175"/>
                </a:cubicBezTo>
                <a:cubicBezTo>
                  <a:pt x="1468924" y="436597"/>
                  <a:pt x="1471970" y="438095"/>
                  <a:pt x="1473565" y="440754"/>
                </a:cubicBezTo>
                <a:cubicBezTo>
                  <a:pt x="1484155" y="458406"/>
                  <a:pt x="1467070" y="444100"/>
                  <a:pt x="1486722" y="457200"/>
                </a:cubicBezTo>
                <a:cubicBezTo>
                  <a:pt x="1488915" y="460489"/>
                  <a:pt x="1490830" y="463981"/>
                  <a:pt x="1493300" y="467068"/>
                </a:cubicBezTo>
                <a:cubicBezTo>
                  <a:pt x="1495237" y="469490"/>
                  <a:pt x="1498283" y="470987"/>
                  <a:pt x="1499879" y="473646"/>
                </a:cubicBezTo>
                <a:cubicBezTo>
                  <a:pt x="1501663" y="476619"/>
                  <a:pt x="1500972" y="480831"/>
                  <a:pt x="1503168" y="483514"/>
                </a:cubicBezTo>
                <a:cubicBezTo>
                  <a:pt x="1511023" y="493114"/>
                  <a:pt x="1522602" y="499506"/>
                  <a:pt x="1529482" y="509827"/>
                </a:cubicBezTo>
                <a:cubicBezTo>
                  <a:pt x="1531675" y="513116"/>
                  <a:pt x="1534292" y="516159"/>
                  <a:pt x="1536060" y="519695"/>
                </a:cubicBezTo>
                <a:cubicBezTo>
                  <a:pt x="1537610" y="522796"/>
                  <a:pt x="1537565" y="526590"/>
                  <a:pt x="1539349" y="529563"/>
                </a:cubicBezTo>
                <a:cubicBezTo>
                  <a:pt x="1540945" y="532222"/>
                  <a:pt x="1543991" y="533719"/>
                  <a:pt x="1545928" y="536141"/>
                </a:cubicBezTo>
                <a:cubicBezTo>
                  <a:pt x="1548398" y="539228"/>
                  <a:pt x="1550738" y="542473"/>
                  <a:pt x="1552506" y="546009"/>
                </a:cubicBezTo>
                <a:cubicBezTo>
                  <a:pt x="1566119" y="573237"/>
                  <a:pt x="1543524" y="537471"/>
                  <a:pt x="1562374" y="565744"/>
                </a:cubicBezTo>
                <a:cubicBezTo>
                  <a:pt x="1567784" y="587386"/>
                  <a:pt x="1562799" y="573715"/>
                  <a:pt x="1578820" y="598636"/>
                </a:cubicBezTo>
                <a:cubicBezTo>
                  <a:pt x="1612172" y="650517"/>
                  <a:pt x="1583868" y="607854"/>
                  <a:pt x="1601844" y="634817"/>
                </a:cubicBezTo>
                <a:cubicBezTo>
                  <a:pt x="1604037" y="638106"/>
                  <a:pt x="1605628" y="641890"/>
                  <a:pt x="1608423" y="644685"/>
                </a:cubicBezTo>
                <a:cubicBezTo>
                  <a:pt x="1621085" y="657347"/>
                  <a:pt x="1615710" y="650682"/>
                  <a:pt x="1624869" y="664420"/>
                </a:cubicBezTo>
                <a:cubicBezTo>
                  <a:pt x="1634101" y="692119"/>
                  <a:pt x="1622554" y="660942"/>
                  <a:pt x="1657761" y="713758"/>
                </a:cubicBezTo>
                <a:cubicBezTo>
                  <a:pt x="1659954" y="717047"/>
                  <a:pt x="1661808" y="720589"/>
                  <a:pt x="1664339" y="723626"/>
                </a:cubicBezTo>
                <a:cubicBezTo>
                  <a:pt x="1667317" y="727199"/>
                  <a:pt x="1671351" y="729821"/>
                  <a:pt x="1674207" y="733493"/>
                </a:cubicBezTo>
                <a:cubicBezTo>
                  <a:pt x="1699814" y="766415"/>
                  <a:pt x="1676097" y="740088"/>
                  <a:pt x="1697231" y="769675"/>
                </a:cubicBezTo>
                <a:cubicBezTo>
                  <a:pt x="1699034" y="772198"/>
                  <a:pt x="1701949" y="773772"/>
                  <a:pt x="1703810" y="776253"/>
                </a:cubicBezTo>
                <a:cubicBezTo>
                  <a:pt x="1708554" y="782578"/>
                  <a:pt x="1712223" y="789663"/>
                  <a:pt x="1716967" y="795988"/>
                </a:cubicBezTo>
                <a:lnTo>
                  <a:pt x="1726834" y="809145"/>
                </a:lnTo>
                <a:cubicBezTo>
                  <a:pt x="1729757" y="817914"/>
                  <a:pt x="1731285" y="824044"/>
                  <a:pt x="1736702" y="832170"/>
                </a:cubicBezTo>
                <a:cubicBezTo>
                  <a:pt x="1742784" y="841292"/>
                  <a:pt x="1750355" y="849360"/>
                  <a:pt x="1756437" y="858483"/>
                </a:cubicBezTo>
                <a:lnTo>
                  <a:pt x="1769594" y="878219"/>
                </a:lnTo>
                <a:cubicBezTo>
                  <a:pt x="1771787" y="881508"/>
                  <a:pt x="1774404" y="884550"/>
                  <a:pt x="1776172" y="888086"/>
                </a:cubicBezTo>
                <a:cubicBezTo>
                  <a:pt x="1778365" y="892472"/>
                  <a:pt x="1779901" y="897253"/>
                  <a:pt x="1782751" y="901243"/>
                </a:cubicBezTo>
                <a:cubicBezTo>
                  <a:pt x="1785455" y="905028"/>
                  <a:pt x="1789827" y="907390"/>
                  <a:pt x="1792618" y="911111"/>
                </a:cubicBezTo>
                <a:cubicBezTo>
                  <a:pt x="1796454" y="916226"/>
                  <a:pt x="1798492" y="922565"/>
                  <a:pt x="1802486" y="927557"/>
                </a:cubicBezTo>
                <a:cubicBezTo>
                  <a:pt x="1840983" y="975678"/>
                  <a:pt x="1804813" y="922827"/>
                  <a:pt x="1825511" y="953870"/>
                </a:cubicBezTo>
                <a:cubicBezTo>
                  <a:pt x="1826607" y="958256"/>
                  <a:pt x="1827213" y="962794"/>
                  <a:pt x="1828800" y="967027"/>
                </a:cubicBezTo>
                <a:cubicBezTo>
                  <a:pt x="1830522" y="971618"/>
                  <a:pt x="1835238" y="975283"/>
                  <a:pt x="1835378" y="980184"/>
                </a:cubicBezTo>
                <a:cubicBezTo>
                  <a:pt x="1836772" y="1028993"/>
                  <a:pt x="1859826" y="1069927"/>
                  <a:pt x="1822221" y="1088728"/>
                </a:cubicBezTo>
                <a:cubicBezTo>
                  <a:pt x="1819120" y="1090278"/>
                  <a:pt x="1815643" y="1090921"/>
                  <a:pt x="1812354" y="1092017"/>
                </a:cubicBezTo>
                <a:cubicBezTo>
                  <a:pt x="1817561" y="1112845"/>
                  <a:pt x="1813135" y="1101411"/>
                  <a:pt x="1828800" y="1124909"/>
                </a:cubicBezTo>
                <a:lnTo>
                  <a:pt x="1835378" y="1134777"/>
                </a:lnTo>
                <a:cubicBezTo>
                  <a:pt x="1842586" y="1170820"/>
                  <a:pt x="1833573" y="1133252"/>
                  <a:pt x="1845246" y="1164380"/>
                </a:cubicBezTo>
                <a:cubicBezTo>
                  <a:pt x="1858684" y="1200213"/>
                  <a:pt x="1836796" y="1154059"/>
                  <a:pt x="1855113" y="1190693"/>
                </a:cubicBezTo>
                <a:cubicBezTo>
                  <a:pt x="1856210" y="1198368"/>
                  <a:pt x="1856175" y="1206292"/>
                  <a:pt x="1858403" y="1213718"/>
                </a:cubicBezTo>
                <a:cubicBezTo>
                  <a:pt x="1859539" y="1217504"/>
                  <a:pt x="1863593" y="1219885"/>
                  <a:pt x="1864981" y="1223586"/>
                </a:cubicBezTo>
                <a:cubicBezTo>
                  <a:pt x="1884098" y="1274568"/>
                  <a:pt x="1852731" y="1208960"/>
                  <a:pt x="1874849" y="1253188"/>
                </a:cubicBezTo>
                <a:cubicBezTo>
                  <a:pt x="1875945" y="1257574"/>
                  <a:pt x="1876357" y="1262190"/>
                  <a:pt x="1878138" y="1266345"/>
                </a:cubicBezTo>
                <a:cubicBezTo>
                  <a:pt x="1884630" y="1281495"/>
                  <a:pt x="1896361" y="1276926"/>
                  <a:pt x="1881427" y="1302527"/>
                </a:cubicBezTo>
                <a:cubicBezTo>
                  <a:pt x="1877443" y="1309356"/>
                  <a:pt x="1861692" y="1315683"/>
                  <a:pt x="1861692" y="1315683"/>
                </a:cubicBezTo>
                <a:cubicBezTo>
                  <a:pt x="1860596" y="1339804"/>
                  <a:pt x="1861280" y="1364072"/>
                  <a:pt x="1858403" y="1388046"/>
                </a:cubicBezTo>
                <a:cubicBezTo>
                  <a:pt x="1857932" y="1391971"/>
                  <a:pt x="1854861" y="1395383"/>
                  <a:pt x="1851824" y="1397914"/>
                </a:cubicBezTo>
                <a:cubicBezTo>
                  <a:pt x="1848057" y="1401053"/>
                  <a:pt x="1843174" y="1402561"/>
                  <a:pt x="1838667" y="1404492"/>
                </a:cubicBezTo>
                <a:cubicBezTo>
                  <a:pt x="1835480" y="1405858"/>
                  <a:pt x="1832089" y="1406685"/>
                  <a:pt x="1828800" y="1407781"/>
                </a:cubicBezTo>
                <a:cubicBezTo>
                  <a:pt x="1812919" y="1423662"/>
                  <a:pt x="1833095" y="1404346"/>
                  <a:pt x="1812354" y="1420938"/>
                </a:cubicBezTo>
                <a:cubicBezTo>
                  <a:pt x="1809932" y="1422875"/>
                  <a:pt x="1808434" y="1425920"/>
                  <a:pt x="1805775" y="1427516"/>
                </a:cubicBezTo>
                <a:cubicBezTo>
                  <a:pt x="1802802" y="1429300"/>
                  <a:pt x="1799197" y="1429709"/>
                  <a:pt x="1795908" y="1430806"/>
                </a:cubicBezTo>
                <a:cubicBezTo>
                  <a:pt x="1780558" y="1428613"/>
                  <a:pt x="1765063" y="1427268"/>
                  <a:pt x="1749859" y="1424227"/>
                </a:cubicBezTo>
                <a:cubicBezTo>
                  <a:pt x="1743060" y="1422867"/>
                  <a:pt x="1730124" y="1417649"/>
                  <a:pt x="1730124" y="1417649"/>
                </a:cubicBezTo>
                <a:cubicBezTo>
                  <a:pt x="1721353" y="1418745"/>
                  <a:pt x="1711970" y="1417538"/>
                  <a:pt x="1703810" y="1420938"/>
                </a:cubicBezTo>
                <a:cubicBezTo>
                  <a:pt x="1698085" y="1423323"/>
                  <a:pt x="1690653" y="1434095"/>
                  <a:pt x="1690653" y="1434095"/>
                </a:cubicBezTo>
                <a:cubicBezTo>
                  <a:pt x="1688460" y="1440673"/>
                  <a:pt x="1685757" y="1447103"/>
                  <a:pt x="1684075" y="1453830"/>
                </a:cubicBezTo>
                <a:cubicBezTo>
                  <a:pt x="1683022" y="1458041"/>
                  <a:pt x="1679854" y="1472140"/>
                  <a:pt x="1677496" y="1476855"/>
                </a:cubicBezTo>
                <a:cubicBezTo>
                  <a:pt x="1675728" y="1480391"/>
                  <a:pt x="1674270" y="1484627"/>
                  <a:pt x="1670918" y="1486722"/>
                </a:cubicBezTo>
                <a:cubicBezTo>
                  <a:pt x="1665038" y="1490397"/>
                  <a:pt x="1656953" y="1489455"/>
                  <a:pt x="1651183" y="1493301"/>
                </a:cubicBezTo>
                <a:cubicBezTo>
                  <a:pt x="1637553" y="1502386"/>
                  <a:pt x="1645150" y="1498920"/>
                  <a:pt x="1628158" y="1503168"/>
                </a:cubicBezTo>
                <a:cubicBezTo>
                  <a:pt x="1625965" y="1505361"/>
                  <a:pt x="1624550" y="1508856"/>
                  <a:pt x="1621580" y="1509747"/>
                </a:cubicBezTo>
                <a:cubicBezTo>
                  <a:pt x="1618921" y="1510545"/>
                  <a:pt x="1566417" y="1516241"/>
                  <a:pt x="1565663" y="1516325"/>
                </a:cubicBezTo>
                <a:cubicBezTo>
                  <a:pt x="1562339" y="1521311"/>
                  <a:pt x="1555795" y="1529254"/>
                  <a:pt x="1555795" y="1536060"/>
                </a:cubicBezTo>
                <a:cubicBezTo>
                  <a:pt x="1555795" y="1564883"/>
                  <a:pt x="1556287" y="1563848"/>
                  <a:pt x="1562374" y="1582109"/>
                </a:cubicBezTo>
                <a:cubicBezTo>
                  <a:pt x="1561278" y="1587591"/>
                  <a:pt x="1561048" y="1593320"/>
                  <a:pt x="1559085" y="1598555"/>
                </a:cubicBezTo>
                <a:cubicBezTo>
                  <a:pt x="1557697" y="1602257"/>
                  <a:pt x="1554274" y="1604887"/>
                  <a:pt x="1552506" y="1608423"/>
                </a:cubicBezTo>
                <a:cubicBezTo>
                  <a:pt x="1538887" y="1635662"/>
                  <a:pt x="1561493" y="1599877"/>
                  <a:pt x="1542639" y="1628158"/>
                </a:cubicBezTo>
                <a:cubicBezTo>
                  <a:pt x="1539523" y="1640620"/>
                  <a:pt x="1536757" y="1653427"/>
                  <a:pt x="1529482" y="1664339"/>
                </a:cubicBezTo>
                <a:cubicBezTo>
                  <a:pt x="1526653" y="1668583"/>
                  <a:pt x="1517142" y="1675736"/>
                  <a:pt x="1513036" y="1677496"/>
                </a:cubicBezTo>
                <a:cubicBezTo>
                  <a:pt x="1508881" y="1679277"/>
                  <a:pt x="1504226" y="1679544"/>
                  <a:pt x="1499879" y="1680786"/>
                </a:cubicBezTo>
                <a:cubicBezTo>
                  <a:pt x="1468836" y="1689656"/>
                  <a:pt x="1519796" y="1682089"/>
                  <a:pt x="1440673" y="1687364"/>
                </a:cubicBezTo>
                <a:cubicBezTo>
                  <a:pt x="1433495" y="1708899"/>
                  <a:pt x="1436007" y="1697043"/>
                  <a:pt x="1440673" y="1736702"/>
                </a:cubicBezTo>
                <a:cubicBezTo>
                  <a:pt x="1442752" y="1754370"/>
                  <a:pt x="1441018" y="1750204"/>
                  <a:pt x="1450541" y="1759727"/>
                </a:cubicBezTo>
                <a:cubicBezTo>
                  <a:pt x="1449445" y="1763016"/>
                  <a:pt x="1449036" y="1766621"/>
                  <a:pt x="1447252" y="1769594"/>
                </a:cubicBezTo>
                <a:cubicBezTo>
                  <a:pt x="1441839" y="1778615"/>
                  <a:pt x="1437323" y="1776520"/>
                  <a:pt x="1427516" y="1779462"/>
                </a:cubicBezTo>
                <a:cubicBezTo>
                  <a:pt x="1420874" y="1781454"/>
                  <a:pt x="1414359" y="1783847"/>
                  <a:pt x="1407781" y="1786040"/>
                </a:cubicBezTo>
                <a:cubicBezTo>
                  <a:pt x="1404492" y="1787136"/>
                  <a:pt x="1401014" y="1787778"/>
                  <a:pt x="1397913" y="1789329"/>
                </a:cubicBezTo>
                <a:cubicBezTo>
                  <a:pt x="1393528" y="1791522"/>
                  <a:pt x="1389408" y="1794357"/>
                  <a:pt x="1384757" y="1795908"/>
                </a:cubicBezTo>
                <a:cubicBezTo>
                  <a:pt x="1376180" y="1798767"/>
                  <a:pt x="1358443" y="1802486"/>
                  <a:pt x="1358443" y="1802486"/>
                </a:cubicBezTo>
                <a:cubicBezTo>
                  <a:pt x="1337611" y="1801390"/>
                  <a:pt x="1316599" y="1802147"/>
                  <a:pt x="1295948" y="1799197"/>
                </a:cubicBezTo>
                <a:cubicBezTo>
                  <a:pt x="1285651" y="1797726"/>
                  <a:pt x="1276436" y="1791852"/>
                  <a:pt x="1266345" y="1789329"/>
                </a:cubicBezTo>
                <a:cubicBezTo>
                  <a:pt x="1261959" y="1788233"/>
                  <a:pt x="1257535" y="1787282"/>
                  <a:pt x="1253188" y="1786040"/>
                </a:cubicBezTo>
                <a:cubicBezTo>
                  <a:pt x="1249854" y="1785088"/>
                  <a:pt x="1246684" y="1783592"/>
                  <a:pt x="1243321" y="1782751"/>
                </a:cubicBezTo>
                <a:cubicBezTo>
                  <a:pt x="1237897" y="1781395"/>
                  <a:pt x="1232357" y="1780558"/>
                  <a:pt x="1226875" y="1779462"/>
                </a:cubicBezTo>
                <a:cubicBezTo>
                  <a:pt x="1200463" y="1780440"/>
                  <a:pt x="1149034" y="1779242"/>
                  <a:pt x="1115041" y="1786040"/>
                </a:cubicBezTo>
                <a:cubicBezTo>
                  <a:pt x="1111641" y="1786720"/>
                  <a:pt x="1108463" y="1788233"/>
                  <a:pt x="1105174" y="1789329"/>
                </a:cubicBezTo>
                <a:cubicBezTo>
                  <a:pt x="1102981" y="1791522"/>
                  <a:pt x="1101254" y="1794312"/>
                  <a:pt x="1098595" y="1795908"/>
                </a:cubicBezTo>
                <a:cubicBezTo>
                  <a:pt x="1095622" y="1797692"/>
                  <a:pt x="1091915" y="1797831"/>
                  <a:pt x="1088728" y="1799197"/>
                </a:cubicBezTo>
                <a:cubicBezTo>
                  <a:pt x="1084221" y="1801128"/>
                  <a:pt x="1079957" y="1803582"/>
                  <a:pt x="1075571" y="1805775"/>
                </a:cubicBezTo>
                <a:cubicBezTo>
                  <a:pt x="1062414" y="1804679"/>
                  <a:pt x="1049201" y="1804123"/>
                  <a:pt x="1036100" y="1802486"/>
                </a:cubicBezTo>
                <a:cubicBezTo>
                  <a:pt x="1031615" y="1801925"/>
                  <a:pt x="1027274" y="1800496"/>
                  <a:pt x="1022944" y="1799197"/>
                </a:cubicBezTo>
                <a:cubicBezTo>
                  <a:pt x="1016302" y="1797205"/>
                  <a:pt x="1009787" y="1794812"/>
                  <a:pt x="1003208" y="1792619"/>
                </a:cubicBezTo>
                <a:cubicBezTo>
                  <a:pt x="999919" y="1791523"/>
                  <a:pt x="996705" y="1790170"/>
                  <a:pt x="993341" y="1789329"/>
                </a:cubicBezTo>
                <a:cubicBezTo>
                  <a:pt x="984570" y="1787136"/>
                  <a:pt x="975114" y="1786794"/>
                  <a:pt x="967027" y="1782751"/>
                </a:cubicBezTo>
                <a:cubicBezTo>
                  <a:pt x="962641" y="1780558"/>
                  <a:pt x="958423" y="1777994"/>
                  <a:pt x="953870" y="1776173"/>
                </a:cubicBezTo>
                <a:cubicBezTo>
                  <a:pt x="940517" y="1770832"/>
                  <a:pt x="933906" y="1769537"/>
                  <a:pt x="920978" y="1766305"/>
                </a:cubicBezTo>
                <a:cubicBezTo>
                  <a:pt x="892707" y="1747458"/>
                  <a:pt x="928473" y="1770052"/>
                  <a:pt x="901243" y="1756437"/>
                </a:cubicBezTo>
                <a:cubicBezTo>
                  <a:pt x="897707" y="1754669"/>
                  <a:pt x="895009" y="1751416"/>
                  <a:pt x="891375" y="1749859"/>
                </a:cubicBezTo>
                <a:cubicBezTo>
                  <a:pt x="887220" y="1748078"/>
                  <a:pt x="882548" y="1747869"/>
                  <a:pt x="878218" y="1746570"/>
                </a:cubicBezTo>
                <a:cubicBezTo>
                  <a:pt x="871576" y="1744577"/>
                  <a:pt x="858483" y="1739991"/>
                  <a:pt x="858483" y="1739991"/>
                </a:cubicBezTo>
                <a:cubicBezTo>
                  <a:pt x="855194" y="1736702"/>
                  <a:pt x="852288" y="1732980"/>
                  <a:pt x="848616" y="1730124"/>
                </a:cubicBezTo>
                <a:cubicBezTo>
                  <a:pt x="842375" y="1725270"/>
                  <a:pt x="828880" y="1716967"/>
                  <a:pt x="828880" y="1716967"/>
                </a:cubicBezTo>
                <a:cubicBezTo>
                  <a:pt x="818003" y="1700649"/>
                  <a:pt x="825096" y="1709892"/>
                  <a:pt x="805856" y="1690653"/>
                </a:cubicBezTo>
                <a:cubicBezTo>
                  <a:pt x="803663" y="1688460"/>
                  <a:pt x="802051" y="1685462"/>
                  <a:pt x="799277" y="1684075"/>
                </a:cubicBezTo>
                <a:cubicBezTo>
                  <a:pt x="794892" y="1681882"/>
                  <a:pt x="790325" y="1680019"/>
                  <a:pt x="786121" y="1677496"/>
                </a:cubicBezTo>
                <a:cubicBezTo>
                  <a:pt x="786110" y="1677489"/>
                  <a:pt x="761458" y="1661054"/>
                  <a:pt x="756518" y="1657761"/>
                </a:cubicBezTo>
                <a:lnTo>
                  <a:pt x="746650" y="1651183"/>
                </a:lnTo>
                <a:cubicBezTo>
                  <a:pt x="741763" y="1643851"/>
                  <a:pt x="740192" y="1640096"/>
                  <a:pt x="733493" y="1634737"/>
                </a:cubicBezTo>
                <a:cubicBezTo>
                  <a:pt x="730406" y="1632268"/>
                  <a:pt x="726627" y="1630731"/>
                  <a:pt x="723626" y="1628158"/>
                </a:cubicBezTo>
                <a:cubicBezTo>
                  <a:pt x="718917" y="1624121"/>
                  <a:pt x="714855" y="1619387"/>
                  <a:pt x="710469" y="1615001"/>
                </a:cubicBezTo>
                <a:cubicBezTo>
                  <a:pt x="708276" y="1612808"/>
                  <a:pt x="706470" y="1610143"/>
                  <a:pt x="703890" y="1608423"/>
                </a:cubicBezTo>
                <a:cubicBezTo>
                  <a:pt x="700601" y="1606230"/>
                  <a:pt x="697110" y="1604314"/>
                  <a:pt x="694023" y="1601845"/>
                </a:cubicBezTo>
                <a:cubicBezTo>
                  <a:pt x="691601" y="1599908"/>
                  <a:pt x="689826" y="1597252"/>
                  <a:pt x="687444" y="1595266"/>
                </a:cubicBezTo>
                <a:cubicBezTo>
                  <a:pt x="683233" y="1591756"/>
                  <a:pt x="678673" y="1588687"/>
                  <a:pt x="674288" y="1585398"/>
                </a:cubicBezTo>
                <a:cubicBezTo>
                  <a:pt x="659580" y="1555984"/>
                  <a:pt x="670434" y="1562186"/>
                  <a:pt x="651263" y="1555796"/>
                </a:cubicBezTo>
                <a:cubicBezTo>
                  <a:pt x="643105" y="1531320"/>
                  <a:pt x="655627" y="1563985"/>
                  <a:pt x="634817" y="1532771"/>
                </a:cubicBezTo>
                <a:cubicBezTo>
                  <a:pt x="630431" y="1526193"/>
                  <a:pt x="627251" y="1518627"/>
                  <a:pt x="621660" y="1513036"/>
                </a:cubicBezTo>
                <a:cubicBezTo>
                  <a:pt x="602419" y="1493795"/>
                  <a:pt x="611664" y="1500891"/>
                  <a:pt x="595347" y="1490011"/>
                </a:cubicBezTo>
                <a:cubicBezTo>
                  <a:pt x="579009" y="1465507"/>
                  <a:pt x="600011" y="1495609"/>
                  <a:pt x="578900" y="1470276"/>
                </a:cubicBezTo>
                <a:cubicBezTo>
                  <a:pt x="576369" y="1467239"/>
                  <a:pt x="574895" y="1463410"/>
                  <a:pt x="572322" y="1460409"/>
                </a:cubicBezTo>
                <a:cubicBezTo>
                  <a:pt x="568286" y="1455700"/>
                  <a:pt x="559165" y="1447252"/>
                  <a:pt x="559165" y="1447252"/>
                </a:cubicBezTo>
                <a:cubicBezTo>
                  <a:pt x="555692" y="1436831"/>
                  <a:pt x="556584" y="1436623"/>
                  <a:pt x="549298" y="1427516"/>
                </a:cubicBezTo>
                <a:cubicBezTo>
                  <a:pt x="547361" y="1425094"/>
                  <a:pt x="544656" y="1423360"/>
                  <a:pt x="542719" y="1420938"/>
                </a:cubicBezTo>
                <a:cubicBezTo>
                  <a:pt x="540249" y="1417851"/>
                  <a:pt x="538611" y="1414157"/>
                  <a:pt x="536141" y="1411070"/>
                </a:cubicBezTo>
                <a:cubicBezTo>
                  <a:pt x="534204" y="1408648"/>
                  <a:pt x="531547" y="1406874"/>
                  <a:pt x="529562" y="1404492"/>
                </a:cubicBezTo>
                <a:cubicBezTo>
                  <a:pt x="526053" y="1400281"/>
                  <a:pt x="523305" y="1395461"/>
                  <a:pt x="519695" y="1391335"/>
                </a:cubicBezTo>
                <a:cubicBezTo>
                  <a:pt x="515611" y="1386667"/>
                  <a:pt x="509979" y="1383338"/>
                  <a:pt x="506538" y="1378178"/>
                </a:cubicBezTo>
                <a:cubicBezTo>
                  <a:pt x="486280" y="1347795"/>
                  <a:pt x="512136" y="1385177"/>
                  <a:pt x="493381" y="1361732"/>
                </a:cubicBezTo>
                <a:cubicBezTo>
                  <a:pt x="490912" y="1358645"/>
                  <a:pt x="489272" y="1354952"/>
                  <a:pt x="486803" y="1351865"/>
                </a:cubicBezTo>
                <a:cubicBezTo>
                  <a:pt x="484866" y="1349443"/>
                  <a:pt x="482161" y="1347708"/>
                  <a:pt x="480224" y="1345286"/>
                </a:cubicBezTo>
                <a:cubicBezTo>
                  <a:pt x="477755" y="1342199"/>
                  <a:pt x="476733" y="1337888"/>
                  <a:pt x="473646" y="1335419"/>
                </a:cubicBezTo>
                <a:cubicBezTo>
                  <a:pt x="470938" y="1333253"/>
                  <a:pt x="467067" y="1333226"/>
                  <a:pt x="463778" y="1332129"/>
                </a:cubicBezTo>
                <a:cubicBezTo>
                  <a:pt x="461585" y="1328840"/>
                  <a:pt x="459995" y="1325057"/>
                  <a:pt x="457200" y="1322262"/>
                </a:cubicBezTo>
                <a:cubicBezTo>
                  <a:pt x="454405" y="1319467"/>
                  <a:pt x="450549" y="1317981"/>
                  <a:pt x="447332" y="1315683"/>
                </a:cubicBezTo>
                <a:cubicBezTo>
                  <a:pt x="442871" y="1312497"/>
                  <a:pt x="438636" y="1309002"/>
                  <a:pt x="434175" y="1305816"/>
                </a:cubicBezTo>
                <a:cubicBezTo>
                  <a:pt x="430958" y="1303518"/>
                  <a:pt x="427283" y="1301840"/>
                  <a:pt x="424308" y="1299237"/>
                </a:cubicBezTo>
                <a:cubicBezTo>
                  <a:pt x="418474" y="1294132"/>
                  <a:pt x="414313" y="1287091"/>
                  <a:pt x="407862" y="1282791"/>
                </a:cubicBezTo>
                <a:cubicBezTo>
                  <a:pt x="401283" y="1278405"/>
                  <a:pt x="393717" y="1275225"/>
                  <a:pt x="388126" y="1269634"/>
                </a:cubicBezTo>
                <a:cubicBezTo>
                  <a:pt x="383741" y="1265249"/>
                  <a:pt x="379813" y="1260352"/>
                  <a:pt x="374970" y="1256478"/>
                </a:cubicBezTo>
                <a:cubicBezTo>
                  <a:pt x="368796" y="1251539"/>
                  <a:pt x="355234" y="1243321"/>
                  <a:pt x="355234" y="1243321"/>
                </a:cubicBezTo>
                <a:cubicBezTo>
                  <a:pt x="352559" y="1235295"/>
                  <a:pt x="351743" y="1229962"/>
                  <a:pt x="345367" y="1223586"/>
                </a:cubicBezTo>
                <a:cubicBezTo>
                  <a:pt x="342572" y="1220791"/>
                  <a:pt x="338788" y="1219200"/>
                  <a:pt x="335499" y="1217007"/>
                </a:cubicBezTo>
                <a:cubicBezTo>
                  <a:pt x="326182" y="1189052"/>
                  <a:pt x="339177" y="1223136"/>
                  <a:pt x="325631" y="1200561"/>
                </a:cubicBezTo>
                <a:cubicBezTo>
                  <a:pt x="311348" y="1176757"/>
                  <a:pt x="337569" y="1205920"/>
                  <a:pt x="312475" y="1180826"/>
                </a:cubicBezTo>
                <a:cubicBezTo>
                  <a:pt x="305517" y="1152998"/>
                  <a:pt x="314995" y="1181318"/>
                  <a:pt x="299318" y="1157801"/>
                </a:cubicBezTo>
                <a:cubicBezTo>
                  <a:pt x="288618" y="1141750"/>
                  <a:pt x="304978" y="1153594"/>
                  <a:pt x="289450" y="1138066"/>
                </a:cubicBezTo>
                <a:cubicBezTo>
                  <a:pt x="286655" y="1135271"/>
                  <a:pt x="282670" y="1133957"/>
                  <a:pt x="279583" y="1131488"/>
                </a:cubicBezTo>
                <a:cubicBezTo>
                  <a:pt x="274484" y="1127409"/>
                  <a:pt x="269275" y="1120741"/>
                  <a:pt x="266426" y="1115042"/>
                </a:cubicBezTo>
                <a:cubicBezTo>
                  <a:pt x="265936" y="1114061"/>
                  <a:pt x="266426" y="1106819"/>
                  <a:pt x="266426" y="1105174"/>
                </a:cubicBezTo>
                <a:cubicBezTo>
                  <a:pt x="258751" y="1098596"/>
                  <a:pt x="250956" y="1092155"/>
                  <a:pt x="243401" y="1085439"/>
                </a:cubicBezTo>
                <a:cubicBezTo>
                  <a:pt x="241083" y="1083379"/>
                  <a:pt x="238760" y="1081282"/>
                  <a:pt x="236823" y="1078860"/>
                </a:cubicBezTo>
                <a:cubicBezTo>
                  <a:pt x="228805" y="1068838"/>
                  <a:pt x="230423" y="1067662"/>
                  <a:pt x="223666" y="1055836"/>
                </a:cubicBezTo>
                <a:cubicBezTo>
                  <a:pt x="221705" y="1052404"/>
                  <a:pt x="218856" y="1049504"/>
                  <a:pt x="217088" y="1045968"/>
                </a:cubicBezTo>
                <a:cubicBezTo>
                  <a:pt x="213093" y="1037978"/>
                  <a:pt x="212763" y="1027922"/>
                  <a:pt x="210509" y="1019655"/>
                </a:cubicBezTo>
                <a:cubicBezTo>
                  <a:pt x="208685" y="1012965"/>
                  <a:pt x="205291" y="1006719"/>
                  <a:pt x="203931" y="999919"/>
                </a:cubicBezTo>
                <a:cubicBezTo>
                  <a:pt x="202834" y="994437"/>
                  <a:pt x="202112" y="988867"/>
                  <a:pt x="200641" y="983473"/>
                </a:cubicBezTo>
                <a:cubicBezTo>
                  <a:pt x="190460" y="946144"/>
                  <a:pt x="199251" y="977400"/>
                  <a:pt x="187485" y="953870"/>
                </a:cubicBezTo>
                <a:cubicBezTo>
                  <a:pt x="185934" y="950769"/>
                  <a:pt x="186275" y="946777"/>
                  <a:pt x="184195" y="944003"/>
                </a:cubicBezTo>
                <a:cubicBezTo>
                  <a:pt x="179543" y="937801"/>
                  <a:pt x="167749" y="927557"/>
                  <a:pt x="167749" y="927557"/>
                </a:cubicBezTo>
                <a:cubicBezTo>
                  <a:pt x="162542" y="906729"/>
                  <a:pt x="166968" y="918163"/>
                  <a:pt x="151303" y="894665"/>
                </a:cubicBezTo>
                <a:lnTo>
                  <a:pt x="144725" y="884797"/>
                </a:lnTo>
                <a:cubicBezTo>
                  <a:pt x="142532" y="881508"/>
                  <a:pt x="139397" y="878679"/>
                  <a:pt x="138147" y="874929"/>
                </a:cubicBezTo>
                <a:cubicBezTo>
                  <a:pt x="126144" y="838930"/>
                  <a:pt x="145289" y="893467"/>
                  <a:pt x="128279" y="855194"/>
                </a:cubicBezTo>
                <a:cubicBezTo>
                  <a:pt x="125463" y="848857"/>
                  <a:pt x="123893" y="842037"/>
                  <a:pt x="121700" y="835459"/>
                </a:cubicBezTo>
                <a:cubicBezTo>
                  <a:pt x="120604" y="832170"/>
                  <a:pt x="120334" y="828476"/>
                  <a:pt x="118411" y="825591"/>
                </a:cubicBezTo>
                <a:lnTo>
                  <a:pt x="111833" y="815724"/>
                </a:lnTo>
                <a:cubicBezTo>
                  <a:pt x="109640" y="809145"/>
                  <a:pt x="108355" y="802191"/>
                  <a:pt x="105254" y="795988"/>
                </a:cubicBezTo>
                <a:cubicBezTo>
                  <a:pt x="100869" y="787217"/>
                  <a:pt x="94477" y="779188"/>
                  <a:pt x="92098" y="769675"/>
                </a:cubicBezTo>
                <a:cubicBezTo>
                  <a:pt x="87849" y="752683"/>
                  <a:pt x="91315" y="760280"/>
                  <a:pt x="82230" y="746650"/>
                </a:cubicBezTo>
                <a:cubicBezTo>
                  <a:pt x="77391" y="722451"/>
                  <a:pt x="82042" y="734856"/>
                  <a:pt x="65784" y="710469"/>
                </a:cubicBezTo>
                <a:cubicBezTo>
                  <a:pt x="61514" y="697659"/>
                  <a:pt x="64947" y="703053"/>
                  <a:pt x="55916" y="694023"/>
                </a:cubicBezTo>
                <a:cubicBezTo>
                  <a:pt x="45801" y="673792"/>
                  <a:pt x="52060" y="684950"/>
                  <a:pt x="36181" y="661131"/>
                </a:cubicBezTo>
                <a:cubicBezTo>
                  <a:pt x="27881" y="648681"/>
                  <a:pt x="32400" y="654060"/>
                  <a:pt x="23024" y="644685"/>
                </a:cubicBezTo>
                <a:cubicBezTo>
                  <a:pt x="18055" y="624806"/>
                  <a:pt x="21162" y="635809"/>
                  <a:pt x="13157" y="611793"/>
                </a:cubicBezTo>
                <a:lnTo>
                  <a:pt x="9867" y="601925"/>
                </a:lnTo>
                <a:cubicBezTo>
                  <a:pt x="8771" y="595347"/>
                  <a:pt x="8025" y="588700"/>
                  <a:pt x="6578" y="582190"/>
                </a:cubicBezTo>
                <a:cubicBezTo>
                  <a:pt x="5826" y="578805"/>
                  <a:pt x="3859" y="575742"/>
                  <a:pt x="3289" y="572322"/>
                </a:cubicBezTo>
                <a:cubicBezTo>
                  <a:pt x="1657" y="562529"/>
                  <a:pt x="1096" y="552587"/>
                  <a:pt x="0" y="542719"/>
                </a:cubicBezTo>
                <a:cubicBezTo>
                  <a:pt x="5968" y="494977"/>
                  <a:pt x="-6634" y="528185"/>
                  <a:pt x="19735" y="513116"/>
                </a:cubicBezTo>
                <a:cubicBezTo>
                  <a:pt x="23167" y="511155"/>
                  <a:pt x="24708" y="506861"/>
                  <a:pt x="26313" y="503249"/>
                </a:cubicBezTo>
                <a:cubicBezTo>
                  <a:pt x="42154" y="467607"/>
                  <a:pt x="16347" y="484617"/>
                  <a:pt x="82230" y="480224"/>
                </a:cubicBezTo>
                <a:cubicBezTo>
                  <a:pt x="84423" y="476935"/>
                  <a:pt x="85833" y="472960"/>
                  <a:pt x="88808" y="470357"/>
                </a:cubicBezTo>
                <a:cubicBezTo>
                  <a:pt x="94758" y="465151"/>
                  <a:pt x="108544" y="457200"/>
                  <a:pt x="108544" y="457200"/>
                </a:cubicBezTo>
                <a:cubicBezTo>
                  <a:pt x="114026" y="458296"/>
                  <a:pt x="119615" y="462025"/>
                  <a:pt x="124990" y="460489"/>
                </a:cubicBezTo>
                <a:cubicBezTo>
                  <a:pt x="128791" y="459403"/>
                  <a:pt x="130217" y="454337"/>
                  <a:pt x="131568" y="450622"/>
                </a:cubicBezTo>
                <a:cubicBezTo>
                  <a:pt x="134658" y="442125"/>
                  <a:pt x="135954" y="433079"/>
                  <a:pt x="138147" y="424308"/>
                </a:cubicBezTo>
                <a:cubicBezTo>
                  <a:pt x="155690" y="450622"/>
                  <a:pt x="132663" y="418823"/>
                  <a:pt x="154593" y="440754"/>
                </a:cubicBezTo>
                <a:cubicBezTo>
                  <a:pt x="157388" y="443549"/>
                  <a:pt x="158545" y="447667"/>
                  <a:pt x="161171" y="450622"/>
                </a:cubicBezTo>
                <a:cubicBezTo>
                  <a:pt x="161219" y="450676"/>
                  <a:pt x="181621" y="471071"/>
                  <a:pt x="187485" y="476935"/>
                </a:cubicBezTo>
                <a:cubicBezTo>
                  <a:pt x="189678" y="479128"/>
                  <a:pt x="191483" y="481794"/>
                  <a:pt x="194063" y="483514"/>
                </a:cubicBezTo>
                <a:cubicBezTo>
                  <a:pt x="200641" y="487899"/>
                  <a:pt x="208208" y="491080"/>
                  <a:pt x="213798" y="496670"/>
                </a:cubicBezTo>
                <a:lnTo>
                  <a:pt x="230244" y="513116"/>
                </a:lnTo>
                <a:cubicBezTo>
                  <a:pt x="239343" y="540407"/>
                  <a:pt x="224068" y="497474"/>
                  <a:pt x="246690" y="542719"/>
                </a:cubicBezTo>
                <a:lnTo>
                  <a:pt x="259847" y="569033"/>
                </a:lnTo>
                <a:cubicBezTo>
                  <a:pt x="265695" y="580729"/>
                  <a:pt x="266488" y="580764"/>
                  <a:pt x="269715" y="592057"/>
                </a:cubicBezTo>
                <a:cubicBezTo>
                  <a:pt x="270957" y="596404"/>
                  <a:pt x="270982" y="601171"/>
                  <a:pt x="273004" y="605214"/>
                </a:cubicBezTo>
                <a:cubicBezTo>
                  <a:pt x="274391" y="607988"/>
                  <a:pt x="277722" y="609312"/>
                  <a:pt x="279583" y="611793"/>
                </a:cubicBezTo>
                <a:cubicBezTo>
                  <a:pt x="284327" y="618118"/>
                  <a:pt x="290238" y="624028"/>
                  <a:pt x="292739" y="631528"/>
                </a:cubicBezTo>
                <a:cubicBezTo>
                  <a:pt x="293836" y="634817"/>
                  <a:pt x="294478" y="638295"/>
                  <a:pt x="296029" y="641396"/>
                </a:cubicBezTo>
                <a:cubicBezTo>
                  <a:pt x="302776" y="654889"/>
                  <a:pt x="301029" y="647648"/>
                  <a:pt x="309185" y="657842"/>
                </a:cubicBezTo>
                <a:cubicBezTo>
                  <a:pt x="311654" y="660929"/>
                  <a:pt x="313571" y="664420"/>
                  <a:pt x="315764" y="667709"/>
                </a:cubicBezTo>
                <a:cubicBezTo>
                  <a:pt x="316817" y="671922"/>
                  <a:pt x="319983" y="686017"/>
                  <a:pt x="322342" y="690734"/>
                </a:cubicBezTo>
                <a:cubicBezTo>
                  <a:pt x="324110" y="694270"/>
                  <a:pt x="326728" y="697312"/>
                  <a:pt x="328921" y="700601"/>
                </a:cubicBezTo>
                <a:cubicBezTo>
                  <a:pt x="330017" y="703890"/>
                  <a:pt x="330660" y="707368"/>
                  <a:pt x="332210" y="710469"/>
                </a:cubicBezTo>
                <a:cubicBezTo>
                  <a:pt x="336360" y="718770"/>
                  <a:pt x="339246" y="720795"/>
                  <a:pt x="345367" y="726915"/>
                </a:cubicBezTo>
                <a:cubicBezTo>
                  <a:pt x="359665" y="705465"/>
                  <a:pt x="347068" y="727707"/>
                  <a:pt x="355234" y="684155"/>
                </a:cubicBezTo>
                <a:cubicBezTo>
                  <a:pt x="356512" y="677340"/>
                  <a:pt x="359620" y="670998"/>
                  <a:pt x="361813" y="664420"/>
                </a:cubicBezTo>
                <a:cubicBezTo>
                  <a:pt x="362909" y="661131"/>
                  <a:pt x="362217" y="656475"/>
                  <a:pt x="365102" y="654552"/>
                </a:cubicBezTo>
                <a:cubicBezTo>
                  <a:pt x="377855" y="646051"/>
                  <a:pt x="371220" y="649224"/>
                  <a:pt x="384837" y="644685"/>
                </a:cubicBezTo>
                <a:cubicBezTo>
                  <a:pt x="387030" y="642492"/>
                  <a:pt x="389820" y="640765"/>
                  <a:pt x="391416" y="638106"/>
                </a:cubicBezTo>
                <a:cubicBezTo>
                  <a:pt x="398276" y="626673"/>
                  <a:pt x="393853" y="609195"/>
                  <a:pt x="391416" y="598636"/>
                </a:cubicBezTo>
                <a:cubicBezTo>
                  <a:pt x="390313" y="593858"/>
                  <a:pt x="386769" y="589986"/>
                  <a:pt x="384837" y="585479"/>
                </a:cubicBezTo>
                <a:cubicBezTo>
                  <a:pt x="383471" y="582292"/>
                  <a:pt x="383471" y="578496"/>
                  <a:pt x="381548" y="575611"/>
                </a:cubicBezTo>
                <a:cubicBezTo>
                  <a:pt x="378968" y="571741"/>
                  <a:pt x="374969" y="569033"/>
                  <a:pt x="371680" y="565744"/>
                </a:cubicBezTo>
                <a:cubicBezTo>
                  <a:pt x="363860" y="542283"/>
                  <a:pt x="374948" y="570644"/>
                  <a:pt x="358524" y="546009"/>
                </a:cubicBezTo>
                <a:cubicBezTo>
                  <a:pt x="356601" y="543124"/>
                  <a:pt x="356785" y="539242"/>
                  <a:pt x="355234" y="536141"/>
                </a:cubicBezTo>
                <a:cubicBezTo>
                  <a:pt x="342484" y="510641"/>
                  <a:pt x="353633" y="541203"/>
                  <a:pt x="345367" y="516406"/>
                </a:cubicBezTo>
                <a:cubicBezTo>
                  <a:pt x="346463" y="497767"/>
                  <a:pt x="346798" y="479068"/>
                  <a:pt x="348656" y="460489"/>
                </a:cubicBezTo>
                <a:cubicBezTo>
                  <a:pt x="349001" y="457039"/>
                  <a:pt x="350161" y="453595"/>
                  <a:pt x="351945" y="450622"/>
                </a:cubicBezTo>
                <a:cubicBezTo>
                  <a:pt x="353541" y="447963"/>
                  <a:pt x="356331" y="446236"/>
                  <a:pt x="358524" y="444043"/>
                </a:cubicBezTo>
                <a:cubicBezTo>
                  <a:pt x="364814" y="425172"/>
                  <a:pt x="357309" y="442785"/>
                  <a:pt x="371680" y="424308"/>
                </a:cubicBezTo>
                <a:cubicBezTo>
                  <a:pt x="376534" y="418067"/>
                  <a:pt x="380451" y="411151"/>
                  <a:pt x="384837" y="404573"/>
                </a:cubicBezTo>
                <a:lnTo>
                  <a:pt x="391416" y="394705"/>
                </a:lnTo>
                <a:cubicBezTo>
                  <a:pt x="392512" y="389223"/>
                  <a:pt x="391604" y="382911"/>
                  <a:pt x="394705" y="378259"/>
                </a:cubicBezTo>
                <a:cubicBezTo>
                  <a:pt x="396628" y="375374"/>
                  <a:pt x="401283" y="373874"/>
                  <a:pt x="404572" y="374970"/>
                </a:cubicBezTo>
                <a:cubicBezTo>
                  <a:pt x="412073" y="377470"/>
                  <a:pt x="416807" y="385627"/>
                  <a:pt x="424308" y="388127"/>
                </a:cubicBezTo>
                <a:lnTo>
                  <a:pt x="434175" y="391416"/>
                </a:lnTo>
                <a:cubicBezTo>
                  <a:pt x="435272" y="388127"/>
                  <a:pt x="436895" y="384968"/>
                  <a:pt x="437465" y="381548"/>
                </a:cubicBezTo>
                <a:cubicBezTo>
                  <a:pt x="439097" y="371755"/>
                  <a:pt x="437067" y="361163"/>
                  <a:pt x="440754" y="351945"/>
                </a:cubicBezTo>
                <a:cubicBezTo>
                  <a:pt x="442042" y="348726"/>
                  <a:pt x="447332" y="349752"/>
                  <a:pt x="450621" y="348656"/>
                </a:cubicBezTo>
                <a:cubicBezTo>
                  <a:pt x="460784" y="352043"/>
                  <a:pt x="464073" y="354029"/>
                  <a:pt x="464821" y="350063"/>
                </a:cubicBezTo>
                <a:lnTo>
                  <a:pt x="464648" y="342142"/>
                </a:lnTo>
                <a:lnTo>
                  <a:pt x="499959" y="338788"/>
                </a:lnTo>
                <a:cubicBezTo>
                  <a:pt x="515414" y="337535"/>
                  <a:pt x="530658" y="334403"/>
                  <a:pt x="546008" y="332210"/>
                </a:cubicBezTo>
                <a:lnTo>
                  <a:pt x="569033" y="328921"/>
                </a:lnTo>
                <a:cubicBezTo>
                  <a:pt x="575611" y="326728"/>
                  <a:pt x="583864" y="327245"/>
                  <a:pt x="588768" y="322342"/>
                </a:cubicBezTo>
                <a:cubicBezTo>
                  <a:pt x="597799" y="313313"/>
                  <a:pt x="592405" y="316745"/>
                  <a:pt x="605214" y="312475"/>
                </a:cubicBezTo>
                <a:cubicBezTo>
                  <a:pt x="604118" y="308089"/>
                  <a:pt x="603167" y="303665"/>
                  <a:pt x="601925" y="299318"/>
                </a:cubicBezTo>
                <a:cubicBezTo>
                  <a:pt x="600973" y="295984"/>
                  <a:pt x="601343" y="291616"/>
                  <a:pt x="598636" y="289450"/>
                </a:cubicBezTo>
                <a:cubicBezTo>
                  <a:pt x="595106" y="286626"/>
                  <a:pt x="589865" y="287257"/>
                  <a:pt x="585479" y="286161"/>
                </a:cubicBezTo>
                <a:cubicBezTo>
                  <a:pt x="582190" y="283968"/>
                  <a:pt x="576386" y="283459"/>
                  <a:pt x="575611" y="279583"/>
                </a:cubicBezTo>
                <a:cubicBezTo>
                  <a:pt x="574836" y="275706"/>
                  <a:pt x="579215" y="272318"/>
                  <a:pt x="582190" y="269715"/>
                </a:cubicBezTo>
                <a:cubicBezTo>
                  <a:pt x="588140" y="264509"/>
                  <a:pt x="595347" y="260944"/>
                  <a:pt x="601925" y="256558"/>
                </a:cubicBezTo>
                <a:lnTo>
                  <a:pt x="611793" y="249980"/>
                </a:lnTo>
                <a:cubicBezTo>
                  <a:pt x="615082" y="247787"/>
                  <a:pt x="617910" y="244651"/>
                  <a:pt x="621660" y="243401"/>
                </a:cubicBezTo>
                <a:lnTo>
                  <a:pt x="641395" y="236823"/>
                </a:lnTo>
                <a:cubicBezTo>
                  <a:pt x="644684" y="235727"/>
                  <a:pt x="647823" y="233964"/>
                  <a:pt x="651263" y="233534"/>
                </a:cubicBezTo>
                <a:lnTo>
                  <a:pt x="677577" y="230245"/>
                </a:lnTo>
                <a:cubicBezTo>
                  <a:pt x="679770" y="228052"/>
                  <a:pt x="682560" y="226325"/>
                  <a:pt x="684155" y="223666"/>
                </a:cubicBezTo>
                <a:cubicBezTo>
                  <a:pt x="692914" y="209067"/>
                  <a:pt x="685012" y="173461"/>
                  <a:pt x="684155" y="167750"/>
                </a:cubicBezTo>
                <a:cubicBezTo>
                  <a:pt x="683126" y="160892"/>
                  <a:pt x="677577" y="148014"/>
                  <a:pt x="677577" y="148014"/>
                </a:cubicBezTo>
                <a:cubicBezTo>
                  <a:pt x="678673" y="134857"/>
                  <a:pt x="678277" y="121490"/>
                  <a:pt x="680866" y="108544"/>
                </a:cubicBezTo>
                <a:cubicBezTo>
                  <a:pt x="681681" y="104471"/>
                  <a:pt x="690519" y="94901"/>
                  <a:pt x="694023" y="92098"/>
                </a:cubicBezTo>
                <a:cubicBezTo>
                  <a:pt x="697110" y="89629"/>
                  <a:pt x="700278" y="87125"/>
                  <a:pt x="703890" y="85519"/>
                </a:cubicBezTo>
                <a:cubicBezTo>
                  <a:pt x="720997" y="77916"/>
                  <a:pt x="727923" y="78327"/>
                  <a:pt x="746650" y="75652"/>
                </a:cubicBezTo>
                <a:cubicBezTo>
                  <a:pt x="749939" y="74556"/>
                  <a:pt x="753545" y="74147"/>
                  <a:pt x="756518" y="72363"/>
                </a:cubicBezTo>
                <a:cubicBezTo>
                  <a:pt x="759177" y="70767"/>
                  <a:pt x="760674" y="67721"/>
                  <a:pt x="763096" y="65784"/>
                </a:cubicBezTo>
                <a:cubicBezTo>
                  <a:pt x="766183" y="63314"/>
                  <a:pt x="769532" y="61167"/>
                  <a:pt x="772964" y="59206"/>
                </a:cubicBezTo>
                <a:cubicBezTo>
                  <a:pt x="777221" y="56773"/>
                  <a:pt x="781916" y="55150"/>
                  <a:pt x="786121" y="52627"/>
                </a:cubicBezTo>
                <a:cubicBezTo>
                  <a:pt x="792900" y="48559"/>
                  <a:pt x="805856" y="39470"/>
                  <a:pt x="805856" y="39470"/>
                </a:cubicBezTo>
                <a:cubicBezTo>
                  <a:pt x="806952" y="36181"/>
                  <a:pt x="807361" y="32576"/>
                  <a:pt x="809145" y="29603"/>
                </a:cubicBezTo>
                <a:cubicBezTo>
                  <a:pt x="817645" y="15437"/>
                  <a:pt x="828965" y="24496"/>
                  <a:pt x="845326" y="26314"/>
                </a:cubicBezTo>
                <a:cubicBezTo>
                  <a:pt x="852876" y="28831"/>
                  <a:pt x="865460" y="32810"/>
                  <a:pt x="871640" y="36181"/>
                </a:cubicBezTo>
                <a:cubicBezTo>
                  <a:pt x="904777" y="54256"/>
                  <a:pt x="878193" y="46043"/>
                  <a:pt x="904532" y="52627"/>
                </a:cubicBezTo>
                <a:cubicBezTo>
                  <a:pt x="908918" y="54820"/>
                  <a:pt x="912823" y="58598"/>
                  <a:pt x="917689" y="59206"/>
                </a:cubicBezTo>
                <a:cubicBezTo>
                  <a:pt x="922175" y="59767"/>
                  <a:pt x="926691" y="57697"/>
                  <a:pt x="930846" y="55916"/>
                </a:cubicBezTo>
                <a:cubicBezTo>
                  <a:pt x="938106" y="52804"/>
                  <a:pt x="941987" y="48064"/>
                  <a:pt x="947292" y="42760"/>
                </a:cubicBezTo>
                <a:cubicBezTo>
                  <a:pt x="948388" y="37278"/>
                  <a:pt x="946628" y="30267"/>
                  <a:pt x="950581" y="26314"/>
                </a:cubicBezTo>
                <a:cubicBezTo>
                  <a:pt x="953033" y="23862"/>
                  <a:pt x="957418" y="27919"/>
                  <a:pt x="960449" y="29603"/>
                </a:cubicBezTo>
                <a:cubicBezTo>
                  <a:pt x="967360" y="33443"/>
                  <a:pt x="973606" y="38374"/>
                  <a:pt x="980184" y="42760"/>
                </a:cubicBezTo>
                <a:cubicBezTo>
                  <a:pt x="983473" y="44953"/>
                  <a:pt x="986217" y="48379"/>
                  <a:pt x="990052" y="49338"/>
                </a:cubicBezTo>
                <a:lnTo>
                  <a:pt x="1003208" y="52627"/>
                </a:lnTo>
                <a:cubicBezTo>
                  <a:pt x="1013076" y="50434"/>
                  <a:pt x="1024636" y="51994"/>
                  <a:pt x="1032811" y="46049"/>
                </a:cubicBezTo>
                <a:cubicBezTo>
                  <a:pt x="1038419" y="41971"/>
                  <a:pt x="1034487" y="31218"/>
                  <a:pt x="1039390" y="26314"/>
                </a:cubicBezTo>
                <a:cubicBezTo>
                  <a:pt x="1041583" y="24121"/>
                  <a:pt x="1044031" y="22157"/>
                  <a:pt x="1045968" y="19735"/>
                </a:cubicBezTo>
                <a:cubicBezTo>
                  <a:pt x="1048437" y="16648"/>
                  <a:pt x="1049510" y="12399"/>
                  <a:pt x="1052547" y="9868"/>
                </a:cubicBezTo>
                <a:cubicBezTo>
                  <a:pt x="1057969" y="5350"/>
                  <a:pt x="1068713" y="2286"/>
                  <a:pt x="1075571" y="0"/>
                </a:cubicBezTo>
                <a:close/>
              </a:path>
            </a:pathLst>
          </a:custGeom>
          <a:ln>
            <a:noFill/>
          </a:ln>
        </p:spPr>
        <p:txBody>
          <a:bodyPr wrap="square">
            <a:noAutofit/>
          </a:bodyPr>
          <a:lstStyle/>
          <a:p>
            <a:endParaRPr lang="id-ID"/>
          </a:p>
        </p:txBody>
      </p:sp>
      <p:sp>
        <p:nvSpPr>
          <p:cNvPr id="67" name="Picture Placeholder 66">
            <a:extLst>
              <a:ext uri="{FF2B5EF4-FFF2-40B4-BE49-F238E27FC236}">
                <a16:creationId xmlns:a16="http://schemas.microsoft.com/office/drawing/2014/main" id="{733A579A-73D1-4A9E-A1C7-7BDE0B15C406}"/>
              </a:ext>
            </a:extLst>
          </p:cNvPr>
          <p:cNvSpPr>
            <a:spLocks noGrp="1"/>
          </p:cNvSpPr>
          <p:nvPr>
            <p:ph type="pic" sz="quarter" idx="11"/>
          </p:nvPr>
        </p:nvSpPr>
        <p:spPr>
          <a:xfrm>
            <a:off x="8315437" y="538986"/>
            <a:ext cx="3250292" cy="4304007"/>
          </a:xfrm>
          <a:custGeom>
            <a:avLst/>
            <a:gdLst>
              <a:gd name="connsiteX0" fmla="*/ 523875 w 1452562"/>
              <a:gd name="connsiteY0" fmla="*/ 0 h 1924050"/>
              <a:gd name="connsiteX1" fmla="*/ 542925 w 1452562"/>
              <a:gd name="connsiteY1" fmla="*/ 4762 h 1924050"/>
              <a:gd name="connsiteX2" fmla="*/ 571500 w 1452562"/>
              <a:gd name="connsiteY2" fmla="*/ 33337 h 1924050"/>
              <a:gd name="connsiteX3" fmla="*/ 590550 w 1452562"/>
              <a:gd name="connsiteY3" fmla="*/ 38100 h 1924050"/>
              <a:gd name="connsiteX4" fmla="*/ 619125 w 1452562"/>
              <a:gd name="connsiteY4" fmla="*/ 47625 h 1924050"/>
              <a:gd name="connsiteX5" fmla="*/ 642937 w 1452562"/>
              <a:gd name="connsiteY5" fmla="*/ 28575 h 1924050"/>
              <a:gd name="connsiteX6" fmla="*/ 657225 w 1452562"/>
              <a:gd name="connsiteY6" fmla="*/ 23812 h 1924050"/>
              <a:gd name="connsiteX7" fmla="*/ 733425 w 1452562"/>
              <a:gd name="connsiteY7" fmla="*/ 23812 h 1924050"/>
              <a:gd name="connsiteX8" fmla="*/ 747712 w 1452562"/>
              <a:gd name="connsiteY8" fmla="*/ 14287 h 1924050"/>
              <a:gd name="connsiteX9" fmla="*/ 776287 w 1452562"/>
              <a:gd name="connsiteY9" fmla="*/ 28575 h 1924050"/>
              <a:gd name="connsiteX10" fmla="*/ 781050 w 1452562"/>
              <a:gd name="connsiteY10" fmla="*/ 42862 h 1924050"/>
              <a:gd name="connsiteX11" fmla="*/ 809625 w 1452562"/>
              <a:gd name="connsiteY11" fmla="*/ 42862 h 1924050"/>
              <a:gd name="connsiteX12" fmla="*/ 819150 w 1452562"/>
              <a:gd name="connsiteY12" fmla="*/ 71437 h 1924050"/>
              <a:gd name="connsiteX13" fmla="*/ 857250 w 1452562"/>
              <a:gd name="connsiteY13" fmla="*/ 76200 h 1924050"/>
              <a:gd name="connsiteX14" fmla="*/ 914400 w 1452562"/>
              <a:gd name="connsiteY14" fmla="*/ 100012 h 1924050"/>
              <a:gd name="connsiteX15" fmla="*/ 962025 w 1452562"/>
              <a:gd name="connsiteY15" fmla="*/ 142875 h 1924050"/>
              <a:gd name="connsiteX16" fmla="*/ 1009650 w 1452562"/>
              <a:gd name="connsiteY16" fmla="*/ 147637 h 1924050"/>
              <a:gd name="connsiteX17" fmla="*/ 1038225 w 1452562"/>
              <a:gd name="connsiteY17" fmla="*/ 171450 h 1924050"/>
              <a:gd name="connsiteX18" fmla="*/ 1047750 w 1452562"/>
              <a:gd name="connsiteY18" fmla="*/ 185737 h 1924050"/>
              <a:gd name="connsiteX19" fmla="*/ 1071562 w 1452562"/>
              <a:gd name="connsiteY19" fmla="*/ 190500 h 1924050"/>
              <a:gd name="connsiteX20" fmla="*/ 1085850 w 1452562"/>
              <a:gd name="connsiteY20" fmla="*/ 195262 h 1924050"/>
              <a:gd name="connsiteX21" fmla="*/ 1095375 w 1452562"/>
              <a:gd name="connsiteY21" fmla="*/ 209550 h 1924050"/>
              <a:gd name="connsiteX22" fmla="*/ 1104900 w 1452562"/>
              <a:gd name="connsiteY22" fmla="*/ 238125 h 1924050"/>
              <a:gd name="connsiteX23" fmla="*/ 1109662 w 1452562"/>
              <a:gd name="connsiteY23" fmla="*/ 290512 h 1924050"/>
              <a:gd name="connsiteX24" fmla="*/ 1114425 w 1452562"/>
              <a:gd name="connsiteY24" fmla="*/ 304800 h 1924050"/>
              <a:gd name="connsiteX25" fmla="*/ 1128712 w 1452562"/>
              <a:gd name="connsiteY25" fmla="*/ 319087 h 1924050"/>
              <a:gd name="connsiteX26" fmla="*/ 1185862 w 1452562"/>
              <a:gd name="connsiteY26" fmla="*/ 323850 h 1924050"/>
              <a:gd name="connsiteX27" fmla="*/ 1200150 w 1452562"/>
              <a:gd name="connsiteY27" fmla="*/ 333375 h 1924050"/>
              <a:gd name="connsiteX28" fmla="*/ 1233487 w 1452562"/>
              <a:gd name="connsiteY28" fmla="*/ 342900 h 1924050"/>
              <a:gd name="connsiteX29" fmla="*/ 1238250 w 1452562"/>
              <a:gd name="connsiteY29" fmla="*/ 471487 h 1924050"/>
              <a:gd name="connsiteX30" fmla="*/ 1243012 w 1452562"/>
              <a:gd name="connsiteY30" fmla="*/ 485775 h 1924050"/>
              <a:gd name="connsiteX31" fmla="*/ 1257300 w 1452562"/>
              <a:gd name="connsiteY31" fmla="*/ 528637 h 1924050"/>
              <a:gd name="connsiteX32" fmla="*/ 1271587 w 1452562"/>
              <a:gd name="connsiteY32" fmla="*/ 571500 h 1924050"/>
              <a:gd name="connsiteX33" fmla="*/ 1276350 w 1452562"/>
              <a:gd name="connsiteY33" fmla="*/ 585787 h 1924050"/>
              <a:gd name="connsiteX34" fmla="*/ 1281112 w 1452562"/>
              <a:gd name="connsiteY34" fmla="*/ 666750 h 1924050"/>
              <a:gd name="connsiteX35" fmla="*/ 1300162 w 1452562"/>
              <a:gd name="connsiteY35" fmla="*/ 709612 h 1924050"/>
              <a:gd name="connsiteX36" fmla="*/ 1309687 w 1452562"/>
              <a:gd name="connsiteY36" fmla="*/ 738187 h 1924050"/>
              <a:gd name="connsiteX37" fmla="*/ 1319212 w 1452562"/>
              <a:gd name="connsiteY37" fmla="*/ 766762 h 1924050"/>
              <a:gd name="connsiteX38" fmla="*/ 1323975 w 1452562"/>
              <a:gd name="connsiteY38" fmla="*/ 781050 h 1924050"/>
              <a:gd name="connsiteX39" fmla="*/ 1333500 w 1452562"/>
              <a:gd name="connsiteY39" fmla="*/ 804862 h 1924050"/>
              <a:gd name="connsiteX40" fmla="*/ 1338262 w 1452562"/>
              <a:gd name="connsiteY40" fmla="*/ 828675 h 1924050"/>
              <a:gd name="connsiteX41" fmla="*/ 1347787 w 1452562"/>
              <a:gd name="connsiteY41" fmla="*/ 890587 h 1924050"/>
              <a:gd name="connsiteX42" fmla="*/ 1352550 w 1452562"/>
              <a:gd name="connsiteY42" fmla="*/ 938212 h 1924050"/>
              <a:gd name="connsiteX43" fmla="*/ 1362075 w 1452562"/>
              <a:gd name="connsiteY43" fmla="*/ 966787 h 1924050"/>
              <a:gd name="connsiteX44" fmla="*/ 1366837 w 1452562"/>
              <a:gd name="connsiteY44" fmla="*/ 981075 h 1924050"/>
              <a:gd name="connsiteX45" fmla="*/ 1376362 w 1452562"/>
              <a:gd name="connsiteY45" fmla="*/ 1033462 h 1924050"/>
              <a:gd name="connsiteX46" fmla="*/ 1381125 w 1452562"/>
              <a:gd name="connsiteY46" fmla="*/ 1062037 h 1924050"/>
              <a:gd name="connsiteX47" fmla="*/ 1385887 w 1452562"/>
              <a:gd name="connsiteY47" fmla="*/ 1076325 h 1924050"/>
              <a:gd name="connsiteX48" fmla="*/ 1395412 w 1452562"/>
              <a:gd name="connsiteY48" fmla="*/ 1138237 h 1924050"/>
              <a:gd name="connsiteX49" fmla="*/ 1400175 w 1452562"/>
              <a:gd name="connsiteY49" fmla="*/ 1152525 h 1924050"/>
              <a:gd name="connsiteX50" fmla="*/ 1404937 w 1452562"/>
              <a:gd name="connsiteY50" fmla="*/ 1176337 h 1924050"/>
              <a:gd name="connsiteX51" fmla="*/ 1414462 w 1452562"/>
              <a:gd name="connsiteY51" fmla="*/ 1338262 h 1924050"/>
              <a:gd name="connsiteX52" fmla="*/ 1423987 w 1452562"/>
              <a:gd name="connsiteY52" fmla="*/ 1390650 h 1924050"/>
              <a:gd name="connsiteX53" fmla="*/ 1438275 w 1452562"/>
              <a:gd name="connsiteY53" fmla="*/ 1419225 h 1924050"/>
              <a:gd name="connsiteX54" fmla="*/ 1443037 w 1452562"/>
              <a:gd name="connsiteY54" fmla="*/ 1509712 h 1924050"/>
              <a:gd name="connsiteX55" fmla="*/ 1447800 w 1452562"/>
              <a:gd name="connsiteY55" fmla="*/ 1524000 h 1924050"/>
              <a:gd name="connsiteX56" fmla="*/ 1452562 w 1452562"/>
              <a:gd name="connsiteY56" fmla="*/ 1543050 h 1924050"/>
              <a:gd name="connsiteX57" fmla="*/ 1423987 w 1452562"/>
              <a:gd name="connsiteY57" fmla="*/ 1562100 h 1924050"/>
              <a:gd name="connsiteX58" fmla="*/ 1409700 w 1452562"/>
              <a:gd name="connsiteY58" fmla="*/ 1571625 h 1924050"/>
              <a:gd name="connsiteX59" fmla="*/ 1381125 w 1452562"/>
              <a:gd name="connsiteY59" fmla="*/ 1581150 h 1924050"/>
              <a:gd name="connsiteX60" fmla="*/ 1366837 w 1452562"/>
              <a:gd name="connsiteY60" fmla="*/ 1609725 h 1924050"/>
              <a:gd name="connsiteX61" fmla="*/ 1357312 w 1452562"/>
              <a:gd name="connsiteY61" fmla="*/ 1624012 h 1924050"/>
              <a:gd name="connsiteX62" fmla="*/ 1290637 w 1452562"/>
              <a:gd name="connsiteY62" fmla="*/ 1609725 h 1924050"/>
              <a:gd name="connsiteX63" fmla="*/ 1281112 w 1452562"/>
              <a:gd name="connsiteY63" fmla="*/ 1581150 h 1924050"/>
              <a:gd name="connsiteX64" fmla="*/ 1252537 w 1452562"/>
              <a:gd name="connsiteY64" fmla="*/ 1562100 h 1924050"/>
              <a:gd name="connsiteX65" fmla="*/ 1219200 w 1452562"/>
              <a:gd name="connsiteY65" fmla="*/ 1576387 h 1924050"/>
              <a:gd name="connsiteX66" fmla="*/ 1209675 w 1452562"/>
              <a:gd name="connsiteY66" fmla="*/ 1595437 h 1924050"/>
              <a:gd name="connsiteX67" fmla="*/ 1176337 w 1452562"/>
              <a:gd name="connsiteY67" fmla="*/ 1619250 h 1924050"/>
              <a:gd name="connsiteX68" fmla="*/ 1171575 w 1452562"/>
              <a:gd name="connsiteY68" fmla="*/ 1633537 h 1924050"/>
              <a:gd name="connsiteX69" fmla="*/ 1185862 w 1452562"/>
              <a:gd name="connsiteY69" fmla="*/ 1666875 h 1924050"/>
              <a:gd name="connsiteX70" fmla="*/ 1200150 w 1452562"/>
              <a:gd name="connsiteY70" fmla="*/ 1695450 h 1924050"/>
              <a:gd name="connsiteX71" fmla="*/ 1214437 w 1452562"/>
              <a:gd name="connsiteY71" fmla="*/ 1738312 h 1924050"/>
              <a:gd name="connsiteX72" fmla="*/ 1219200 w 1452562"/>
              <a:gd name="connsiteY72" fmla="*/ 1752600 h 1924050"/>
              <a:gd name="connsiteX73" fmla="*/ 1209675 w 1452562"/>
              <a:gd name="connsiteY73" fmla="*/ 1790700 h 1924050"/>
              <a:gd name="connsiteX74" fmla="*/ 1200150 w 1452562"/>
              <a:gd name="connsiteY74" fmla="*/ 1819275 h 1924050"/>
              <a:gd name="connsiteX75" fmla="*/ 1128712 w 1452562"/>
              <a:gd name="connsiteY75" fmla="*/ 1871662 h 1924050"/>
              <a:gd name="connsiteX76" fmla="*/ 1109662 w 1452562"/>
              <a:gd name="connsiteY76" fmla="*/ 1900237 h 1924050"/>
              <a:gd name="connsiteX77" fmla="*/ 1085850 w 1452562"/>
              <a:gd name="connsiteY77" fmla="*/ 1924050 h 1924050"/>
              <a:gd name="connsiteX78" fmla="*/ 1052512 w 1452562"/>
              <a:gd name="connsiteY78" fmla="*/ 1909762 h 1924050"/>
              <a:gd name="connsiteX79" fmla="*/ 1047750 w 1452562"/>
              <a:gd name="connsiteY79" fmla="*/ 1895475 h 1924050"/>
              <a:gd name="connsiteX80" fmla="*/ 1038225 w 1452562"/>
              <a:gd name="connsiteY80" fmla="*/ 1876425 h 1924050"/>
              <a:gd name="connsiteX81" fmla="*/ 1033462 w 1452562"/>
              <a:gd name="connsiteY81" fmla="*/ 1862137 h 1924050"/>
              <a:gd name="connsiteX82" fmla="*/ 1019175 w 1452562"/>
              <a:gd name="connsiteY82" fmla="*/ 1857375 h 1924050"/>
              <a:gd name="connsiteX83" fmla="*/ 985837 w 1452562"/>
              <a:gd name="connsiteY83" fmla="*/ 1824037 h 1924050"/>
              <a:gd name="connsiteX84" fmla="*/ 976312 w 1452562"/>
              <a:gd name="connsiteY84" fmla="*/ 1752600 h 1924050"/>
              <a:gd name="connsiteX85" fmla="*/ 971550 w 1452562"/>
              <a:gd name="connsiteY85" fmla="*/ 1733550 h 1924050"/>
              <a:gd name="connsiteX86" fmla="*/ 952500 w 1452562"/>
              <a:gd name="connsiteY86" fmla="*/ 1700212 h 1924050"/>
              <a:gd name="connsiteX87" fmla="*/ 933450 w 1452562"/>
              <a:gd name="connsiteY87" fmla="*/ 1662112 h 1924050"/>
              <a:gd name="connsiteX88" fmla="*/ 909637 w 1452562"/>
              <a:gd name="connsiteY88" fmla="*/ 1624012 h 1924050"/>
              <a:gd name="connsiteX89" fmla="*/ 862012 w 1452562"/>
              <a:gd name="connsiteY89" fmla="*/ 1628775 h 1924050"/>
              <a:gd name="connsiteX90" fmla="*/ 842962 w 1452562"/>
              <a:gd name="connsiteY90" fmla="*/ 1633537 h 1924050"/>
              <a:gd name="connsiteX91" fmla="*/ 762000 w 1452562"/>
              <a:gd name="connsiteY91" fmla="*/ 1628775 h 1924050"/>
              <a:gd name="connsiteX92" fmla="*/ 747712 w 1452562"/>
              <a:gd name="connsiteY92" fmla="*/ 1614487 h 1924050"/>
              <a:gd name="connsiteX93" fmla="*/ 742950 w 1452562"/>
              <a:gd name="connsiteY93" fmla="*/ 1600200 h 1924050"/>
              <a:gd name="connsiteX94" fmla="*/ 728662 w 1452562"/>
              <a:gd name="connsiteY94" fmla="*/ 1595437 h 1924050"/>
              <a:gd name="connsiteX95" fmla="*/ 700087 w 1452562"/>
              <a:gd name="connsiteY95" fmla="*/ 1581150 h 1924050"/>
              <a:gd name="connsiteX96" fmla="*/ 676275 w 1452562"/>
              <a:gd name="connsiteY96" fmla="*/ 1538287 h 1924050"/>
              <a:gd name="connsiteX97" fmla="*/ 671512 w 1452562"/>
              <a:gd name="connsiteY97" fmla="*/ 1519237 h 1924050"/>
              <a:gd name="connsiteX98" fmla="*/ 657225 w 1452562"/>
              <a:gd name="connsiteY98" fmla="*/ 1514475 h 1924050"/>
              <a:gd name="connsiteX99" fmla="*/ 623887 w 1452562"/>
              <a:gd name="connsiteY99" fmla="*/ 1519237 h 1924050"/>
              <a:gd name="connsiteX100" fmla="*/ 619125 w 1452562"/>
              <a:gd name="connsiteY100" fmla="*/ 1533525 h 1924050"/>
              <a:gd name="connsiteX101" fmla="*/ 614362 w 1452562"/>
              <a:gd name="connsiteY101" fmla="*/ 1585912 h 1924050"/>
              <a:gd name="connsiteX102" fmla="*/ 604837 w 1452562"/>
              <a:gd name="connsiteY102" fmla="*/ 1600200 h 1924050"/>
              <a:gd name="connsiteX103" fmla="*/ 576262 w 1452562"/>
              <a:gd name="connsiteY103" fmla="*/ 1619250 h 1924050"/>
              <a:gd name="connsiteX104" fmla="*/ 571500 w 1452562"/>
              <a:gd name="connsiteY104" fmla="*/ 1647825 h 1924050"/>
              <a:gd name="connsiteX105" fmla="*/ 566737 w 1452562"/>
              <a:gd name="connsiteY105" fmla="*/ 1714500 h 1924050"/>
              <a:gd name="connsiteX106" fmla="*/ 528637 w 1452562"/>
              <a:gd name="connsiteY106" fmla="*/ 1728787 h 1924050"/>
              <a:gd name="connsiteX107" fmla="*/ 519112 w 1452562"/>
              <a:gd name="connsiteY107" fmla="*/ 1743075 h 1924050"/>
              <a:gd name="connsiteX108" fmla="*/ 457200 w 1452562"/>
              <a:gd name="connsiteY108" fmla="*/ 1743075 h 1924050"/>
              <a:gd name="connsiteX109" fmla="*/ 442912 w 1452562"/>
              <a:gd name="connsiteY109" fmla="*/ 1733550 h 1924050"/>
              <a:gd name="connsiteX110" fmla="*/ 423862 w 1452562"/>
              <a:gd name="connsiteY110" fmla="*/ 1776412 h 1924050"/>
              <a:gd name="connsiteX111" fmla="*/ 395287 w 1452562"/>
              <a:gd name="connsiteY111" fmla="*/ 1771650 h 1924050"/>
              <a:gd name="connsiteX112" fmla="*/ 361950 w 1452562"/>
              <a:gd name="connsiteY112" fmla="*/ 1728787 h 1924050"/>
              <a:gd name="connsiteX113" fmla="*/ 347662 w 1452562"/>
              <a:gd name="connsiteY113" fmla="*/ 1681162 h 1924050"/>
              <a:gd name="connsiteX114" fmla="*/ 333375 w 1452562"/>
              <a:gd name="connsiteY114" fmla="*/ 1624012 h 1924050"/>
              <a:gd name="connsiteX115" fmla="*/ 323850 w 1452562"/>
              <a:gd name="connsiteY115" fmla="*/ 1609725 h 1924050"/>
              <a:gd name="connsiteX116" fmla="*/ 319087 w 1452562"/>
              <a:gd name="connsiteY116" fmla="*/ 1590675 h 1924050"/>
              <a:gd name="connsiteX117" fmla="*/ 314325 w 1452562"/>
              <a:gd name="connsiteY117" fmla="*/ 1576387 h 1924050"/>
              <a:gd name="connsiteX118" fmla="*/ 290512 w 1452562"/>
              <a:gd name="connsiteY118" fmla="*/ 1524000 h 1924050"/>
              <a:gd name="connsiteX119" fmla="*/ 261937 w 1452562"/>
              <a:gd name="connsiteY119" fmla="*/ 1504950 h 1924050"/>
              <a:gd name="connsiteX120" fmla="*/ 252412 w 1452562"/>
              <a:gd name="connsiteY120" fmla="*/ 1490662 h 1924050"/>
              <a:gd name="connsiteX121" fmla="*/ 223837 w 1452562"/>
              <a:gd name="connsiteY121" fmla="*/ 1466850 h 1924050"/>
              <a:gd name="connsiteX122" fmla="*/ 204787 w 1452562"/>
              <a:gd name="connsiteY122" fmla="*/ 1438275 h 1924050"/>
              <a:gd name="connsiteX123" fmla="*/ 190500 w 1452562"/>
              <a:gd name="connsiteY123" fmla="*/ 1409700 h 1924050"/>
              <a:gd name="connsiteX124" fmla="*/ 185737 w 1452562"/>
              <a:gd name="connsiteY124" fmla="*/ 1390650 h 1924050"/>
              <a:gd name="connsiteX125" fmla="*/ 180975 w 1452562"/>
              <a:gd name="connsiteY125" fmla="*/ 1366837 h 1924050"/>
              <a:gd name="connsiteX126" fmla="*/ 176212 w 1452562"/>
              <a:gd name="connsiteY126" fmla="*/ 1352550 h 1924050"/>
              <a:gd name="connsiteX127" fmla="*/ 171450 w 1452562"/>
              <a:gd name="connsiteY127" fmla="*/ 1333500 h 1924050"/>
              <a:gd name="connsiteX128" fmla="*/ 166687 w 1452562"/>
              <a:gd name="connsiteY128" fmla="*/ 1219200 h 1924050"/>
              <a:gd name="connsiteX129" fmla="*/ 161925 w 1452562"/>
              <a:gd name="connsiteY129" fmla="*/ 1204912 h 1924050"/>
              <a:gd name="connsiteX130" fmla="*/ 152400 w 1452562"/>
              <a:gd name="connsiteY130" fmla="*/ 1190625 h 1924050"/>
              <a:gd name="connsiteX131" fmla="*/ 146516 w 1452562"/>
              <a:gd name="connsiteY131" fmla="*/ 1175379 h 1924050"/>
              <a:gd name="connsiteX132" fmla="*/ 151121 w 1452562"/>
              <a:gd name="connsiteY132" fmla="*/ 1181070 h 1924050"/>
              <a:gd name="connsiteX133" fmla="*/ 154111 w 1452562"/>
              <a:gd name="connsiteY133" fmla="*/ 1185396 h 1924050"/>
              <a:gd name="connsiteX134" fmla="*/ 153587 w 1452562"/>
              <a:gd name="connsiteY134" fmla="*/ 1184119 h 1924050"/>
              <a:gd name="connsiteX135" fmla="*/ 151121 w 1452562"/>
              <a:gd name="connsiteY135" fmla="*/ 1181070 h 1924050"/>
              <a:gd name="connsiteX136" fmla="*/ 145824 w 1452562"/>
              <a:gd name="connsiteY136" fmla="*/ 1173408 h 1924050"/>
              <a:gd name="connsiteX137" fmla="*/ 128587 w 1452562"/>
              <a:gd name="connsiteY137" fmla="*/ 1147762 h 1924050"/>
              <a:gd name="connsiteX138" fmla="*/ 119062 w 1452562"/>
              <a:gd name="connsiteY138" fmla="*/ 1133475 h 1924050"/>
              <a:gd name="connsiteX139" fmla="*/ 114300 w 1452562"/>
              <a:gd name="connsiteY139" fmla="*/ 1119187 h 1924050"/>
              <a:gd name="connsiteX140" fmla="*/ 104775 w 1452562"/>
              <a:gd name="connsiteY140" fmla="*/ 1100137 h 1924050"/>
              <a:gd name="connsiteX141" fmla="*/ 90487 w 1452562"/>
              <a:gd name="connsiteY141" fmla="*/ 1066800 h 1924050"/>
              <a:gd name="connsiteX142" fmla="*/ 85725 w 1452562"/>
              <a:gd name="connsiteY142" fmla="*/ 1047750 h 1924050"/>
              <a:gd name="connsiteX143" fmla="*/ 76200 w 1452562"/>
              <a:gd name="connsiteY143" fmla="*/ 1019175 h 1924050"/>
              <a:gd name="connsiteX144" fmla="*/ 71437 w 1452562"/>
              <a:gd name="connsiteY144" fmla="*/ 981075 h 1924050"/>
              <a:gd name="connsiteX145" fmla="*/ 66675 w 1452562"/>
              <a:gd name="connsiteY145" fmla="*/ 966787 h 1924050"/>
              <a:gd name="connsiteX146" fmla="*/ 61912 w 1452562"/>
              <a:gd name="connsiteY146" fmla="*/ 938212 h 1924050"/>
              <a:gd name="connsiteX147" fmla="*/ 57150 w 1452562"/>
              <a:gd name="connsiteY147" fmla="*/ 923925 h 1924050"/>
              <a:gd name="connsiteX148" fmla="*/ 52387 w 1452562"/>
              <a:gd name="connsiteY148" fmla="*/ 900112 h 1924050"/>
              <a:gd name="connsiteX149" fmla="*/ 47625 w 1452562"/>
              <a:gd name="connsiteY149" fmla="*/ 766762 h 1924050"/>
              <a:gd name="connsiteX150" fmla="*/ 38100 w 1452562"/>
              <a:gd name="connsiteY150" fmla="*/ 738187 h 1924050"/>
              <a:gd name="connsiteX151" fmla="*/ 33337 w 1452562"/>
              <a:gd name="connsiteY151" fmla="*/ 723900 h 1924050"/>
              <a:gd name="connsiteX152" fmla="*/ 28575 w 1452562"/>
              <a:gd name="connsiteY152" fmla="*/ 709612 h 1924050"/>
              <a:gd name="connsiteX153" fmla="*/ 19050 w 1452562"/>
              <a:gd name="connsiteY153" fmla="*/ 695325 h 1924050"/>
              <a:gd name="connsiteX154" fmla="*/ 0 w 1452562"/>
              <a:gd name="connsiteY154" fmla="*/ 690562 h 1924050"/>
              <a:gd name="connsiteX155" fmla="*/ 14287 w 1452562"/>
              <a:gd name="connsiteY155" fmla="*/ 652462 h 1924050"/>
              <a:gd name="connsiteX156" fmla="*/ 23812 w 1452562"/>
              <a:gd name="connsiteY156" fmla="*/ 623887 h 1924050"/>
              <a:gd name="connsiteX157" fmla="*/ 19050 w 1452562"/>
              <a:gd name="connsiteY157" fmla="*/ 576262 h 1924050"/>
              <a:gd name="connsiteX158" fmla="*/ 14287 w 1452562"/>
              <a:gd name="connsiteY158" fmla="*/ 557212 h 1924050"/>
              <a:gd name="connsiteX159" fmla="*/ 19050 w 1452562"/>
              <a:gd name="connsiteY159" fmla="*/ 504825 h 1924050"/>
              <a:gd name="connsiteX160" fmla="*/ 42862 w 1452562"/>
              <a:gd name="connsiteY160" fmla="*/ 461962 h 1924050"/>
              <a:gd name="connsiteX161" fmla="*/ 66675 w 1452562"/>
              <a:gd name="connsiteY161" fmla="*/ 433387 h 1924050"/>
              <a:gd name="connsiteX162" fmla="*/ 85725 w 1452562"/>
              <a:gd name="connsiteY162" fmla="*/ 390525 h 1924050"/>
              <a:gd name="connsiteX163" fmla="*/ 90487 w 1452562"/>
              <a:gd name="connsiteY163" fmla="*/ 376237 h 1924050"/>
              <a:gd name="connsiteX164" fmla="*/ 95250 w 1452562"/>
              <a:gd name="connsiteY164" fmla="*/ 319087 h 1924050"/>
              <a:gd name="connsiteX165" fmla="*/ 119062 w 1452562"/>
              <a:gd name="connsiteY165" fmla="*/ 295275 h 1924050"/>
              <a:gd name="connsiteX166" fmla="*/ 138112 w 1452562"/>
              <a:gd name="connsiteY166" fmla="*/ 266700 h 1924050"/>
              <a:gd name="connsiteX167" fmla="*/ 180975 w 1452562"/>
              <a:gd name="connsiteY167" fmla="*/ 242887 h 1924050"/>
              <a:gd name="connsiteX168" fmla="*/ 209550 w 1452562"/>
              <a:gd name="connsiteY168" fmla="*/ 238125 h 1924050"/>
              <a:gd name="connsiteX169" fmla="*/ 276225 w 1452562"/>
              <a:gd name="connsiteY169" fmla="*/ 252412 h 1924050"/>
              <a:gd name="connsiteX170" fmla="*/ 290512 w 1452562"/>
              <a:gd name="connsiteY170" fmla="*/ 257175 h 1924050"/>
              <a:gd name="connsiteX171" fmla="*/ 338137 w 1452562"/>
              <a:gd name="connsiteY171" fmla="*/ 238125 h 1924050"/>
              <a:gd name="connsiteX172" fmla="*/ 342900 w 1452562"/>
              <a:gd name="connsiteY172" fmla="*/ 209550 h 1924050"/>
              <a:gd name="connsiteX173" fmla="*/ 357187 w 1452562"/>
              <a:gd name="connsiteY173" fmla="*/ 200025 h 1924050"/>
              <a:gd name="connsiteX174" fmla="*/ 371475 w 1452562"/>
              <a:gd name="connsiteY174" fmla="*/ 195262 h 1924050"/>
              <a:gd name="connsiteX175" fmla="*/ 438150 w 1452562"/>
              <a:gd name="connsiteY175" fmla="*/ 185737 h 1924050"/>
              <a:gd name="connsiteX176" fmla="*/ 442912 w 1452562"/>
              <a:gd name="connsiteY176" fmla="*/ 104775 h 1924050"/>
              <a:gd name="connsiteX177" fmla="*/ 452437 w 1452562"/>
              <a:gd name="connsiteY177" fmla="*/ 57150 h 1924050"/>
              <a:gd name="connsiteX178" fmla="*/ 461962 w 1452562"/>
              <a:gd name="connsiteY178" fmla="*/ 42862 h 1924050"/>
              <a:gd name="connsiteX179" fmla="*/ 466725 w 1452562"/>
              <a:gd name="connsiteY179" fmla="*/ 28575 h 1924050"/>
              <a:gd name="connsiteX180" fmla="*/ 495300 w 1452562"/>
              <a:gd name="connsiteY180" fmla="*/ 14287 h 1924050"/>
              <a:gd name="connsiteX181" fmla="*/ 523875 w 1452562"/>
              <a:gd name="connsiteY181" fmla="*/ 0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452562" h="1924050">
                <a:moveTo>
                  <a:pt x="523875" y="0"/>
                </a:moveTo>
                <a:cubicBezTo>
                  <a:pt x="530225" y="1587"/>
                  <a:pt x="537563" y="1009"/>
                  <a:pt x="542925" y="4762"/>
                </a:cubicBezTo>
                <a:cubicBezTo>
                  <a:pt x="553960" y="12487"/>
                  <a:pt x="558432" y="30070"/>
                  <a:pt x="571500" y="33337"/>
                </a:cubicBezTo>
                <a:cubicBezTo>
                  <a:pt x="577850" y="34925"/>
                  <a:pt x="584281" y="36219"/>
                  <a:pt x="590550" y="38100"/>
                </a:cubicBezTo>
                <a:cubicBezTo>
                  <a:pt x="600167" y="40985"/>
                  <a:pt x="619125" y="47625"/>
                  <a:pt x="619125" y="47625"/>
                </a:cubicBezTo>
                <a:cubicBezTo>
                  <a:pt x="655038" y="35652"/>
                  <a:pt x="612161" y="53195"/>
                  <a:pt x="642937" y="28575"/>
                </a:cubicBezTo>
                <a:cubicBezTo>
                  <a:pt x="646857" y="25439"/>
                  <a:pt x="652462" y="25400"/>
                  <a:pt x="657225" y="23812"/>
                </a:cubicBezTo>
                <a:cubicBezTo>
                  <a:pt x="684313" y="26275"/>
                  <a:pt x="707820" y="33414"/>
                  <a:pt x="733425" y="23812"/>
                </a:cubicBezTo>
                <a:cubicBezTo>
                  <a:pt x="738784" y="21802"/>
                  <a:pt x="742950" y="17462"/>
                  <a:pt x="747712" y="14287"/>
                </a:cubicBezTo>
                <a:cubicBezTo>
                  <a:pt x="757124" y="17425"/>
                  <a:pt x="769572" y="20182"/>
                  <a:pt x="776287" y="28575"/>
                </a:cubicBezTo>
                <a:cubicBezTo>
                  <a:pt x="779423" y="32495"/>
                  <a:pt x="779462" y="38100"/>
                  <a:pt x="781050" y="42862"/>
                </a:cubicBezTo>
                <a:cubicBezTo>
                  <a:pt x="788377" y="40420"/>
                  <a:pt x="802298" y="32605"/>
                  <a:pt x="809625" y="42862"/>
                </a:cubicBezTo>
                <a:cubicBezTo>
                  <a:pt x="815461" y="51032"/>
                  <a:pt x="809625" y="68262"/>
                  <a:pt x="819150" y="71437"/>
                </a:cubicBezTo>
                <a:cubicBezTo>
                  <a:pt x="840967" y="78710"/>
                  <a:pt x="828417" y="76200"/>
                  <a:pt x="857250" y="76200"/>
                </a:cubicBezTo>
                <a:lnTo>
                  <a:pt x="914400" y="100012"/>
                </a:lnTo>
                <a:lnTo>
                  <a:pt x="962025" y="142875"/>
                </a:lnTo>
                <a:cubicBezTo>
                  <a:pt x="977900" y="144462"/>
                  <a:pt x="994104" y="144050"/>
                  <a:pt x="1009650" y="147637"/>
                </a:cubicBezTo>
                <a:cubicBezTo>
                  <a:pt x="1017380" y="149421"/>
                  <a:pt x="1034201" y="166621"/>
                  <a:pt x="1038225" y="171450"/>
                </a:cubicBezTo>
                <a:cubicBezTo>
                  <a:pt x="1041889" y="175847"/>
                  <a:pt x="1042780" y="182897"/>
                  <a:pt x="1047750" y="185737"/>
                </a:cubicBezTo>
                <a:cubicBezTo>
                  <a:pt x="1054778" y="189753"/>
                  <a:pt x="1063709" y="188537"/>
                  <a:pt x="1071562" y="190500"/>
                </a:cubicBezTo>
                <a:cubicBezTo>
                  <a:pt x="1076432" y="191718"/>
                  <a:pt x="1081087" y="193675"/>
                  <a:pt x="1085850" y="195262"/>
                </a:cubicBezTo>
                <a:cubicBezTo>
                  <a:pt x="1089025" y="200025"/>
                  <a:pt x="1093050" y="204319"/>
                  <a:pt x="1095375" y="209550"/>
                </a:cubicBezTo>
                <a:cubicBezTo>
                  <a:pt x="1099453" y="218725"/>
                  <a:pt x="1104900" y="238125"/>
                  <a:pt x="1104900" y="238125"/>
                </a:cubicBezTo>
                <a:cubicBezTo>
                  <a:pt x="1106487" y="255587"/>
                  <a:pt x="1107182" y="273154"/>
                  <a:pt x="1109662" y="290512"/>
                </a:cubicBezTo>
                <a:cubicBezTo>
                  <a:pt x="1110372" y="295482"/>
                  <a:pt x="1111640" y="300623"/>
                  <a:pt x="1114425" y="304800"/>
                </a:cubicBezTo>
                <a:cubicBezTo>
                  <a:pt x="1118161" y="310404"/>
                  <a:pt x="1122204" y="317352"/>
                  <a:pt x="1128712" y="319087"/>
                </a:cubicBezTo>
                <a:cubicBezTo>
                  <a:pt x="1147183" y="324013"/>
                  <a:pt x="1166812" y="322262"/>
                  <a:pt x="1185862" y="323850"/>
                </a:cubicBezTo>
                <a:cubicBezTo>
                  <a:pt x="1190625" y="327025"/>
                  <a:pt x="1194461" y="332743"/>
                  <a:pt x="1200150" y="333375"/>
                </a:cubicBezTo>
                <a:cubicBezTo>
                  <a:pt x="1236900" y="337458"/>
                  <a:pt x="1223996" y="314423"/>
                  <a:pt x="1233487" y="342900"/>
                </a:cubicBezTo>
                <a:cubicBezTo>
                  <a:pt x="1235075" y="385762"/>
                  <a:pt x="1235397" y="428690"/>
                  <a:pt x="1238250" y="471487"/>
                </a:cubicBezTo>
                <a:cubicBezTo>
                  <a:pt x="1238584" y="476496"/>
                  <a:pt x="1241923" y="480874"/>
                  <a:pt x="1243012" y="485775"/>
                </a:cubicBezTo>
                <a:cubicBezTo>
                  <a:pt x="1251567" y="524272"/>
                  <a:pt x="1240729" y="503781"/>
                  <a:pt x="1257300" y="528637"/>
                </a:cubicBezTo>
                <a:lnTo>
                  <a:pt x="1271587" y="571500"/>
                </a:lnTo>
                <a:lnTo>
                  <a:pt x="1276350" y="585787"/>
                </a:lnTo>
                <a:cubicBezTo>
                  <a:pt x="1277937" y="612775"/>
                  <a:pt x="1277616" y="639943"/>
                  <a:pt x="1281112" y="666750"/>
                </a:cubicBezTo>
                <a:cubicBezTo>
                  <a:pt x="1286348" y="706891"/>
                  <a:pt x="1288545" y="683473"/>
                  <a:pt x="1300162" y="709612"/>
                </a:cubicBezTo>
                <a:cubicBezTo>
                  <a:pt x="1304240" y="718787"/>
                  <a:pt x="1306512" y="728662"/>
                  <a:pt x="1309687" y="738187"/>
                </a:cubicBezTo>
                <a:lnTo>
                  <a:pt x="1319212" y="766762"/>
                </a:lnTo>
                <a:cubicBezTo>
                  <a:pt x="1320800" y="771525"/>
                  <a:pt x="1322110" y="776389"/>
                  <a:pt x="1323975" y="781050"/>
                </a:cubicBezTo>
                <a:lnTo>
                  <a:pt x="1333500" y="804862"/>
                </a:lnTo>
                <a:cubicBezTo>
                  <a:pt x="1335087" y="812800"/>
                  <a:pt x="1337117" y="820662"/>
                  <a:pt x="1338262" y="828675"/>
                </a:cubicBezTo>
                <a:cubicBezTo>
                  <a:pt x="1347404" y="892667"/>
                  <a:pt x="1337874" y="850932"/>
                  <a:pt x="1347787" y="890587"/>
                </a:cubicBezTo>
                <a:cubicBezTo>
                  <a:pt x="1349375" y="906462"/>
                  <a:pt x="1349610" y="922531"/>
                  <a:pt x="1352550" y="938212"/>
                </a:cubicBezTo>
                <a:cubicBezTo>
                  <a:pt x="1354400" y="948080"/>
                  <a:pt x="1358900" y="957262"/>
                  <a:pt x="1362075" y="966787"/>
                </a:cubicBezTo>
                <a:lnTo>
                  <a:pt x="1366837" y="981075"/>
                </a:lnTo>
                <a:cubicBezTo>
                  <a:pt x="1378943" y="1065810"/>
                  <a:pt x="1365136" y="977330"/>
                  <a:pt x="1376362" y="1033462"/>
                </a:cubicBezTo>
                <a:cubicBezTo>
                  <a:pt x="1378256" y="1042931"/>
                  <a:pt x="1379030" y="1052611"/>
                  <a:pt x="1381125" y="1062037"/>
                </a:cubicBezTo>
                <a:cubicBezTo>
                  <a:pt x="1382214" y="1066938"/>
                  <a:pt x="1384798" y="1071424"/>
                  <a:pt x="1385887" y="1076325"/>
                </a:cubicBezTo>
                <a:cubicBezTo>
                  <a:pt x="1393770" y="1111800"/>
                  <a:pt x="1387803" y="1100190"/>
                  <a:pt x="1395412" y="1138237"/>
                </a:cubicBezTo>
                <a:cubicBezTo>
                  <a:pt x="1396397" y="1143160"/>
                  <a:pt x="1398957" y="1147655"/>
                  <a:pt x="1400175" y="1152525"/>
                </a:cubicBezTo>
                <a:cubicBezTo>
                  <a:pt x="1402138" y="1160378"/>
                  <a:pt x="1403350" y="1168400"/>
                  <a:pt x="1404937" y="1176337"/>
                </a:cubicBezTo>
                <a:cubicBezTo>
                  <a:pt x="1411337" y="1355509"/>
                  <a:pt x="1402108" y="1257961"/>
                  <a:pt x="1414462" y="1338262"/>
                </a:cubicBezTo>
                <a:cubicBezTo>
                  <a:pt x="1415697" y="1346290"/>
                  <a:pt x="1419100" y="1379246"/>
                  <a:pt x="1423987" y="1390650"/>
                </a:cubicBezTo>
                <a:cubicBezTo>
                  <a:pt x="1451692" y="1455296"/>
                  <a:pt x="1418199" y="1359000"/>
                  <a:pt x="1438275" y="1419225"/>
                </a:cubicBezTo>
                <a:cubicBezTo>
                  <a:pt x="1439862" y="1449387"/>
                  <a:pt x="1440302" y="1479632"/>
                  <a:pt x="1443037" y="1509712"/>
                </a:cubicBezTo>
                <a:cubicBezTo>
                  <a:pt x="1443492" y="1514712"/>
                  <a:pt x="1446421" y="1519173"/>
                  <a:pt x="1447800" y="1524000"/>
                </a:cubicBezTo>
                <a:cubicBezTo>
                  <a:pt x="1449598" y="1530294"/>
                  <a:pt x="1450975" y="1536700"/>
                  <a:pt x="1452562" y="1543050"/>
                </a:cubicBezTo>
                <a:cubicBezTo>
                  <a:pt x="1425479" y="1570133"/>
                  <a:pt x="1451557" y="1548315"/>
                  <a:pt x="1423987" y="1562100"/>
                </a:cubicBezTo>
                <a:cubicBezTo>
                  <a:pt x="1418868" y="1564660"/>
                  <a:pt x="1414930" y="1569300"/>
                  <a:pt x="1409700" y="1571625"/>
                </a:cubicBezTo>
                <a:cubicBezTo>
                  <a:pt x="1400525" y="1575703"/>
                  <a:pt x="1381125" y="1581150"/>
                  <a:pt x="1381125" y="1581150"/>
                </a:cubicBezTo>
                <a:cubicBezTo>
                  <a:pt x="1353829" y="1622093"/>
                  <a:pt x="1386555" y="1570291"/>
                  <a:pt x="1366837" y="1609725"/>
                </a:cubicBezTo>
                <a:cubicBezTo>
                  <a:pt x="1364277" y="1614844"/>
                  <a:pt x="1360487" y="1619250"/>
                  <a:pt x="1357312" y="1624012"/>
                </a:cubicBezTo>
                <a:cubicBezTo>
                  <a:pt x="1353936" y="1623705"/>
                  <a:pt x="1301654" y="1627353"/>
                  <a:pt x="1290637" y="1609725"/>
                </a:cubicBezTo>
                <a:cubicBezTo>
                  <a:pt x="1285316" y="1601211"/>
                  <a:pt x="1289466" y="1586719"/>
                  <a:pt x="1281112" y="1581150"/>
                </a:cubicBezTo>
                <a:lnTo>
                  <a:pt x="1252537" y="1562100"/>
                </a:lnTo>
                <a:cubicBezTo>
                  <a:pt x="1240602" y="1565083"/>
                  <a:pt x="1227855" y="1566000"/>
                  <a:pt x="1219200" y="1576387"/>
                </a:cubicBezTo>
                <a:cubicBezTo>
                  <a:pt x="1214655" y="1581841"/>
                  <a:pt x="1214295" y="1590047"/>
                  <a:pt x="1209675" y="1595437"/>
                </a:cubicBezTo>
                <a:cubicBezTo>
                  <a:pt x="1205735" y="1600034"/>
                  <a:pt x="1183032" y="1614787"/>
                  <a:pt x="1176337" y="1619250"/>
                </a:cubicBezTo>
                <a:cubicBezTo>
                  <a:pt x="1174750" y="1624012"/>
                  <a:pt x="1171575" y="1628517"/>
                  <a:pt x="1171575" y="1633537"/>
                </a:cubicBezTo>
                <a:cubicBezTo>
                  <a:pt x="1171575" y="1653360"/>
                  <a:pt x="1178085" y="1651321"/>
                  <a:pt x="1185862" y="1666875"/>
                </a:cubicBezTo>
                <a:cubicBezTo>
                  <a:pt x="1205581" y="1706311"/>
                  <a:pt x="1172852" y="1654501"/>
                  <a:pt x="1200150" y="1695450"/>
                </a:cubicBezTo>
                <a:lnTo>
                  <a:pt x="1214437" y="1738312"/>
                </a:lnTo>
                <a:lnTo>
                  <a:pt x="1219200" y="1752600"/>
                </a:lnTo>
                <a:cubicBezTo>
                  <a:pt x="1216025" y="1765300"/>
                  <a:pt x="1213815" y="1778281"/>
                  <a:pt x="1209675" y="1790700"/>
                </a:cubicBezTo>
                <a:lnTo>
                  <a:pt x="1200150" y="1819275"/>
                </a:lnTo>
                <a:cubicBezTo>
                  <a:pt x="1191216" y="1908604"/>
                  <a:pt x="1214029" y="1838484"/>
                  <a:pt x="1128712" y="1871662"/>
                </a:cubicBezTo>
                <a:cubicBezTo>
                  <a:pt x="1118043" y="1875811"/>
                  <a:pt x="1116012" y="1890712"/>
                  <a:pt x="1109662" y="1900237"/>
                </a:cubicBezTo>
                <a:cubicBezTo>
                  <a:pt x="1096962" y="1919288"/>
                  <a:pt x="1104900" y="1911349"/>
                  <a:pt x="1085850" y="1924050"/>
                </a:cubicBezTo>
                <a:cubicBezTo>
                  <a:pt x="1074411" y="1921190"/>
                  <a:pt x="1060734" y="1920039"/>
                  <a:pt x="1052512" y="1909762"/>
                </a:cubicBezTo>
                <a:cubicBezTo>
                  <a:pt x="1049376" y="1905842"/>
                  <a:pt x="1049727" y="1900089"/>
                  <a:pt x="1047750" y="1895475"/>
                </a:cubicBezTo>
                <a:cubicBezTo>
                  <a:pt x="1044953" y="1888949"/>
                  <a:pt x="1041022" y="1882950"/>
                  <a:pt x="1038225" y="1876425"/>
                </a:cubicBezTo>
                <a:cubicBezTo>
                  <a:pt x="1036247" y="1871811"/>
                  <a:pt x="1037012" y="1865687"/>
                  <a:pt x="1033462" y="1862137"/>
                </a:cubicBezTo>
                <a:cubicBezTo>
                  <a:pt x="1029912" y="1858587"/>
                  <a:pt x="1023937" y="1858962"/>
                  <a:pt x="1019175" y="1857375"/>
                </a:cubicBezTo>
                <a:cubicBezTo>
                  <a:pt x="986423" y="1835540"/>
                  <a:pt x="994220" y="1849185"/>
                  <a:pt x="985837" y="1824037"/>
                </a:cubicBezTo>
                <a:cubicBezTo>
                  <a:pt x="978236" y="1732811"/>
                  <a:pt x="987757" y="1792657"/>
                  <a:pt x="976312" y="1752600"/>
                </a:cubicBezTo>
                <a:cubicBezTo>
                  <a:pt x="974514" y="1746306"/>
                  <a:pt x="973848" y="1739679"/>
                  <a:pt x="971550" y="1733550"/>
                </a:cubicBezTo>
                <a:cubicBezTo>
                  <a:pt x="962455" y="1709297"/>
                  <a:pt x="963552" y="1720474"/>
                  <a:pt x="952500" y="1700212"/>
                </a:cubicBezTo>
                <a:cubicBezTo>
                  <a:pt x="945701" y="1687747"/>
                  <a:pt x="937940" y="1675582"/>
                  <a:pt x="933450" y="1662112"/>
                </a:cubicBezTo>
                <a:cubicBezTo>
                  <a:pt x="922115" y="1628107"/>
                  <a:pt x="932279" y="1639106"/>
                  <a:pt x="909637" y="1624012"/>
                </a:cubicBezTo>
                <a:cubicBezTo>
                  <a:pt x="893762" y="1625600"/>
                  <a:pt x="877806" y="1626519"/>
                  <a:pt x="862012" y="1628775"/>
                </a:cubicBezTo>
                <a:cubicBezTo>
                  <a:pt x="855532" y="1629701"/>
                  <a:pt x="849507" y="1633537"/>
                  <a:pt x="842962" y="1633537"/>
                </a:cubicBezTo>
                <a:cubicBezTo>
                  <a:pt x="815928" y="1633537"/>
                  <a:pt x="788987" y="1630362"/>
                  <a:pt x="762000" y="1628775"/>
                </a:cubicBezTo>
                <a:cubicBezTo>
                  <a:pt x="757237" y="1624012"/>
                  <a:pt x="751448" y="1620091"/>
                  <a:pt x="747712" y="1614487"/>
                </a:cubicBezTo>
                <a:cubicBezTo>
                  <a:pt x="744927" y="1610310"/>
                  <a:pt x="746500" y="1603750"/>
                  <a:pt x="742950" y="1600200"/>
                </a:cubicBezTo>
                <a:cubicBezTo>
                  <a:pt x="739400" y="1596650"/>
                  <a:pt x="733152" y="1597682"/>
                  <a:pt x="728662" y="1595437"/>
                </a:cubicBezTo>
                <a:cubicBezTo>
                  <a:pt x="691740" y="1576976"/>
                  <a:pt x="735994" y="1593117"/>
                  <a:pt x="700087" y="1581150"/>
                </a:cubicBezTo>
                <a:cubicBezTo>
                  <a:pt x="681306" y="1562368"/>
                  <a:pt x="684046" y="1569367"/>
                  <a:pt x="676275" y="1538287"/>
                </a:cubicBezTo>
                <a:cubicBezTo>
                  <a:pt x="674687" y="1531937"/>
                  <a:pt x="675601" y="1524348"/>
                  <a:pt x="671512" y="1519237"/>
                </a:cubicBezTo>
                <a:cubicBezTo>
                  <a:pt x="668376" y="1515317"/>
                  <a:pt x="661987" y="1516062"/>
                  <a:pt x="657225" y="1514475"/>
                </a:cubicBezTo>
                <a:cubicBezTo>
                  <a:pt x="646112" y="1516062"/>
                  <a:pt x="633927" y="1514217"/>
                  <a:pt x="623887" y="1519237"/>
                </a:cubicBezTo>
                <a:cubicBezTo>
                  <a:pt x="619397" y="1521482"/>
                  <a:pt x="619835" y="1528555"/>
                  <a:pt x="619125" y="1533525"/>
                </a:cubicBezTo>
                <a:cubicBezTo>
                  <a:pt x="616645" y="1550883"/>
                  <a:pt x="618036" y="1568767"/>
                  <a:pt x="614362" y="1585912"/>
                </a:cubicBezTo>
                <a:cubicBezTo>
                  <a:pt x="613163" y="1591509"/>
                  <a:pt x="608501" y="1595803"/>
                  <a:pt x="604837" y="1600200"/>
                </a:cubicBezTo>
                <a:cubicBezTo>
                  <a:pt x="591117" y="1616665"/>
                  <a:pt x="593871" y="1613380"/>
                  <a:pt x="576262" y="1619250"/>
                </a:cubicBezTo>
                <a:cubicBezTo>
                  <a:pt x="574675" y="1628775"/>
                  <a:pt x="572461" y="1638217"/>
                  <a:pt x="571500" y="1647825"/>
                </a:cubicBezTo>
                <a:cubicBezTo>
                  <a:pt x="569283" y="1669996"/>
                  <a:pt x="572141" y="1692884"/>
                  <a:pt x="566737" y="1714500"/>
                </a:cubicBezTo>
                <a:cubicBezTo>
                  <a:pt x="564155" y="1724828"/>
                  <a:pt x="531983" y="1728118"/>
                  <a:pt x="528637" y="1728787"/>
                </a:cubicBezTo>
                <a:cubicBezTo>
                  <a:pt x="525462" y="1733550"/>
                  <a:pt x="523582" y="1739499"/>
                  <a:pt x="519112" y="1743075"/>
                </a:cubicBezTo>
                <a:cubicBezTo>
                  <a:pt x="504947" y="1754407"/>
                  <a:pt x="461329" y="1743488"/>
                  <a:pt x="457200" y="1743075"/>
                </a:cubicBezTo>
                <a:cubicBezTo>
                  <a:pt x="452437" y="1739900"/>
                  <a:pt x="448636" y="1733550"/>
                  <a:pt x="442912" y="1733550"/>
                </a:cubicBezTo>
                <a:cubicBezTo>
                  <a:pt x="421536" y="1733550"/>
                  <a:pt x="425021" y="1768301"/>
                  <a:pt x="423862" y="1776412"/>
                </a:cubicBezTo>
                <a:cubicBezTo>
                  <a:pt x="414337" y="1774825"/>
                  <a:pt x="404111" y="1775572"/>
                  <a:pt x="395287" y="1771650"/>
                </a:cubicBezTo>
                <a:cubicBezTo>
                  <a:pt x="385641" y="1767363"/>
                  <a:pt x="363091" y="1732209"/>
                  <a:pt x="361950" y="1728787"/>
                </a:cubicBezTo>
                <a:cubicBezTo>
                  <a:pt x="355878" y="1710572"/>
                  <a:pt x="351260" y="1699150"/>
                  <a:pt x="347662" y="1681162"/>
                </a:cubicBezTo>
                <a:cubicBezTo>
                  <a:pt x="344601" y="1665858"/>
                  <a:pt x="342469" y="1637652"/>
                  <a:pt x="333375" y="1624012"/>
                </a:cubicBezTo>
                <a:lnTo>
                  <a:pt x="323850" y="1609725"/>
                </a:lnTo>
                <a:cubicBezTo>
                  <a:pt x="322262" y="1603375"/>
                  <a:pt x="320885" y="1596969"/>
                  <a:pt x="319087" y="1590675"/>
                </a:cubicBezTo>
                <a:cubicBezTo>
                  <a:pt x="317708" y="1585848"/>
                  <a:pt x="315543" y="1581257"/>
                  <a:pt x="314325" y="1576387"/>
                </a:cubicBezTo>
                <a:cubicBezTo>
                  <a:pt x="309377" y="1556594"/>
                  <a:pt x="311139" y="1537751"/>
                  <a:pt x="290512" y="1524000"/>
                </a:cubicBezTo>
                <a:lnTo>
                  <a:pt x="261937" y="1504950"/>
                </a:lnTo>
                <a:cubicBezTo>
                  <a:pt x="258762" y="1500187"/>
                  <a:pt x="256076" y="1495059"/>
                  <a:pt x="252412" y="1490662"/>
                </a:cubicBezTo>
                <a:cubicBezTo>
                  <a:pt x="240953" y="1476911"/>
                  <a:pt x="237885" y="1476215"/>
                  <a:pt x="223837" y="1466850"/>
                </a:cubicBezTo>
                <a:cubicBezTo>
                  <a:pt x="217487" y="1457325"/>
                  <a:pt x="208407" y="1449135"/>
                  <a:pt x="204787" y="1438275"/>
                </a:cubicBezTo>
                <a:cubicBezTo>
                  <a:pt x="198215" y="1418557"/>
                  <a:pt x="202810" y="1428164"/>
                  <a:pt x="190500" y="1409700"/>
                </a:cubicBezTo>
                <a:cubicBezTo>
                  <a:pt x="188912" y="1403350"/>
                  <a:pt x="187157" y="1397040"/>
                  <a:pt x="185737" y="1390650"/>
                </a:cubicBezTo>
                <a:cubicBezTo>
                  <a:pt x="183981" y="1382748"/>
                  <a:pt x="182938" y="1374690"/>
                  <a:pt x="180975" y="1366837"/>
                </a:cubicBezTo>
                <a:cubicBezTo>
                  <a:pt x="179757" y="1361967"/>
                  <a:pt x="177591" y="1357377"/>
                  <a:pt x="176212" y="1352550"/>
                </a:cubicBezTo>
                <a:cubicBezTo>
                  <a:pt x="174414" y="1346256"/>
                  <a:pt x="173037" y="1339850"/>
                  <a:pt x="171450" y="1333500"/>
                </a:cubicBezTo>
                <a:cubicBezTo>
                  <a:pt x="169862" y="1295400"/>
                  <a:pt x="169504" y="1257229"/>
                  <a:pt x="166687" y="1219200"/>
                </a:cubicBezTo>
                <a:cubicBezTo>
                  <a:pt x="166316" y="1214193"/>
                  <a:pt x="164170" y="1209402"/>
                  <a:pt x="161925" y="1204912"/>
                </a:cubicBezTo>
                <a:cubicBezTo>
                  <a:pt x="159365" y="1199793"/>
                  <a:pt x="154960" y="1195744"/>
                  <a:pt x="152400" y="1190625"/>
                </a:cubicBezTo>
                <a:cubicBezTo>
                  <a:pt x="146113" y="1178051"/>
                  <a:pt x="145235" y="1174716"/>
                  <a:pt x="146516" y="1175379"/>
                </a:cubicBezTo>
                <a:lnTo>
                  <a:pt x="151121" y="1181070"/>
                </a:lnTo>
                <a:lnTo>
                  <a:pt x="154111" y="1185396"/>
                </a:lnTo>
                <a:cubicBezTo>
                  <a:pt x="157195" y="1189708"/>
                  <a:pt x="155936" y="1187535"/>
                  <a:pt x="153587" y="1184119"/>
                </a:cubicBezTo>
                <a:lnTo>
                  <a:pt x="151121" y="1181070"/>
                </a:lnTo>
                <a:lnTo>
                  <a:pt x="145824" y="1173408"/>
                </a:lnTo>
                <a:cubicBezTo>
                  <a:pt x="141705" y="1167354"/>
                  <a:pt x="136095" y="1159024"/>
                  <a:pt x="128587" y="1147762"/>
                </a:cubicBezTo>
                <a:lnTo>
                  <a:pt x="119062" y="1133475"/>
                </a:lnTo>
                <a:cubicBezTo>
                  <a:pt x="117475" y="1128712"/>
                  <a:pt x="116277" y="1123801"/>
                  <a:pt x="114300" y="1119187"/>
                </a:cubicBezTo>
                <a:cubicBezTo>
                  <a:pt x="111503" y="1112661"/>
                  <a:pt x="107268" y="1106784"/>
                  <a:pt x="104775" y="1100137"/>
                </a:cubicBezTo>
                <a:cubicBezTo>
                  <a:pt x="91595" y="1064992"/>
                  <a:pt x="109789" y="1095752"/>
                  <a:pt x="90487" y="1066800"/>
                </a:cubicBezTo>
                <a:cubicBezTo>
                  <a:pt x="88900" y="1060450"/>
                  <a:pt x="87606" y="1054019"/>
                  <a:pt x="85725" y="1047750"/>
                </a:cubicBezTo>
                <a:cubicBezTo>
                  <a:pt x="82840" y="1038133"/>
                  <a:pt x="76200" y="1019175"/>
                  <a:pt x="76200" y="1019175"/>
                </a:cubicBezTo>
                <a:cubicBezTo>
                  <a:pt x="74612" y="1006475"/>
                  <a:pt x="73727" y="993667"/>
                  <a:pt x="71437" y="981075"/>
                </a:cubicBezTo>
                <a:cubicBezTo>
                  <a:pt x="70539" y="976136"/>
                  <a:pt x="67764" y="971688"/>
                  <a:pt x="66675" y="966787"/>
                </a:cubicBezTo>
                <a:cubicBezTo>
                  <a:pt x="64580" y="957361"/>
                  <a:pt x="64007" y="947638"/>
                  <a:pt x="61912" y="938212"/>
                </a:cubicBezTo>
                <a:cubicBezTo>
                  <a:pt x="60823" y="933312"/>
                  <a:pt x="58368" y="928795"/>
                  <a:pt x="57150" y="923925"/>
                </a:cubicBezTo>
                <a:cubicBezTo>
                  <a:pt x="55187" y="916072"/>
                  <a:pt x="53975" y="908050"/>
                  <a:pt x="52387" y="900112"/>
                </a:cubicBezTo>
                <a:cubicBezTo>
                  <a:pt x="50800" y="855662"/>
                  <a:pt x="51534" y="811068"/>
                  <a:pt x="47625" y="766762"/>
                </a:cubicBezTo>
                <a:cubicBezTo>
                  <a:pt x="46743" y="756761"/>
                  <a:pt x="41275" y="747712"/>
                  <a:pt x="38100" y="738187"/>
                </a:cubicBezTo>
                <a:lnTo>
                  <a:pt x="33337" y="723900"/>
                </a:lnTo>
                <a:cubicBezTo>
                  <a:pt x="31749" y="719137"/>
                  <a:pt x="31360" y="713789"/>
                  <a:pt x="28575" y="709612"/>
                </a:cubicBezTo>
                <a:lnTo>
                  <a:pt x="19050" y="695325"/>
                </a:lnTo>
                <a:cubicBezTo>
                  <a:pt x="14026" y="665184"/>
                  <a:pt x="3175" y="691356"/>
                  <a:pt x="0" y="690562"/>
                </a:cubicBezTo>
                <a:cubicBezTo>
                  <a:pt x="4762" y="677862"/>
                  <a:pt x="9725" y="665235"/>
                  <a:pt x="14287" y="652462"/>
                </a:cubicBezTo>
                <a:cubicBezTo>
                  <a:pt x="17664" y="643007"/>
                  <a:pt x="23812" y="623887"/>
                  <a:pt x="23812" y="623887"/>
                </a:cubicBezTo>
                <a:cubicBezTo>
                  <a:pt x="22225" y="608012"/>
                  <a:pt x="21306" y="592056"/>
                  <a:pt x="19050" y="576262"/>
                </a:cubicBezTo>
                <a:cubicBezTo>
                  <a:pt x="18124" y="569782"/>
                  <a:pt x="14287" y="563757"/>
                  <a:pt x="14287" y="557212"/>
                </a:cubicBezTo>
                <a:cubicBezTo>
                  <a:pt x="14287" y="539678"/>
                  <a:pt x="16570" y="522183"/>
                  <a:pt x="19050" y="504825"/>
                </a:cubicBezTo>
                <a:cubicBezTo>
                  <a:pt x="21337" y="488819"/>
                  <a:pt x="34926" y="473866"/>
                  <a:pt x="42862" y="461962"/>
                </a:cubicBezTo>
                <a:cubicBezTo>
                  <a:pt x="56122" y="442072"/>
                  <a:pt x="48341" y="451721"/>
                  <a:pt x="66675" y="433387"/>
                </a:cubicBezTo>
                <a:cubicBezTo>
                  <a:pt x="78010" y="399382"/>
                  <a:pt x="70631" y="413166"/>
                  <a:pt x="85725" y="390525"/>
                </a:cubicBezTo>
                <a:cubicBezTo>
                  <a:pt x="87312" y="385762"/>
                  <a:pt x="89824" y="381213"/>
                  <a:pt x="90487" y="376237"/>
                </a:cubicBezTo>
                <a:cubicBezTo>
                  <a:pt x="93013" y="357289"/>
                  <a:pt x="91501" y="337832"/>
                  <a:pt x="95250" y="319087"/>
                </a:cubicBezTo>
                <a:cubicBezTo>
                  <a:pt x="97692" y="306876"/>
                  <a:pt x="110270" y="301136"/>
                  <a:pt x="119062" y="295275"/>
                </a:cubicBezTo>
                <a:cubicBezTo>
                  <a:pt x="125412" y="285750"/>
                  <a:pt x="128587" y="273050"/>
                  <a:pt x="138112" y="266700"/>
                </a:cubicBezTo>
                <a:cubicBezTo>
                  <a:pt x="156525" y="254425"/>
                  <a:pt x="162115" y="247078"/>
                  <a:pt x="180975" y="242887"/>
                </a:cubicBezTo>
                <a:cubicBezTo>
                  <a:pt x="190401" y="240792"/>
                  <a:pt x="200025" y="239712"/>
                  <a:pt x="209550" y="238125"/>
                </a:cubicBezTo>
                <a:cubicBezTo>
                  <a:pt x="257609" y="244132"/>
                  <a:pt x="235511" y="238840"/>
                  <a:pt x="276225" y="252412"/>
                </a:cubicBezTo>
                <a:lnTo>
                  <a:pt x="290512" y="257175"/>
                </a:lnTo>
                <a:cubicBezTo>
                  <a:pt x="314896" y="254127"/>
                  <a:pt x="330186" y="261977"/>
                  <a:pt x="338137" y="238125"/>
                </a:cubicBezTo>
                <a:cubicBezTo>
                  <a:pt x="341191" y="228964"/>
                  <a:pt x="338582" y="218187"/>
                  <a:pt x="342900" y="209550"/>
                </a:cubicBezTo>
                <a:cubicBezTo>
                  <a:pt x="345460" y="204431"/>
                  <a:pt x="352068" y="202585"/>
                  <a:pt x="357187" y="200025"/>
                </a:cubicBezTo>
                <a:cubicBezTo>
                  <a:pt x="361677" y="197780"/>
                  <a:pt x="366648" y="196641"/>
                  <a:pt x="371475" y="195262"/>
                </a:cubicBezTo>
                <a:cubicBezTo>
                  <a:pt x="399358" y="187295"/>
                  <a:pt x="400208" y="189532"/>
                  <a:pt x="438150" y="185737"/>
                </a:cubicBezTo>
                <a:cubicBezTo>
                  <a:pt x="439737" y="158750"/>
                  <a:pt x="440667" y="131716"/>
                  <a:pt x="442912" y="104775"/>
                </a:cubicBezTo>
                <a:cubicBezTo>
                  <a:pt x="443789" y="94248"/>
                  <a:pt x="446181" y="69663"/>
                  <a:pt x="452437" y="57150"/>
                </a:cubicBezTo>
                <a:cubicBezTo>
                  <a:pt x="454997" y="52030"/>
                  <a:pt x="459402" y="47982"/>
                  <a:pt x="461962" y="42862"/>
                </a:cubicBezTo>
                <a:cubicBezTo>
                  <a:pt x="464207" y="38372"/>
                  <a:pt x="463589" y="32495"/>
                  <a:pt x="466725" y="28575"/>
                </a:cubicBezTo>
                <a:cubicBezTo>
                  <a:pt x="475824" y="17201"/>
                  <a:pt x="483796" y="20039"/>
                  <a:pt x="495300" y="14287"/>
                </a:cubicBezTo>
                <a:cubicBezTo>
                  <a:pt x="532222" y="-4174"/>
                  <a:pt x="487968" y="11967"/>
                  <a:pt x="523875" y="0"/>
                </a:cubicBezTo>
                <a:close/>
              </a:path>
            </a:pathLst>
          </a:custGeom>
        </p:spPr>
        <p:txBody>
          <a:bodyPr wrap="square">
            <a:noAutofit/>
          </a:bodyPr>
          <a:lstStyle/>
          <a:p>
            <a:endParaRPr lang="id-ID"/>
          </a:p>
        </p:txBody>
      </p:sp>
    </p:spTree>
    <p:extLst>
      <p:ext uri="{BB962C8B-B14F-4D97-AF65-F5344CB8AC3E}">
        <p14:creationId xmlns:p14="http://schemas.microsoft.com/office/powerpoint/2010/main" val="33541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nodePh="1">
                                  <p:stCondLst>
                                    <p:cond delay="0"/>
                                  </p:stCondLst>
                                  <p:endCondLst>
                                    <p:cond evt="begin" delay="0">
                                      <p:tn val="5"/>
                                    </p:cond>
                                  </p:endCondLst>
                                  <p:childTnLst>
                                    <p:animScale>
                                      <p:cBhvr>
                                        <p:cTn id="6" dur="3100" fill="hold"/>
                                        <p:tgtEl>
                                          <p:spTgt spid="60"/>
                                        </p:tgtEl>
                                      </p:cBhvr>
                                      <p:by x="115000" y="115000"/>
                                    </p:animScale>
                                  </p:childTnLst>
                                </p:cTn>
                              </p:par>
                              <p:par>
                                <p:cTn id="7" presetID="6" presetClass="emph" presetSubtype="0" fill="hold" grpId="0" nodeType="withEffect" nodePh="1">
                                  <p:stCondLst>
                                    <p:cond delay="0"/>
                                  </p:stCondLst>
                                  <p:endCondLst>
                                    <p:cond evt="begin" delay="0">
                                      <p:tn val="7"/>
                                    </p:cond>
                                  </p:endCondLst>
                                  <p:childTnLst>
                                    <p:animScale>
                                      <p:cBhvr>
                                        <p:cTn id="8" dur="3100" fill="hold"/>
                                        <p:tgtEl>
                                          <p:spTgt spid="6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7"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97627E-4476-4B22-B859-FE92806333FC}"/>
              </a:ext>
            </a:extLst>
          </p:cNvPr>
          <p:cNvSpPr>
            <a:spLocks noGrp="1"/>
          </p:cNvSpPr>
          <p:nvPr>
            <p:ph type="pic" sz="quarter" idx="10"/>
          </p:nvPr>
        </p:nvSpPr>
        <p:spPr>
          <a:xfrm>
            <a:off x="6086546" y="1"/>
            <a:ext cx="6105454" cy="6858000"/>
          </a:xfrm>
        </p:spPr>
        <p:txBody>
          <a:bodyPr/>
          <a:lstStyle/>
          <a:p>
            <a:endParaRPr lang="id-ID"/>
          </a:p>
        </p:txBody>
      </p:sp>
    </p:spTree>
    <p:extLst>
      <p:ext uri="{BB962C8B-B14F-4D97-AF65-F5344CB8AC3E}">
        <p14:creationId xmlns:p14="http://schemas.microsoft.com/office/powerpoint/2010/main" val="92177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6" presetClass="emph" presetSubtype="0" fill="hold" grpId="1" nodeType="withEffect" nodePh="1">
                                  <p:stCondLst>
                                    <p:cond delay="750"/>
                                  </p:stCondLst>
                                  <p:endCondLst>
                                    <p:cond evt="begin" delay="0">
                                      <p:tn val="9"/>
                                    </p:cond>
                                  </p:endCondLst>
                                  <p:childTnLst>
                                    <p:animScale>
                                      <p:cBhvr>
                                        <p:cTn id="10" dur="2500" fill="hold"/>
                                        <p:tgtEl>
                                          <p:spTgt spid="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69D40-1254-3340-D4CD-4C0A9FF9F1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678579-2DB5-4C4F-BF6C-378DE532BA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17C227-5581-4774-5C0D-EA6E4BFB9429}"/>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5" name="Footer Placeholder 4">
            <a:extLst>
              <a:ext uri="{FF2B5EF4-FFF2-40B4-BE49-F238E27FC236}">
                <a16:creationId xmlns:a16="http://schemas.microsoft.com/office/drawing/2014/main" id="{32943223-79F6-397C-1AD1-3134A0B23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57EC8-3216-8A17-8283-C01F170A22BC}"/>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291851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40B0-2937-B2C1-BB3A-35EB9D3DD32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F5D60F3-1F3B-3DFD-FB45-B5B9903FD2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9751B5-76B8-734C-53D3-C2A18611A61A}"/>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5" name="Footer Placeholder 4">
            <a:extLst>
              <a:ext uri="{FF2B5EF4-FFF2-40B4-BE49-F238E27FC236}">
                <a16:creationId xmlns:a16="http://schemas.microsoft.com/office/drawing/2014/main" id="{89F53EAC-4C3D-C7F4-B2DB-E0D64071C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31851-AAE1-39C5-EFBF-4C18D7293315}"/>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3545948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93F31-C3A8-3751-CC4F-2401730D2B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6E2C12-9485-A5BF-DD6C-2BD63CA58D6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CBA25A4-8B3E-8223-0877-43CEAC09F5A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23D13DE-D465-6F63-DEAF-7E63408BF6D5}"/>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6" name="Footer Placeholder 5">
            <a:extLst>
              <a:ext uri="{FF2B5EF4-FFF2-40B4-BE49-F238E27FC236}">
                <a16:creationId xmlns:a16="http://schemas.microsoft.com/office/drawing/2014/main" id="{2994FC72-738A-D111-5538-1C202DE02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1BB55-2F6C-DDD4-E4BA-0DDB485E9940}"/>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163224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0BD4-81EE-A494-4BD7-1CF474C7F45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723676-B97B-1B3B-F02E-29C1CAF79A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BBF612-A40C-B246-DF88-375C43E7C56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38DFC5F-5D24-767F-9A75-52D50D0201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6FB91D0-8EED-B5FC-09F6-0681A5BD48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A17B1DA-B77E-D44E-516D-8FD4536D6B84}"/>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8" name="Footer Placeholder 7">
            <a:extLst>
              <a:ext uri="{FF2B5EF4-FFF2-40B4-BE49-F238E27FC236}">
                <a16:creationId xmlns:a16="http://schemas.microsoft.com/office/drawing/2014/main" id="{4FFAC852-2DF4-368B-E389-0989BD147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ADE91A-167A-EE51-12E4-59CDC1BC6DCD}"/>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349707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2AC0-0C9E-617D-1EBE-B9C20A2245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5F6C9DD-1A88-C87B-71AE-6FA9C11B1DEF}"/>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4" name="Footer Placeholder 3">
            <a:extLst>
              <a:ext uri="{FF2B5EF4-FFF2-40B4-BE49-F238E27FC236}">
                <a16:creationId xmlns:a16="http://schemas.microsoft.com/office/drawing/2014/main" id="{FF53C19A-A46E-370C-B28B-F1927AB971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1B6B5-775B-EC08-D1B6-F05088F23E37}"/>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394453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EE7EA-0190-0EE5-4892-C25C397FF219}"/>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3" name="Footer Placeholder 2">
            <a:extLst>
              <a:ext uri="{FF2B5EF4-FFF2-40B4-BE49-F238E27FC236}">
                <a16:creationId xmlns:a16="http://schemas.microsoft.com/office/drawing/2014/main" id="{9B30E070-1057-45FA-AE06-93EE317662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F889D7-DAEB-B9C6-3088-2A2FD38AFED0}"/>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103890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19FE-C0B6-5ACC-853F-3ABC445929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D03CBE-FF82-B57E-68E7-58D7F6189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95369A4-E6FA-5D89-93C1-2CB2D7483D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2E4B56-1D78-566F-D17E-B465BED35A87}"/>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6" name="Footer Placeholder 5">
            <a:extLst>
              <a:ext uri="{FF2B5EF4-FFF2-40B4-BE49-F238E27FC236}">
                <a16:creationId xmlns:a16="http://schemas.microsoft.com/office/drawing/2014/main" id="{E4BE7F89-C0D3-350A-026C-D2FF816B6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B1EF8-F104-5247-23AC-334ACAB539F8}"/>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411000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2D02-7957-260E-52BC-BB7593C510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1A217ED-A781-60D2-F69E-C5AC8B05DA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805A49-2AD1-F89D-28D8-2F29F617C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E0D911-FE61-9DAB-2FF1-219193765EAE}"/>
              </a:ext>
            </a:extLst>
          </p:cNvPr>
          <p:cNvSpPr>
            <a:spLocks noGrp="1"/>
          </p:cNvSpPr>
          <p:nvPr>
            <p:ph type="dt" sz="half" idx="10"/>
          </p:nvPr>
        </p:nvSpPr>
        <p:spPr/>
        <p:txBody>
          <a:bodyPr/>
          <a:lstStyle/>
          <a:p>
            <a:fld id="{9743B190-FF46-684E-A90F-CCC5A11CA284}" type="datetimeFigureOut">
              <a:rPr lang="en-US" smtClean="0"/>
              <a:t>3/16/24</a:t>
            </a:fld>
            <a:endParaRPr lang="en-US"/>
          </a:p>
        </p:txBody>
      </p:sp>
      <p:sp>
        <p:nvSpPr>
          <p:cNvPr id="6" name="Footer Placeholder 5">
            <a:extLst>
              <a:ext uri="{FF2B5EF4-FFF2-40B4-BE49-F238E27FC236}">
                <a16:creationId xmlns:a16="http://schemas.microsoft.com/office/drawing/2014/main" id="{8D7D229B-3CEC-4F76-5E29-BC8D34189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45122-9D48-67B8-1AC3-3A8B7CD66A0E}"/>
              </a:ext>
            </a:extLst>
          </p:cNvPr>
          <p:cNvSpPr>
            <a:spLocks noGrp="1"/>
          </p:cNvSpPr>
          <p:nvPr>
            <p:ph type="sldNum" sz="quarter" idx="12"/>
          </p:nvPr>
        </p:nvSpPr>
        <p:spPr/>
        <p:txBody>
          <a:bodyPr/>
          <a:lstStyle/>
          <a:p>
            <a:fld id="{55A604CB-FC84-2D4A-95AA-E924230A32B7}" type="slidenum">
              <a:rPr lang="en-US" smtClean="0"/>
              <a:t>‹#›</a:t>
            </a:fld>
            <a:endParaRPr lang="en-US"/>
          </a:p>
        </p:txBody>
      </p:sp>
    </p:spTree>
    <p:extLst>
      <p:ext uri="{BB962C8B-B14F-4D97-AF65-F5344CB8AC3E}">
        <p14:creationId xmlns:p14="http://schemas.microsoft.com/office/powerpoint/2010/main" val="104556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9E3D9-54BA-CD83-B74B-CC4A9696A4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B8D17AC-D80F-F88C-A62B-1298EB040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C06662-4CC3-1390-CED5-A8AF1787D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3B190-FF46-684E-A90F-CCC5A11CA284}" type="datetimeFigureOut">
              <a:rPr lang="en-US" smtClean="0"/>
              <a:t>3/16/24</a:t>
            </a:fld>
            <a:endParaRPr lang="en-US"/>
          </a:p>
        </p:txBody>
      </p:sp>
      <p:sp>
        <p:nvSpPr>
          <p:cNvPr id="5" name="Footer Placeholder 4">
            <a:extLst>
              <a:ext uri="{FF2B5EF4-FFF2-40B4-BE49-F238E27FC236}">
                <a16:creationId xmlns:a16="http://schemas.microsoft.com/office/drawing/2014/main" id="{D7A94707-5846-6BAE-E4D9-82B7957455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62E343-1DD5-82BB-82B8-C5798E3CB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604CB-FC84-2D4A-95AA-E924230A32B7}" type="slidenum">
              <a:rPr lang="en-US" smtClean="0"/>
              <a:t>‹#›</a:t>
            </a:fld>
            <a:endParaRPr lang="en-US"/>
          </a:p>
        </p:txBody>
      </p:sp>
    </p:spTree>
    <p:extLst>
      <p:ext uri="{BB962C8B-B14F-4D97-AF65-F5344CB8AC3E}">
        <p14:creationId xmlns:p14="http://schemas.microsoft.com/office/powerpoint/2010/main" val="4055500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image" Target="../media/image40.tiff"/><Relationship Id="rId5" Type="http://schemas.openxmlformats.org/officeDocument/2006/relationships/diagramColors" Target="../diagrams/colors1.xml"/><Relationship Id="rId15" Type="http://schemas.openxmlformats.org/officeDocument/2006/relationships/image" Target="../media/image11.png"/><Relationship Id="rId10" Type="http://schemas.openxmlformats.org/officeDocument/2006/relationships/image" Target="../media/image39.wmf"/><Relationship Id="rId4" Type="http://schemas.openxmlformats.org/officeDocument/2006/relationships/diagramQuickStyle" Target="../diagrams/quickStyle1.xml"/><Relationship Id="rId9" Type="http://schemas.openxmlformats.org/officeDocument/2006/relationships/oleObject" Target="../embeddings/oleObject1.bin"/><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46.png"/><Relationship Id="rId10" Type="http://schemas.openxmlformats.org/officeDocument/2006/relationships/image" Target="../media/image48.jpeg"/><Relationship Id="rId4" Type="http://schemas.openxmlformats.org/officeDocument/2006/relationships/image" Target="../media/image45.svg"/><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4.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36.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1.png"/><Relationship Id="rId3" Type="http://schemas.openxmlformats.org/officeDocument/2006/relationships/image" Target="../media/image60.png"/><Relationship Id="rId7" Type="http://schemas.microsoft.com/office/2007/relationships/hdphoto" Target="../media/hdphoto2.wdp"/><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diagramLayout" Target="../diagrams/layout2.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Data" Target="../diagrams/data2.xml"/><Relationship Id="rId5" Type="http://schemas.openxmlformats.org/officeDocument/2006/relationships/image" Target="../media/image11.png"/><Relationship Id="rId10" Type="http://schemas.microsoft.com/office/2007/relationships/diagramDrawing" Target="../diagrams/drawing2.xml"/><Relationship Id="rId4" Type="http://schemas.openxmlformats.org/officeDocument/2006/relationships/image" Target="../media/image10.png"/><Relationship Id="rId9"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emf"/><Relationship Id="rId11" Type="http://schemas.openxmlformats.org/officeDocument/2006/relationships/image" Target="../media/image11.png"/><Relationship Id="rId5" Type="http://schemas.openxmlformats.org/officeDocument/2006/relationships/image" Target="../media/image14.emf"/><Relationship Id="rId10" Type="http://schemas.openxmlformats.org/officeDocument/2006/relationships/image" Target="../media/image10.png"/><Relationship Id="rId4" Type="http://schemas.openxmlformats.org/officeDocument/2006/relationships/image" Target="../media/image13.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8.png"/><Relationship Id="rId1" Type="http://schemas.openxmlformats.org/officeDocument/2006/relationships/slideLayout" Target="../slideLayouts/slideLayout16.xml"/><Relationship Id="rId6" Type="http://schemas.openxmlformats.org/officeDocument/2006/relationships/image" Target="../media/image69.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9.png"/><Relationship Id="rId7"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hyperlink" Target="https://doi.org/10.1038/520429a" TargetMode="External"/><Relationship Id="rId4" Type="http://schemas.openxmlformats.org/officeDocument/2006/relationships/image" Target="../media/image80.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21.jpe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9.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95E25C-0707-C163-E0F6-9B6CDA7E4ECC}"/>
              </a:ext>
            </a:extLst>
          </p:cNvPr>
          <p:cNvSpPr/>
          <p:nvPr/>
        </p:nvSpPr>
        <p:spPr>
          <a:xfrm>
            <a:off x="1431053" y="2041360"/>
            <a:ext cx="10167271" cy="923330"/>
          </a:xfrm>
          <a:prstGeom prst="rect">
            <a:avLst/>
          </a:prstGeom>
          <a:noFill/>
        </p:spPr>
        <p:txBody>
          <a:bodyPr wrap="none" lIns="91440" tIns="45720" rIns="91440" bIns="45720">
            <a:spAutoFit/>
          </a:bodyPr>
          <a:lstStyle/>
          <a:p>
            <a:r>
              <a:rPr lang="en-US" sz="5400" b="1" dirty="0"/>
              <a:t>Open Science Initiative in Malaysia</a:t>
            </a:r>
          </a:p>
        </p:txBody>
      </p:sp>
      <p:sp>
        <p:nvSpPr>
          <p:cNvPr id="4" name="TextBox 3">
            <a:extLst>
              <a:ext uri="{FF2B5EF4-FFF2-40B4-BE49-F238E27FC236}">
                <a16:creationId xmlns:a16="http://schemas.microsoft.com/office/drawing/2014/main" id="{A0F0626D-5674-5C51-B3CA-EC58D6FCD24B}"/>
              </a:ext>
            </a:extLst>
          </p:cNvPr>
          <p:cNvSpPr txBox="1"/>
          <p:nvPr/>
        </p:nvSpPr>
        <p:spPr>
          <a:xfrm>
            <a:off x="3989478" y="2964690"/>
            <a:ext cx="4680960" cy="1077218"/>
          </a:xfrm>
          <a:prstGeom prst="rect">
            <a:avLst/>
          </a:prstGeom>
          <a:noFill/>
        </p:spPr>
        <p:txBody>
          <a:bodyPr wrap="none" rtlCol="0">
            <a:spAutoFit/>
          </a:bodyPr>
          <a:lstStyle/>
          <a:p>
            <a:pPr algn="ctr"/>
            <a:r>
              <a:rPr lang="en-US" sz="2800" b="1" dirty="0">
                <a:solidFill>
                  <a:srgbClr val="1630E0"/>
                </a:solidFill>
              </a:rPr>
              <a:t>NOORSAADAH ABD. RAHMAN</a:t>
            </a:r>
          </a:p>
          <a:p>
            <a:pPr algn="ctr"/>
            <a:r>
              <a:rPr lang="en-US" b="1" dirty="0">
                <a:solidFill>
                  <a:srgbClr val="1630E0"/>
                </a:solidFill>
              </a:rPr>
              <a:t>MALAYSIAN OPEN SCIENCE ALLIANCE</a:t>
            </a:r>
          </a:p>
          <a:p>
            <a:pPr algn="ctr"/>
            <a:r>
              <a:rPr lang="en-US" b="1" dirty="0">
                <a:solidFill>
                  <a:srgbClr val="1630E0"/>
                </a:solidFill>
              </a:rPr>
              <a:t>MALAYSIAN ACADEMY OF SCIENCES</a:t>
            </a:r>
          </a:p>
        </p:txBody>
      </p:sp>
      <p:pic>
        <p:nvPicPr>
          <p:cNvPr id="5" name="Picture 4">
            <a:extLst>
              <a:ext uri="{FF2B5EF4-FFF2-40B4-BE49-F238E27FC236}">
                <a16:creationId xmlns:a16="http://schemas.microsoft.com/office/drawing/2014/main" id="{7B6CD415-2A7B-30D7-E881-A9168E86A38B}"/>
              </a:ext>
            </a:extLst>
          </p:cNvPr>
          <p:cNvPicPr>
            <a:picLocks noChangeAspect="1"/>
          </p:cNvPicPr>
          <p:nvPr/>
        </p:nvPicPr>
        <p:blipFill rotWithShape="1">
          <a:blip r:embed="rId2"/>
          <a:srcRect t="23081" b="20255"/>
          <a:stretch/>
        </p:blipFill>
        <p:spPr>
          <a:xfrm>
            <a:off x="314632" y="73154"/>
            <a:ext cx="2220223" cy="996070"/>
          </a:xfrm>
          <a:prstGeom prst="rect">
            <a:avLst/>
          </a:prstGeom>
        </p:spPr>
      </p:pic>
      <p:pic>
        <p:nvPicPr>
          <p:cNvPr id="6" name="Picture 5" descr="A close up of a sign&#10;&#10;Description automatically generated">
            <a:extLst>
              <a:ext uri="{FF2B5EF4-FFF2-40B4-BE49-F238E27FC236}">
                <a16:creationId xmlns:a16="http://schemas.microsoft.com/office/drawing/2014/main" id="{BCE19331-4C94-0450-989C-709F97415A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3565" y="4624432"/>
            <a:ext cx="1248114" cy="681611"/>
          </a:xfrm>
          <a:prstGeom prst="rect">
            <a:avLst/>
          </a:prstGeom>
        </p:spPr>
      </p:pic>
      <p:pic>
        <p:nvPicPr>
          <p:cNvPr id="7" name="Picture 6" descr="Header2018">
            <a:extLst>
              <a:ext uri="{FF2B5EF4-FFF2-40B4-BE49-F238E27FC236}">
                <a16:creationId xmlns:a16="http://schemas.microsoft.com/office/drawing/2014/main" id="{5D499D5C-2EB5-177B-4C70-44265CB6C4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6257"/>
          <a:stretch/>
        </p:blipFill>
        <p:spPr bwMode="auto">
          <a:xfrm>
            <a:off x="273407" y="875455"/>
            <a:ext cx="1322338" cy="116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08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8497" y="986841"/>
            <a:ext cx="8229600" cy="1143000"/>
          </a:xfrm>
        </p:spPr>
        <p:txBody>
          <a:bodyPr>
            <a:noAutofit/>
          </a:bodyPr>
          <a:lstStyle/>
          <a:p>
            <a:r>
              <a:rPr lang="en-MY" altLang="en-US" sz="3200" b="1" dirty="0">
                <a:latin typeface="+mn-lt"/>
              </a:rPr>
              <a:t>Landscape Study &amp; Awareness:  T</a:t>
            </a:r>
            <a:r>
              <a:rPr lang="en-US" sz="3200" b="1" dirty="0">
                <a:latin typeface="+mn-lt"/>
              </a:rPr>
              <a:t>o ensure that </a:t>
            </a:r>
            <a:r>
              <a:rPr lang="en-MY" altLang="en-US" sz="3200" b="1" dirty="0">
                <a:latin typeface="+mn-lt"/>
              </a:rPr>
              <a:t>researchers are ready and </a:t>
            </a:r>
            <a:r>
              <a:rPr lang="en-US" sz="3200" b="1" dirty="0">
                <a:latin typeface="+mn-lt"/>
              </a:rPr>
              <a:t>Open Science becomes the norm.</a:t>
            </a:r>
            <a:r>
              <a:rPr lang="en-MY" altLang="en-US" sz="3200" b="1" dirty="0">
                <a:latin typeface="+mn-lt"/>
              </a:rPr>
              <a:t>......</a:t>
            </a:r>
          </a:p>
        </p:txBody>
      </p:sp>
      <p:graphicFrame>
        <p:nvGraphicFramePr>
          <p:cNvPr id="4" name="Diagram 3"/>
          <p:cNvGraphicFramePr/>
          <p:nvPr>
            <p:extLst>
              <p:ext uri="{D42A27DB-BD31-4B8C-83A1-F6EECF244321}">
                <p14:modId xmlns:p14="http://schemas.microsoft.com/office/powerpoint/2010/main" val="607843543"/>
              </p:ext>
            </p:extLst>
          </p:nvPr>
        </p:nvGraphicFramePr>
        <p:xfrm>
          <a:off x="814102" y="1251284"/>
          <a:ext cx="11069401" cy="6371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1432084" y="2678437"/>
            <a:ext cx="1508284" cy="1222534"/>
          </a:xfrm>
          <a:prstGeom prst="rect">
            <a:avLst/>
          </a:prstGeom>
        </p:spPr>
      </p:pic>
      <p:pic>
        <p:nvPicPr>
          <p:cNvPr id="9" name="Content Placeholder 8"/>
          <p:cNvPicPr>
            <a:picLocks noGrp="1" noChangeAspect="1"/>
          </p:cNvPicPr>
          <p:nvPr>
            <p:ph idx="13"/>
          </p:nvPr>
        </p:nvPicPr>
        <p:blipFill>
          <a:blip r:embed="rId8"/>
          <a:stretch>
            <a:fillRect/>
          </a:stretch>
        </p:blipFill>
        <p:spPr>
          <a:xfrm>
            <a:off x="5476322" y="1867807"/>
            <a:ext cx="1427321" cy="1167765"/>
          </a:xfrm>
          <a:prstGeom prst="rect">
            <a:avLst/>
          </a:prstGeom>
        </p:spPr>
      </p:pic>
      <p:graphicFrame>
        <p:nvGraphicFramePr>
          <p:cNvPr id="11" name="Object 10"/>
          <p:cNvGraphicFramePr/>
          <p:nvPr/>
        </p:nvGraphicFramePr>
        <p:xfrm>
          <a:off x="8910460" y="1023512"/>
          <a:ext cx="1589246" cy="1106329"/>
        </p:xfrm>
        <a:graphic>
          <a:graphicData uri="http://schemas.openxmlformats.org/presentationml/2006/ole">
            <mc:AlternateContent xmlns:mc="http://schemas.openxmlformats.org/markup-compatibility/2006">
              <mc:Choice xmlns:v="urn:schemas-microsoft-com:vml" Requires="v">
                <p:oleObj r:id="rId9" imgW="7597140" imgH="7307580" progId="Paint.Picture">
                  <p:embed/>
                </p:oleObj>
              </mc:Choice>
              <mc:Fallback>
                <p:oleObj r:id="rId9" imgW="7597140" imgH="7307580" progId="Paint.Picture">
                  <p:embed/>
                  <p:pic>
                    <p:nvPicPr>
                      <p:cNvPr id="11" name="Object 10"/>
                      <p:cNvPicPr/>
                      <p:nvPr/>
                    </p:nvPicPr>
                    <p:blipFill>
                      <a:blip r:embed="rId10"/>
                      <a:stretch>
                        <a:fillRect/>
                      </a:stretch>
                    </p:blipFill>
                    <p:spPr>
                      <a:xfrm>
                        <a:off x="8910460" y="1023512"/>
                        <a:ext cx="1589246" cy="1106329"/>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85A662E0-1F6E-8F40-AE34-4D57236B43A1}"/>
              </a:ext>
            </a:extLst>
          </p:cNvPr>
          <p:cNvPicPr>
            <a:picLocks noChangeAspect="1"/>
          </p:cNvPicPr>
          <p:nvPr/>
        </p:nvPicPr>
        <p:blipFill>
          <a:blip r:embed="rId11"/>
          <a:stretch>
            <a:fillRect/>
          </a:stretch>
        </p:blipFill>
        <p:spPr>
          <a:xfrm>
            <a:off x="174832" y="6292516"/>
            <a:ext cx="492852" cy="492852"/>
          </a:xfrm>
          <a:prstGeom prst="rect">
            <a:avLst/>
          </a:prstGeom>
        </p:spPr>
      </p:pic>
      <p:sp>
        <p:nvSpPr>
          <p:cNvPr id="12" name="TextBox 11">
            <a:extLst>
              <a:ext uri="{FF2B5EF4-FFF2-40B4-BE49-F238E27FC236}">
                <a16:creationId xmlns:a16="http://schemas.microsoft.com/office/drawing/2014/main" id="{FCB66882-90A3-109C-AC22-899FE31745C7}"/>
              </a:ext>
            </a:extLst>
          </p:cNvPr>
          <p:cNvSpPr txBox="1"/>
          <p:nvPr/>
        </p:nvSpPr>
        <p:spPr>
          <a:xfrm>
            <a:off x="630263" y="6481015"/>
            <a:ext cx="5655715" cy="338554"/>
          </a:xfrm>
          <a:prstGeom prst="rect">
            <a:avLst/>
          </a:prstGeom>
          <a:noFill/>
        </p:spPr>
        <p:txBody>
          <a:bodyPr wrap="none" rtlCol="0">
            <a:spAutoFit/>
          </a:bodyPr>
          <a:lstStyle/>
          <a:p>
            <a:r>
              <a:rPr lang="en-US" sz="1600" b="1" dirty="0">
                <a:solidFill>
                  <a:srgbClr val="EF2ADF"/>
                </a:solidFill>
              </a:rPr>
              <a:t>Acknowledgement - Prof </a:t>
            </a:r>
            <a:r>
              <a:rPr lang="en-US" sz="1600" b="1" dirty="0" err="1">
                <a:solidFill>
                  <a:srgbClr val="EF2ADF"/>
                </a:solidFill>
              </a:rPr>
              <a:t>Abrizah</a:t>
            </a:r>
            <a:r>
              <a:rPr lang="en-US" sz="1600" b="1" dirty="0">
                <a:solidFill>
                  <a:srgbClr val="EF2ADF"/>
                </a:solidFill>
              </a:rPr>
              <a:t> Abdullah, University of Malaya</a:t>
            </a:r>
          </a:p>
        </p:txBody>
      </p:sp>
      <p:sp>
        <p:nvSpPr>
          <p:cNvPr id="5" name="TextBox 4">
            <a:extLst>
              <a:ext uri="{FF2B5EF4-FFF2-40B4-BE49-F238E27FC236}">
                <a16:creationId xmlns:a16="http://schemas.microsoft.com/office/drawing/2014/main" id="{68727BC5-2070-B789-F5E0-1EC025138248}"/>
              </a:ext>
            </a:extLst>
          </p:cNvPr>
          <p:cNvSpPr txBox="1"/>
          <p:nvPr/>
        </p:nvSpPr>
        <p:spPr>
          <a:xfrm>
            <a:off x="7571403" y="5367970"/>
            <a:ext cx="4220181" cy="1015663"/>
          </a:xfrm>
          <a:prstGeom prst="rect">
            <a:avLst/>
          </a:prstGeom>
          <a:noFill/>
        </p:spPr>
        <p:txBody>
          <a:bodyPr wrap="square">
            <a:spAutoFit/>
          </a:bodyPr>
          <a:lstStyle/>
          <a:p>
            <a:pPr algn="just"/>
            <a:r>
              <a:rPr lang="en-MY" altLang="en-US" sz="2000" b="1" dirty="0">
                <a:solidFill>
                  <a:srgbClr val="FF0000"/>
                </a:solidFill>
                <a:latin typeface="Raleway" pitchFamily="2" charset="77"/>
              </a:rPr>
              <a:t>Data sharing as a publication requirement; need policies that mandate data sharing.</a:t>
            </a:r>
          </a:p>
        </p:txBody>
      </p:sp>
      <p:pic>
        <p:nvPicPr>
          <p:cNvPr id="14" name="Picture 13">
            <a:extLst>
              <a:ext uri="{FF2B5EF4-FFF2-40B4-BE49-F238E27FC236}">
                <a16:creationId xmlns:a16="http://schemas.microsoft.com/office/drawing/2014/main" id="{E26F9AF8-456F-21D1-48F3-C92DD4D895F5}"/>
              </a:ext>
            </a:extLst>
          </p:cNvPr>
          <p:cNvPicPr>
            <a:picLocks noChangeAspect="1"/>
          </p:cNvPicPr>
          <p:nvPr/>
        </p:nvPicPr>
        <p:blipFill>
          <a:blip r:embed="rId12"/>
          <a:stretch>
            <a:fillRect/>
          </a:stretch>
        </p:blipFill>
        <p:spPr>
          <a:xfrm>
            <a:off x="5577503" y="5270252"/>
            <a:ext cx="1993900" cy="1016000"/>
          </a:xfrm>
          <a:prstGeom prst="ellipse">
            <a:avLst/>
          </a:prstGeom>
        </p:spPr>
      </p:pic>
      <p:pic>
        <p:nvPicPr>
          <p:cNvPr id="2" name="Picture 4" descr="https://www.akademisains.gov.my/mosp/wp-content/uploads/sites/29/2019/10/logo-mestecc-n-asm.png">
            <a:extLst>
              <a:ext uri="{FF2B5EF4-FFF2-40B4-BE49-F238E27FC236}">
                <a16:creationId xmlns:a16="http://schemas.microsoft.com/office/drawing/2014/main" id="{7DB7B062-F8E3-451D-8035-AD037B9B5A6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9972"/>
          <a:stretch/>
        </p:blipFill>
        <p:spPr bwMode="auto">
          <a:xfrm>
            <a:off x="1882373" y="10153"/>
            <a:ext cx="668301" cy="601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4A04E9AE-2702-5F7F-BAF4-6932FF51265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8159" y="95119"/>
            <a:ext cx="1056098" cy="532081"/>
          </a:xfrm>
          <a:prstGeom prst="rect">
            <a:avLst/>
          </a:prstGeom>
        </p:spPr>
      </p:pic>
      <p:pic>
        <p:nvPicPr>
          <p:cNvPr id="13" name="Picture 12" descr="A close up of text on a white background&#10;&#10;Description automatically generated">
            <a:extLst>
              <a:ext uri="{FF2B5EF4-FFF2-40B4-BE49-F238E27FC236}">
                <a16:creationId xmlns:a16="http://schemas.microsoft.com/office/drawing/2014/main" id="{61EF1F4C-BF25-C8D9-A66D-B3F719BEC1CE}"/>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92" y="49482"/>
            <a:ext cx="766207" cy="766207"/>
          </a:xfrm>
          <a:prstGeom prst="rect">
            <a:avLst/>
          </a:prstGeom>
        </p:spPr>
      </p:pic>
    </p:spTree>
    <p:extLst>
      <p:ext uri="{BB962C8B-B14F-4D97-AF65-F5344CB8AC3E}">
        <p14:creationId xmlns:p14="http://schemas.microsoft.com/office/powerpoint/2010/main" val="3454895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WHITE LAYER">
            <a:extLst>
              <a:ext uri="{FF2B5EF4-FFF2-40B4-BE49-F238E27FC236}">
                <a16:creationId xmlns:a16="http://schemas.microsoft.com/office/drawing/2014/main" id="{79C4E3A6-C8B7-427B-955C-A0D29179F723}"/>
              </a:ext>
            </a:extLst>
          </p:cNvPr>
          <p:cNvSpPr/>
          <p:nvPr/>
        </p:nvSpPr>
        <p:spPr>
          <a:xfrm flipH="1">
            <a:off x="-4944" y="-579320"/>
            <a:ext cx="12184654" cy="6855934"/>
          </a:xfrm>
          <a:custGeom>
            <a:avLst/>
            <a:gdLst>
              <a:gd name="connsiteX0" fmla="*/ 0 w 5851525"/>
              <a:gd name="connsiteY0" fmla="*/ 0 h 3292475"/>
              <a:gd name="connsiteX1" fmla="*/ 5851525 w 5851525"/>
              <a:gd name="connsiteY1" fmla="*/ 0 h 3292475"/>
              <a:gd name="connsiteX2" fmla="*/ 5851525 w 5851525"/>
              <a:gd name="connsiteY2" fmla="*/ 585241 h 3292475"/>
              <a:gd name="connsiteX3" fmla="*/ 5582380 w 5851525"/>
              <a:gd name="connsiteY3" fmla="*/ 598644 h 3292475"/>
              <a:gd name="connsiteX4" fmla="*/ 3928541 w 5851525"/>
              <a:gd name="connsiteY4" fmla="*/ 1386892 h 3292475"/>
              <a:gd name="connsiteX5" fmla="*/ 3155360 w 5851525"/>
              <a:gd name="connsiteY5" fmla="*/ 3047827 h 3292475"/>
              <a:gd name="connsiteX6" fmla="*/ 3145406 w 5851525"/>
              <a:gd name="connsiteY6" fmla="*/ 3292475 h 3292475"/>
              <a:gd name="connsiteX7" fmla="*/ 0 w 5851525"/>
              <a:gd name="connsiteY7" fmla="*/ 3292475 h 3292475"/>
              <a:gd name="connsiteX8" fmla="*/ 0 w 5851525"/>
              <a:gd name="connsiteY8" fmla="*/ 0 h 329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525" h="3292475">
                <a:moveTo>
                  <a:pt x="0" y="0"/>
                </a:moveTo>
                <a:lnTo>
                  <a:pt x="5851525" y="0"/>
                </a:lnTo>
                <a:lnTo>
                  <a:pt x="5851525" y="585241"/>
                </a:lnTo>
                <a:lnTo>
                  <a:pt x="5582380" y="598644"/>
                </a:lnTo>
                <a:cubicBezTo>
                  <a:pt x="4959051" y="660901"/>
                  <a:pt x="4373386" y="937985"/>
                  <a:pt x="3928541" y="1386892"/>
                </a:cubicBezTo>
                <a:cubicBezTo>
                  <a:pt x="3483696" y="1835799"/>
                  <a:pt x="3211948" y="2423958"/>
                  <a:pt x="3155360" y="3047827"/>
                </a:cubicBezTo>
                <a:lnTo>
                  <a:pt x="3145406" y="3292475"/>
                </a:lnTo>
                <a:lnTo>
                  <a:pt x="0" y="32924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892"/>
            <a:endParaRPr lang="id-ID" sz="3747">
              <a:solidFill>
                <a:prstClr val="white"/>
              </a:solidFill>
              <a:latin typeface="Calibri" panose="020F0502020204030204"/>
            </a:endParaRPr>
          </a:p>
        </p:txBody>
      </p:sp>
      <p:sp>
        <p:nvSpPr>
          <p:cNvPr id="37" name="CIRCLE PICTURE">
            <a:extLst>
              <a:ext uri="{FF2B5EF4-FFF2-40B4-BE49-F238E27FC236}">
                <a16:creationId xmlns:a16="http://schemas.microsoft.com/office/drawing/2014/main" id="{60EA2465-D0F5-4965-9CFA-8E30FFE66E34}"/>
              </a:ext>
            </a:extLst>
          </p:cNvPr>
          <p:cNvSpPr txBox="1"/>
          <p:nvPr/>
        </p:nvSpPr>
        <p:spPr>
          <a:xfrm>
            <a:off x="1591849" y="98682"/>
            <a:ext cx="6029370" cy="523220"/>
          </a:xfrm>
          <a:prstGeom prst="rect">
            <a:avLst/>
          </a:prstGeom>
          <a:noFill/>
        </p:spPr>
        <p:txBody>
          <a:bodyPr wrap="square" rtlCol="0">
            <a:spAutoFit/>
          </a:bodyPr>
          <a:lstStyle/>
          <a:p>
            <a:pPr algn="r" defTabSz="951892"/>
            <a:r>
              <a:rPr lang="id-ID" sz="2800" dirty="0">
                <a:solidFill>
                  <a:srgbClr val="172245"/>
                </a:solidFill>
                <a:latin typeface="Raleway Black" panose="020B0A03030101060003" pitchFamily="34" charset="0"/>
              </a:rPr>
              <a:t>GUIDELINES ON</a:t>
            </a:r>
          </a:p>
        </p:txBody>
      </p:sp>
      <p:sp>
        <p:nvSpPr>
          <p:cNvPr id="38" name="PRODUCT CAPACITY">
            <a:extLst>
              <a:ext uri="{FF2B5EF4-FFF2-40B4-BE49-F238E27FC236}">
                <a16:creationId xmlns:a16="http://schemas.microsoft.com/office/drawing/2014/main" id="{EC4531BD-3CE5-48FD-B023-E2A342D6CDFF}"/>
              </a:ext>
            </a:extLst>
          </p:cNvPr>
          <p:cNvSpPr txBox="1"/>
          <p:nvPr/>
        </p:nvSpPr>
        <p:spPr>
          <a:xfrm>
            <a:off x="4755428" y="573474"/>
            <a:ext cx="7538583" cy="830997"/>
          </a:xfrm>
          <a:prstGeom prst="rect">
            <a:avLst/>
          </a:prstGeom>
          <a:noFill/>
        </p:spPr>
        <p:txBody>
          <a:bodyPr wrap="square" rtlCol="0">
            <a:spAutoFit/>
          </a:bodyPr>
          <a:lstStyle/>
          <a:p>
            <a:pPr defTabSz="951892"/>
            <a:r>
              <a:rPr lang="id-ID" sz="2400" b="1" dirty="0">
                <a:solidFill>
                  <a:srgbClr val="172245"/>
                </a:solidFill>
                <a:latin typeface="Raleway" pitchFamily="2" charset="77"/>
                <a:cs typeface="Calibri" panose="020F0502020204030204" pitchFamily="34" charset="0"/>
              </a:rPr>
              <a:t>OPEN SCIENCE FOR </a:t>
            </a:r>
          </a:p>
          <a:p>
            <a:pPr defTabSz="951892"/>
            <a:r>
              <a:rPr lang="id-ID" sz="2400" b="1" dirty="0">
                <a:solidFill>
                  <a:srgbClr val="FF0000"/>
                </a:solidFill>
                <a:latin typeface="Raleway" pitchFamily="2" charset="77"/>
                <a:cs typeface="Calibri" panose="020F0502020204030204" pitchFamily="34" charset="0"/>
              </a:rPr>
              <a:t>PUBLIC FUNDED RESEARCH</a:t>
            </a:r>
          </a:p>
        </p:txBody>
      </p:sp>
      <p:sp>
        <p:nvSpPr>
          <p:cNvPr id="39" name="TEXT DESCRIPTIONS">
            <a:extLst>
              <a:ext uri="{FF2B5EF4-FFF2-40B4-BE49-F238E27FC236}">
                <a16:creationId xmlns:a16="http://schemas.microsoft.com/office/drawing/2014/main" id="{D34F0D8A-7065-4D40-A80D-4A8721855211}"/>
              </a:ext>
            </a:extLst>
          </p:cNvPr>
          <p:cNvSpPr txBox="1"/>
          <p:nvPr/>
        </p:nvSpPr>
        <p:spPr>
          <a:xfrm>
            <a:off x="5029820" y="1415513"/>
            <a:ext cx="6783246" cy="4708981"/>
          </a:xfrm>
          <a:prstGeom prst="rect">
            <a:avLst/>
          </a:prstGeom>
          <a:noFill/>
        </p:spPr>
        <p:txBody>
          <a:bodyPr wrap="square" rtlCol="0">
            <a:spAutoFit/>
          </a:bodyPr>
          <a:lstStyle/>
          <a:p>
            <a:pPr marL="357113" indent="-357113" algn="just" defTabSz="951892">
              <a:buFont typeface="Arial" panose="020B0604020202020204" pitchFamily="34" charset="0"/>
              <a:buChar char="•"/>
            </a:pPr>
            <a:r>
              <a:rPr lang="id-ID" sz="2000" dirty="0" err="1">
                <a:cs typeface="Poppins" pitchFamily="2" charset="77"/>
              </a:rPr>
              <a:t>Formulated</a:t>
            </a:r>
            <a:r>
              <a:rPr lang="id-ID" sz="2000" dirty="0">
                <a:cs typeface="Poppins" pitchFamily="2" charset="77"/>
              </a:rPr>
              <a:t> </a:t>
            </a:r>
            <a:r>
              <a:rPr lang="id-ID" sz="2000" dirty="0" err="1">
                <a:cs typeface="Poppins" pitchFamily="2" charset="77"/>
              </a:rPr>
              <a:t>with</a:t>
            </a:r>
            <a:r>
              <a:rPr lang="id-ID" sz="2000" dirty="0">
                <a:cs typeface="Poppins" pitchFamily="2" charset="77"/>
              </a:rPr>
              <a:t> </a:t>
            </a:r>
            <a:r>
              <a:rPr lang="id-ID" sz="2000" dirty="0" err="1">
                <a:cs typeface="Poppins" pitchFamily="2" charset="77"/>
              </a:rPr>
              <a:t>inputs</a:t>
            </a:r>
            <a:r>
              <a:rPr lang="id-ID" sz="2000" dirty="0">
                <a:cs typeface="Poppins" pitchFamily="2" charset="77"/>
              </a:rPr>
              <a:t> </a:t>
            </a:r>
            <a:r>
              <a:rPr lang="id-ID" sz="2000" dirty="0" err="1">
                <a:cs typeface="Poppins" pitchFamily="2" charset="77"/>
              </a:rPr>
              <a:t>from</a:t>
            </a:r>
            <a:r>
              <a:rPr lang="id-ID" sz="2000" dirty="0">
                <a:cs typeface="Poppins" pitchFamily="2" charset="77"/>
              </a:rPr>
              <a:t> </a:t>
            </a:r>
            <a:r>
              <a:rPr lang="id-ID" sz="2000" dirty="0" err="1">
                <a:cs typeface="Poppins" pitchFamily="2" charset="77"/>
              </a:rPr>
              <a:t>all</a:t>
            </a:r>
            <a:r>
              <a:rPr lang="id-ID" sz="2000" dirty="0">
                <a:cs typeface="Poppins" pitchFamily="2" charset="77"/>
              </a:rPr>
              <a:t> </a:t>
            </a:r>
            <a:r>
              <a:rPr lang="id-ID" sz="2000" dirty="0" err="1">
                <a:cs typeface="Poppins" pitchFamily="2" charset="77"/>
              </a:rPr>
              <a:t>relevant</a:t>
            </a:r>
            <a:r>
              <a:rPr lang="id-ID" sz="2000" dirty="0">
                <a:cs typeface="Poppins" pitchFamily="2" charset="77"/>
              </a:rPr>
              <a:t> </a:t>
            </a:r>
            <a:r>
              <a:rPr lang="id-ID" sz="2000" dirty="0" err="1">
                <a:cs typeface="Poppins" pitchFamily="2" charset="77"/>
              </a:rPr>
              <a:t>stakeholders</a:t>
            </a:r>
            <a:r>
              <a:rPr lang="id-ID" sz="2000" dirty="0">
                <a:cs typeface="Poppins" pitchFamily="2" charset="77"/>
              </a:rPr>
              <a:t> </a:t>
            </a:r>
            <a:r>
              <a:rPr lang="id-ID" sz="2000" dirty="0" err="1">
                <a:cs typeface="Poppins" pitchFamily="2" charset="77"/>
              </a:rPr>
              <a:t>such</a:t>
            </a:r>
            <a:r>
              <a:rPr lang="id-ID" sz="2000" dirty="0">
                <a:cs typeface="Poppins" pitchFamily="2" charset="77"/>
              </a:rPr>
              <a:t> as </a:t>
            </a:r>
            <a:r>
              <a:rPr lang="id-ID" sz="2000" dirty="0" err="1">
                <a:cs typeface="Poppins" pitchFamily="2" charset="77"/>
              </a:rPr>
              <a:t>researchers</a:t>
            </a:r>
            <a:r>
              <a:rPr lang="id-ID" sz="2000" dirty="0">
                <a:cs typeface="Poppins" pitchFamily="2" charset="77"/>
              </a:rPr>
              <a:t>, top </a:t>
            </a:r>
            <a:r>
              <a:rPr lang="id-ID" sz="2000" dirty="0" err="1">
                <a:cs typeface="Poppins" pitchFamily="2" charset="77"/>
              </a:rPr>
              <a:t>management</a:t>
            </a:r>
            <a:r>
              <a:rPr lang="id-ID" sz="2000" dirty="0">
                <a:cs typeface="Poppins" pitchFamily="2" charset="77"/>
              </a:rPr>
              <a:t> </a:t>
            </a:r>
            <a:r>
              <a:rPr lang="id-ID" sz="2000" dirty="0" err="1">
                <a:cs typeface="Poppins" pitchFamily="2" charset="77"/>
              </a:rPr>
              <a:t>of</a:t>
            </a:r>
            <a:r>
              <a:rPr lang="id-ID" sz="2000" dirty="0">
                <a:cs typeface="Poppins" pitchFamily="2" charset="77"/>
              </a:rPr>
              <a:t> </a:t>
            </a:r>
            <a:r>
              <a:rPr lang="id-ID" sz="2000" dirty="0" err="1">
                <a:cs typeface="Poppins" pitchFamily="2" charset="77"/>
              </a:rPr>
              <a:t>universities</a:t>
            </a:r>
            <a:r>
              <a:rPr lang="id-ID" sz="2000" dirty="0">
                <a:cs typeface="Poppins" pitchFamily="2" charset="77"/>
              </a:rPr>
              <a:t>, </a:t>
            </a:r>
            <a:r>
              <a:rPr lang="id-ID" sz="2000" dirty="0" err="1">
                <a:cs typeface="Poppins" pitchFamily="2" charset="77"/>
              </a:rPr>
              <a:t>government</a:t>
            </a:r>
            <a:r>
              <a:rPr lang="id-ID" sz="2000" dirty="0">
                <a:cs typeface="Poppins" pitchFamily="2" charset="77"/>
              </a:rPr>
              <a:t> </a:t>
            </a:r>
            <a:r>
              <a:rPr lang="id-ID" sz="2000" dirty="0" err="1">
                <a:cs typeface="Poppins" pitchFamily="2" charset="77"/>
              </a:rPr>
              <a:t>agencies</a:t>
            </a:r>
            <a:r>
              <a:rPr lang="id-ID" sz="2000" dirty="0">
                <a:cs typeface="Poppins" pitchFamily="2" charset="77"/>
              </a:rPr>
              <a:t>, </a:t>
            </a:r>
            <a:r>
              <a:rPr lang="id-ID" sz="2000" dirty="0" err="1">
                <a:cs typeface="Poppins" pitchFamily="2" charset="77"/>
              </a:rPr>
              <a:t>libraries</a:t>
            </a:r>
            <a:r>
              <a:rPr lang="id-ID" sz="2000" dirty="0">
                <a:cs typeface="Poppins" pitchFamily="2" charset="77"/>
              </a:rPr>
              <a:t>, </a:t>
            </a:r>
            <a:r>
              <a:rPr lang="id-ID" sz="2000" dirty="0" err="1">
                <a:cs typeface="Poppins" pitchFamily="2" charset="77"/>
              </a:rPr>
              <a:t>research</a:t>
            </a:r>
            <a:r>
              <a:rPr lang="id-ID" sz="2000" dirty="0">
                <a:cs typeface="Poppins" pitchFamily="2" charset="77"/>
              </a:rPr>
              <a:t> </a:t>
            </a:r>
            <a:r>
              <a:rPr lang="id-ID" sz="2000" dirty="0" err="1">
                <a:cs typeface="Poppins" pitchFamily="2" charset="77"/>
              </a:rPr>
              <a:t>funder</a:t>
            </a:r>
            <a:r>
              <a:rPr lang="id-ID" sz="2000" dirty="0">
                <a:cs typeface="Poppins" pitchFamily="2" charset="77"/>
              </a:rPr>
              <a:t> </a:t>
            </a:r>
            <a:r>
              <a:rPr lang="id-ID" sz="2000" dirty="0" err="1">
                <a:cs typeface="Poppins" pitchFamily="2" charset="77"/>
              </a:rPr>
              <a:t>organizations</a:t>
            </a:r>
            <a:r>
              <a:rPr lang="id-ID" sz="2000" dirty="0">
                <a:cs typeface="Poppins" pitchFamily="2" charset="77"/>
              </a:rPr>
              <a:t>, </a:t>
            </a:r>
            <a:r>
              <a:rPr lang="id-ID" sz="2000" dirty="0" err="1">
                <a:cs typeface="Poppins" pitchFamily="2" charset="77"/>
              </a:rPr>
              <a:t>publishers</a:t>
            </a:r>
            <a:r>
              <a:rPr lang="id-ID" sz="2000" dirty="0">
                <a:cs typeface="Poppins" pitchFamily="2" charset="77"/>
              </a:rPr>
              <a:t>, legal </a:t>
            </a:r>
            <a:r>
              <a:rPr lang="id-ID" sz="2000" dirty="0" err="1">
                <a:cs typeface="Poppins" pitchFamily="2" charset="77"/>
              </a:rPr>
              <a:t>units</a:t>
            </a:r>
            <a:r>
              <a:rPr lang="id-ID" sz="2000" dirty="0">
                <a:cs typeface="Poppins" pitchFamily="2" charset="77"/>
              </a:rPr>
              <a:t>, </a:t>
            </a:r>
            <a:r>
              <a:rPr lang="id-ID" sz="2000" dirty="0" err="1">
                <a:cs typeface="Poppins" pitchFamily="2" charset="77"/>
              </a:rPr>
              <a:t>industries</a:t>
            </a:r>
            <a:r>
              <a:rPr lang="id-ID" sz="2000" dirty="0">
                <a:cs typeface="Poppins" pitchFamily="2" charset="77"/>
              </a:rPr>
              <a:t> </a:t>
            </a:r>
            <a:r>
              <a:rPr lang="id-ID" sz="2000" dirty="0" err="1">
                <a:cs typeface="Poppins" pitchFamily="2" charset="77"/>
              </a:rPr>
              <a:t>and</a:t>
            </a:r>
            <a:r>
              <a:rPr lang="id-ID" sz="2000" dirty="0">
                <a:cs typeface="Poppins" pitchFamily="2" charset="77"/>
              </a:rPr>
              <a:t> </a:t>
            </a:r>
            <a:r>
              <a:rPr lang="id-ID" sz="2000" dirty="0" err="1">
                <a:cs typeface="Poppins" pitchFamily="2" charset="77"/>
              </a:rPr>
              <a:t>research</a:t>
            </a:r>
            <a:r>
              <a:rPr lang="id-ID" sz="2000" dirty="0">
                <a:cs typeface="Poppins" pitchFamily="2" charset="77"/>
              </a:rPr>
              <a:t> </a:t>
            </a:r>
            <a:r>
              <a:rPr lang="id-ID" sz="2000" dirty="0" err="1">
                <a:cs typeface="Poppins" pitchFamily="2" charset="77"/>
              </a:rPr>
              <a:t>managers</a:t>
            </a:r>
            <a:r>
              <a:rPr lang="id-ID" sz="2000" dirty="0">
                <a:cs typeface="Poppins" pitchFamily="2" charset="77"/>
              </a:rPr>
              <a:t>.  </a:t>
            </a:r>
          </a:p>
          <a:p>
            <a:pPr algn="just" defTabSz="951892"/>
            <a:endParaRPr lang="id-ID" sz="2000" dirty="0">
              <a:cs typeface="Poppins" pitchFamily="2" charset="77"/>
            </a:endParaRPr>
          </a:p>
          <a:p>
            <a:pPr marL="285750" indent="-285750" algn="just">
              <a:buFont typeface="Arial" panose="020B0604020202020204" pitchFamily="34" charset="0"/>
              <a:buChar char="•"/>
            </a:pPr>
            <a:r>
              <a:rPr lang="en-US" sz="2000" dirty="0">
                <a:cs typeface="Poppins" pitchFamily="2" charset="77"/>
              </a:rPr>
              <a:t>Define the types of published or documented research data including raw data that can be shared under specified conditions, harmonizes definitions and terminologies, and outlines incentives for data sharing.</a:t>
            </a:r>
          </a:p>
          <a:p>
            <a:pPr marL="285750" indent="-285750" algn="just">
              <a:buFont typeface="Arial" panose="020B0604020202020204" pitchFamily="34" charset="0"/>
              <a:buChar char="•"/>
            </a:pPr>
            <a:endParaRPr lang="en-US" sz="2000" dirty="0">
              <a:cs typeface="Poppins" pitchFamily="2" charset="77"/>
            </a:endParaRPr>
          </a:p>
          <a:p>
            <a:pPr marL="285750" indent="-285750" algn="just">
              <a:buFont typeface="Arial" panose="020B0604020202020204" pitchFamily="34" charset="0"/>
              <a:buChar char="•"/>
            </a:pPr>
            <a:r>
              <a:rPr lang="en-US" sz="2000" dirty="0">
                <a:cs typeface="Poppins" pitchFamily="2" charset="77"/>
              </a:rPr>
              <a:t>Ensuring raw research data is accessible beyond the life of the project and all metadata are permanently archived in the open science platform (MOSP).  </a:t>
            </a:r>
          </a:p>
          <a:p>
            <a:pPr marL="285750" indent="-285750" algn="just">
              <a:buFont typeface="Arial" panose="020B0604020202020204" pitchFamily="34" charset="0"/>
              <a:buChar char="•"/>
            </a:pPr>
            <a:endParaRPr lang="en-US" sz="2000" dirty="0">
              <a:cs typeface="Poppins" pitchFamily="2" charset="77"/>
            </a:endParaRPr>
          </a:p>
        </p:txBody>
      </p:sp>
      <p:pic>
        <p:nvPicPr>
          <p:cNvPr id="4" name="Picture 3">
            <a:extLst>
              <a:ext uri="{FF2B5EF4-FFF2-40B4-BE49-F238E27FC236}">
                <a16:creationId xmlns:a16="http://schemas.microsoft.com/office/drawing/2014/main" id="{AE6D224C-132F-DCF0-7F47-D7D5F4A2619F}"/>
              </a:ext>
            </a:extLst>
          </p:cNvPr>
          <p:cNvPicPr>
            <a:picLocks noChangeAspect="1"/>
          </p:cNvPicPr>
          <p:nvPr/>
        </p:nvPicPr>
        <p:blipFill>
          <a:blip r:embed="rId3"/>
          <a:stretch>
            <a:fillRect/>
          </a:stretch>
        </p:blipFill>
        <p:spPr>
          <a:xfrm>
            <a:off x="1268525" y="1024717"/>
            <a:ext cx="3073365" cy="4352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4" descr="https://www.akademisains.gov.my/mosp/wp-content/uploads/sites/29/2019/10/logo-mestecc-n-asm.png">
            <a:extLst>
              <a:ext uri="{FF2B5EF4-FFF2-40B4-BE49-F238E27FC236}">
                <a16:creationId xmlns:a16="http://schemas.microsoft.com/office/drawing/2014/main" id="{3EDDC58C-37DD-79B8-D00C-935F70C07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930802" y="1"/>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77D25DE0-07BE-E62F-131B-BCB683EB2A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2455" y="76582"/>
            <a:ext cx="1171122" cy="590032"/>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C2554F48-F9DE-1BEC-08DD-2F908C28285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92" y="-955"/>
            <a:ext cx="849657" cy="849657"/>
          </a:xfrm>
          <a:prstGeom prst="rect">
            <a:avLst/>
          </a:prstGeom>
        </p:spPr>
      </p:pic>
      <p:sp>
        <p:nvSpPr>
          <p:cNvPr id="7" name="TextBox 6">
            <a:extLst>
              <a:ext uri="{FF2B5EF4-FFF2-40B4-BE49-F238E27FC236}">
                <a16:creationId xmlns:a16="http://schemas.microsoft.com/office/drawing/2014/main" id="{EA3946B2-B41D-E510-CAEF-C7E27572BA9F}"/>
              </a:ext>
            </a:extLst>
          </p:cNvPr>
          <p:cNvSpPr txBox="1"/>
          <p:nvPr/>
        </p:nvSpPr>
        <p:spPr>
          <a:xfrm>
            <a:off x="3302583" y="6045781"/>
            <a:ext cx="8760001" cy="461665"/>
          </a:xfrm>
          <a:prstGeom prst="rect">
            <a:avLst/>
          </a:prstGeom>
          <a:noFill/>
        </p:spPr>
        <p:txBody>
          <a:bodyPr wrap="square">
            <a:spAutoFit/>
          </a:bodyPr>
          <a:lstStyle/>
          <a:p>
            <a:pPr algn="ctr"/>
            <a:r>
              <a:rPr lang="en-US" sz="2400" b="1" dirty="0">
                <a:solidFill>
                  <a:srgbClr val="FF0000"/>
                </a:solidFill>
              </a:rPr>
              <a:t>The guideline is incorporated into the National Data Sharing Policy</a:t>
            </a:r>
          </a:p>
        </p:txBody>
      </p:sp>
    </p:spTree>
    <p:extLst>
      <p:ext uri="{BB962C8B-B14F-4D97-AF65-F5344CB8AC3E}">
        <p14:creationId xmlns:p14="http://schemas.microsoft.com/office/powerpoint/2010/main" val="255865155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1+#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1+#ppt_w/2"/>
                                          </p:val>
                                        </p:tav>
                                        <p:tav tm="100000">
                                          <p:val>
                                            <p:strVal val="#ppt_x"/>
                                          </p:val>
                                        </p:tav>
                                      </p:tavLst>
                                    </p:anim>
                                    <p:anim calcmode="lin" valueType="num">
                                      <p:cBhvr additive="base">
                                        <p:cTn id="12" dur="75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8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750" fill="hold"/>
                                        <p:tgtEl>
                                          <p:spTgt spid="39"/>
                                        </p:tgtEl>
                                        <p:attrNameLst>
                                          <p:attrName>ppt_x</p:attrName>
                                        </p:attrNameLst>
                                      </p:cBhvr>
                                      <p:tavLst>
                                        <p:tav tm="0">
                                          <p:val>
                                            <p:strVal val="1+#ppt_w/2"/>
                                          </p:val>
                                        </p:tav>
                                        <p:tav tm="100000">
                                          <p:val>
                                            <p:strVal val="#ppt_x"/>
                                          </p:val>
                                        </p:tav>
                                      </p:tavLst>
                                    </p:anim>
                                    <p:anim calcmode="lin" valueType="num">
                                      <p:cBhvr additive="base">
                                        <p:cTn id="16"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EFBE7A-2598-0FAD-DBB7-A67C7F67532A}"/>
              </a:ext>
            </a:extLst>
          </p:cNvPr>
          <p:cNvPicPr>
            <a:picLocks noChangeAspect="1"/>
          </p:cNvPicPr>
          <p:nvPr/>
        </p:nvPicPr>
        <p:blipFill rotWithShape="1">
          <a:blip r:embed="rId2"/>
          <a:srcRect t="23433" b="34380"/>
          <a:stretch/>
        </p:blipFill>
        <p:spPr>
          <a:xfrm>
            <a:off x="1179492" y="960698"/>
            <a:ext cx="9550240" cy="5698486"/>
          </a:xfrm>
          <a:prstGeom prst="rect">
            <a:avLst/>
          </a:prstGeom>
        </p:spPr>
      </p:pic>
      <p:sp>
        <p:nvSpPr>
          <p:cNvPr id="5" name="Rectangle 4">
            <a:extLst>
              <a:ext uri="{FF2B5EF4-FFF2-40B4-BE49-F238E27FC236}">
                <a16:creationId xmlns:a16="http://schemas.microsoft.com/office/drawing/2014/main" id="{53EFE729-D195-614C-00F4-2C5F1F77EC03}"/>
              </a:ext>
            </a:extLst>
          </p:cNvPr>
          <p:cNvSpPr/>
          <p:nvPr/>
        </p:nvSpPr>
        <p:spPr>
          <a:xfrm>
            <a:off x="6910085" y="4386805"/>
            <a:ext cx="1909823" cy="158573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https://www.akademisains.gov.my/mosp/wp-content/uploads/sites/29/2019/10/logo-mestecc-n-asm.png">
            <a:extLst>
              <a:ext uri="{FF2B5EF4-FFF2-40B4-BE49-F238E27FC236}">
                <a16:creationId xmlns:a16="http://schemas.microsoft.com/office/drawing/2014/main" id="{76439770-B53D-ED39-FE1E-A69224580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1882373" y="10153"/>
            <a:ext cx="668301" cy="6011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5031CE40-B698-62E1-0708-52F8E493F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159" y="95119"/>
            <a:ext cx="1056098" cy="532081"/>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F6D97E60-6107-281D-FB92-B53E7FDFD39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92" y="49482"/>
            <a:ext cx="766207" cy="766207"/>
          </a:xfrm>
          <a:prstGeom prst="rect">
            <a:avLst/>
          </a:prstGeom>
        </p:spPr>
      </p:pic>
    </p:spTree>
    <p:extLst>
      <p:ext uri="{BB962C8B-B14F-4D97-AF65-F5344CB8AC3E}">
        <p14:creationId xmlns:p14="http://schemas.microsoft.com/office/powerpoint/2010/main" val="35933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PERVISOR">
            <a:extLst>
              <a:ext uri="{FF2B5EF4-FFF2-40B4-BE49-F238E27FC236}">
                <a16:creationId xmlns:a16="http://schemas.microsoft.com/office/drawing/2014/main" id="{5BB30454-9269-4DEA-99F2-DBC4BA2B1103}"/>
              </a:ext>
            </a:extLst>
          </p:cNvPr>
          <p:cNvSpPr txBox="1"/>
          <p:nvPr/>
        </p:nvSpPr>
        <p:spPr>
          <a:xfrm>
            <a:off x="8070313" y="1803586"/>
            <a:ext cx="3980091" cy="2496068"/>
          </a:xfrm>
          <a:prstGeom prst="rect">
            <a:avLst/>
          </a:prstGeom>
          <a:noFill/>
        </p:spPr>
        <p:txBody>
          <a:bodyPr wrap="square" rtlCol="0">
            <a:spAutoFit/>
          </a:bodyPr>
          <a:lstStyle/>
          <a:p>
            <a:pPr algn="ctr" defTabSz="951892"/>
            <a:r>
              <a:rPr lang="id-ID" sz="2291" dirty="0" err="1">
                <a:solidFill>
                  <a:srgbClr val="2F2F55"/>
                </a:solidFill>
                <a:latin typeface="Poppins" pitchFamily="2" charset="77"/>
                <a:cs typeface="Poppins" pitchFamily="2" charset="77"/>
              </a:rPr>
              <a:t>Launched</a:t>
            </a:r>
            <a:r>
              <a:rPr lang="id-ID" sz="2291" dirty="0">
                <a:solidFill>
                  <a:srgbClr val="2F2F55"/>
                </a:solidFill>
                <a:latin typeface="Poppins" pitchFamily="2" charset="77"/>
                <a:cs typeface="Poppins" pitchFamily="2" charset="77"/>
              </a:rPr>
              <a:t> </a:t>
            </a:r>
            <a:r>
              <a:rPr lang="id-ID" sz="2291" dirty="0" err="1">
                <a:solidFill>
                  <a:srgbClr val="2F2F55"/>
                </a:solidFill>
                <a:latin typeface="Poppins" pitchFamily="2" charset="77"/>
                <a:cs typeface="Poppins" pitchFamily="2" charset="77"/>
              </a:rPr>
              <a:t>on</a:t>
            </a:r>
            <a:r>
              <a:rPr lang="id-ID" sz="2291" b="1" dirty="0">
                <a:solidFill>
                  <a:srgbClr val="2F2F55"/>
                </a:solidFill>
                <a:latin typeface="Poppins" pitchFamily="2" charset="77"/>
                <a:cs typeface="Poppins" pitchFamily="2" charset="77"/>
              </a:rPr>
              <a:t> 16 May 2023</a:t>
            </a:r>
          </a:p>
          <a:p>
            <a:pPr algn="ctr" defTabSz="951892"/>
            <a:endParaRPr lang="id-ID" sz="1875" b="1" dirty="0">
              <a:solidFill>
                <a:srgbClr val="2F2F55"/>
              </a:solidFill>
              <a:latin typeface="Poppins" pitchFamily="2" charset="77"/>
              <a:cs typeface="Poppins" pitchFamily="2" charset="77"/>
            </a:endParaRPr>
          </a:p>
          <a:p>
            <a:pPr algn="ctr" defTabSz="951892"/>
            <a:r>
              <a:rPr lang="id-ID" sz="2291" dirty="0">
                <a:solidFill>
                  <a:srgbClr val="2F2F55"/>
                </a:solidFill>
                <a:latin typeface="Poppins" pitchFamily="2" charset="77"/>
                <a:cs typeface="Poppins" pitchFamily="2" charset="77"/>
              </a:rPr>
              <a:t>By </a:t>
            </a:r>
            <a:r>
              <a:rPr lang="id-ID" sz="2291" dirty="0" err="1">
                <a:solidFill>
                  <a:srgbClr val="2F2F55"/>
                </a:solidFill>
                <a:latin typeface="Poppins" pitchFamily="2" charset="77"/>
                <a:cs typeface="Poppins" pitchFamily="2" charset="77"/>
              </a:rPr>
              <a:t>the</a:t>
            </a:r>
            <a:r>
              <a:rPr lang="id-ID" sz="2291" dirty="0">
                <a:solidFill>
                  <a:srgbClr val="2F2F55"/>
                </a:solidFill>
                <a:latin typeface="Poppins" pitchFamily="2" charset="77"/>
                <a:cs typeface="Poppins" pitchFamily="2" charset="77"/>
              </a:rPr>
              <a:t> </a:t>
            </a:r>
          </a:p>
          <a:p>
            <a:pPr algn="ctr" defTabSz="951892"/>
            <a:r>
              <a:rPr lang="id-ID" sz="2291" b="1" dirty="0" err="1">
                <a:solidFill>
                  <a:srgbClr val="2F2F55"/>
                </a:solidFill>
                <a:latin typeface="Poppins" pitchFamily="2" charset="77"/>
                <a:cs typeface="Poppins" pitchFamily="2" charset="77"/>
              </a:rPr>
              <a:t>Deputy</a:t>
            </a:r>
            <a:r>
              <a:rPr lang="id-ID" sz="2291" b="1" dirty="0">
                <a:solidFill>
                  <a:srgbClr val="2F2F55"/>
                </a:solidFill>
                <a:latin typeface="Poppins" pitchFamily="2" charset="77"/>
                <a:cs typeface="Poppins" pitchFamily="2" charset="77"/>
              </a:rPr>
              <a:t> </a:t>
            </a:r>
            <a:r>
              <a:rPr lang="id-ID" sz="2291" b="1" dirty="0" err="1">
                <a:solidFill>
                  <a:srgbClr val="2F2F55"/>
                </a:solidFill>
                <a:latin typeface="Poppins" pitchFamily="2" charset="77"/>
                <a:cs typeface="Poppins" pitchFamily="2" charset="77"/>
              </a:rPr>
              <a:t>Prime</a:t>
            </a:r>
            <a:r>
              <a:rPr lang="id-ID" sz="2291" b="1" dirty="0">
                <a:solidFill>
                  <a:srgbClr val="2F2F55"/>
                </a:solidFill>
                <a:latin typeface="Poppins" pitchFamily="2" charset="77"/>
                <a:cs typeface="Poppins" pitchFamily="2" charset="77"/>
              </a:rPr>
              <a:t> </a:t>
            </a:r>
            <a:r>
              <a:rPr lang="id-ID" sz="2291" b="1" dirty="0" err="1">
                <a:solidFill>
                  <a:srgbClr val="2F2F55"/>
                </a:solidFill>
                <a:latin typeface="Poppins" pitchFamily="2" charset="77"/>
                <a:cs typeface="Poppins" pitchFamily="2" charset="77"/>
              </a:rPr>
              <a:t>Minister</a:t>
            </a:r>
            <a:r>
              <a:rPr lang="id-ID" sz="2291" b="1" dirty="0">
                <a:solidFill>
                  <a:srgbClr val="2F2F55"/>
                </a:solidFill>
                <a:latin typeface="Poppins" pitchFamily="2" charset="77"/>
                <a:cs typeface="Poppins" pitchFamily="2" charset="77"/>
              </a:rPr>
              <a:t>, YAB Dato’ Sri Haji Fadillah Haji Yusof</a:t>
            </a:r>
          </a:p>
          <a:p>
            <a:pPr algn="ctr" defTabSz="951892"/>
            <a:endParaRPr lang="id-ID" sz="2291" b="1" dirty="0">
              <a:solidFill>
                <a:srgbClr val="2F2F55"/>
              </a:solidFill>
              <a:latin typeface="Poppins" pitchFamily="2" charset="77"/>
              <a:cs typeface="Poppins" pitchFamily="2" charset="77"/>
            </a:endParaRPr>
          </a:p>
        </p:txBody>
      </p:sp>
      <p:sp>
        <p:nvSpPr>
          <p:cNvPr id="24" name="GEORGE K">
            <a:extLst>
              <a:ext uri="{FF2B5EF4-FFF2-40B4-BE49-F238E27FC236}">
                <a16:creationId xmlns:a16="http://schemas.microsoft.com/office/drawing/2014/main" id="{9958A3C2-BA41-4A11-B85F-C2EFC6CB340A}"/>
              </a:ext>
            </a:extLst>
          </p:cNvPr>
          <p:cNvSpPr txBox="1"/>
          <p:nvPr/>
        </p:nvSpPr>
        <p:spPr>
          <a:xfrm>
            <a:off x="5419461" y="161608"/>
            <a:ext cx="6630944" cy="1438471"/>
          </a:xfrm>
          <a:prstGeom prst="rect">
            <a:avLst/>
          </a:prstGeom>
          <a:noFill/>
        </p:spPr>
        <p:txBody>
          <a:bodyPr wrap="square" rtlCol="0">
            <a:spAutoFit/>
          </a:bodyPr>
          <a:lstStyle/>
          <a:p>
            <a:pPr algn="r" defTabSz="951892"/>
            <a:r>
              <a:rPr lang="id-ID" sz="2916" dirty="0">
                <a:solidFill>
                  <a:srgbClr val="2F2F55"/>
                </a:solidFill>
                <a:latin typeface="Raleway Black" panose="020B0A03030101060003" pitchFamily="34" charset="0"/>
              </a:rPr>
              <a:t>MALAYSIA </a:t>
            </a:r>
          </a:p>
          <a:p>
            <a:pPr algn="r" defTabSz="951892"/>
            <a:r>
              <a:rPr lang="id-ID" sz="2916" dirty="0">
                <a:solidFill>
                  <a:srgbClr val="2F2F55"/>
                </a:solidFill>
                <a:latin typeface="Raleway Black" panose="020B0A03030101060003" pitchFamily="34" charset="0"/>
              </a:rPr>
              <a:t>OPEN SCIENCE PLATFORM </a:t>
            </a:r>
          </a:p>
          <a:p>
            <a:pPr algn="r" defTabSz="951892"/>
            <a:r>
              <a:rPr lang="id-ID" sz="2916" dirty="0">
                <a:solidFill>
                  <a:srgbClr val="2F2F55"/>
                </a:solidFill>
                <a:latin typeface="Raleway Black" panose="020B0A03030101060003" pitchFamily="34" charset="0"/>
              </a:rPr>
              <a:t>(MOSP)</a:t>
            </a:r>
          </a:p>
        </p:txBody>
      </p:sp>
      <p:grpSp>
        <p:nvGrpSpPr>
          <p:cNvPr id="29" name="Group 28">
            <a:extLst>
              <a:ext uri="{FF2B5EF4-FFF2-40B4-BE49-F238E27FC236}">
                <a16:creationId xmlns:a16="http://schemas.microsoft.com/office/drawing/2014/main" id="{E7D1A243-6E2F-586A-0E7E-8783124FCF5F}"/>
              </a:ext>
            </a:extLst>
          </p:cNvPr>
          <p:cNvGrpSpPr/>
          <p:nvPr/>
        </p:nvGrpSpPr>
        <p:grpSpPr>
          <a:xfrm>
            <a:off x="1025521" y="1028878"/>
            <a:ext cx="5620724" cy="986230"/>
            <a:chOff x="3153763" y="2770669"/>
            <a:chExt cx="2698468" cy="473482"/>
          </a:xfrm>
        </p:grpSpPr>
        <p:grpSp>
          <p:nvGrpSpPr>
            <p:cNvPr id="15" name="Group 14">
              <a:extLst>
                <a:ext uri="{FF2B5EF4-FFF2-40B4-BE49-F238E27FC236}">
                  <a16:creationId xmlns:a16="http://schemas.microsoft.com/office/drawing/2014/main" id="{7F027A0B-B27C-A396-A00C-C21F768516BA}"/>
                </a:ext>
              </a:extLst>
            </p:cNvPr>
            <p:cNvGrpSpPr/>
            <p:nvPr/>
          </p:nvGrpSpPr>
          <p:grpSpPr>
            <a:xfrm>
              <a:off x="3687884" y="2770669"/>
              <a:ext cx="2164347" cy="237612"/>
              <a:chOff x="934990" y="2854502"/>
              <a:chExt cx="2164347" cy="237612"/>
            </a:xfrm>
          </p:grpSpPr>
          <p:sp>
            <p:nvSpPr>
              <p:cNvPr id="13" name="Rounded Rectangle 12">
                <a:extLst>
                  <a:ext uri="{FF2B5EF4-FFF2-40B4-BE49-F238E27FC236}">
                    <a16:creationId xmlns:a16="http://schemas.microsoft.com/office/drawing/2014/main" id="{7189EB0C-6742-63DF-DA2A-6EE986DEF9C2}"/>
                  </a:ext>
                </a:extLst>
              </p:cNvPr>
              <p:cNvSpPr/>
              <p:nvPr/>
            </p:nvSpPr>
            <p:spPr>
              <a:xfrm>
                <a:off x="934990" y="2881561"/>
                <a:ext cx="2164347" cy="210553"/>
              </a:xfrm>
              <a:prstGeom prst="roundRect">
                <a:avLst/>
              </a:prstGeom>
              <a:noFill/>
              <a:ln w="38100">
                <a:solidFill>
                  <a:srgbClr val="FF68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4" name="TextBox 13">
                <a:extLst>
                  <a:ext uri="{FF2B5EF4-FFF2-40B4-BE49-F238E27FC236}">
                    <a16:creationId xmlns:a16="http://schemas.microsoft.com/office/drawing/2014/main" id="{41A31F3C-6A94-0972-AF19-52D7926AB9E7}"/>
                  </a:ext>
                </a:extLst>
              </p:cNvPr>
              <p:cNvSpPr txBox="1"/>
              <p:nvPr/>
            </p:nvSpPr>
            <p:spPr>
              <a:xfrm>
                <a:off x="1170677" y="2854502"/>
                <a:ext cx="1539334" cy="228968"/>
              </a:xfrm>
              <a:prstGeom prst="rect">
                <a:avLst/>
              </a:prstGeom>
              <a:noFill/>
            </p:spPr>
            <p:txBody>
              <a:bodyPr wrap="none" rtlCol="0">
                <a:spAutoFit/>
              </a:bodyPr>
              <a:lstStyle/>
              <a:p>
                <a:r>
                  <a:rPr lang="en-US" sz="2499" err="1">
                    <a:solidFill>
                      <a:srgbClr val="2F2F55"/>
                    </a:solidFill>
                    <a:latin typeface="Poppins" pitchFamily="2" charset="77"/>
                    <a:cs typeface="Poppins" pitchFamily="2" charset="77"/>
                  </a:rPr>
                  <a:t>www.mosp.gov.my</a:t>
                </a:r>
                <a:endParaRPr lang="en-US" sz="2499">
                  <a:solidFill>
                    <a:srgbClr val="2F2F55"/>
                  </a:solidFill>
                  <a:latin typeface="Poppins" pitchFamily="2" charset="77"/>
                  <a:cs typeface="Poppins" pitchFamily="2" charset="77"/>
                </a:endParaRPr>
              </a:p>
            </p:txBody>
          </p:sp>
        </p:grpSp>
        <p:sp>
          <p:nvSpPr>
            <p:cNvPr id="26" name="TextBox 25">
              <a:extLst>
                <a:ext uri="{FF2B5EF4-FFF2-40B4-BE49-F238E27FC236}">
                  <a16:creationId xmlns:a16="http://schemas.microsoft.com/office/drawing/2014/main" id="{A839C9E7-302C-1692-6B4E-DB52412BFEA4}"/>
                </a:ext>
              </a:extLst>
            </p:cNvPr>
            <p:cNvSpPr txBox="1"/>
            <p:nvPr/>
          </p:nvSpPr>
          <p:spPr>
            <a:xfrm>
              <a:off x="3153763" y="2770669"/>
              <a:ext cx="437281" cy="228968"/>
            </a:xfrm>
            <a:prstGeom prst="rect">
              <a:avLst/>
            </a:prstGeom>
            <a:noFill/>
          </p:spPr>
          <p:txBody>
            <a:bodyPr wrap="none" rtlCol="0">
              <a:spAutoFit/>
            </a:bodyPr>
            <a:lstStyle/>
            <a:p>
              <a:r>
                <a:rPr lang="en-US" sz="2499">
                  <a:solidFill>
                    <a:srgbClr val="2F2F55"/>
                  </a:solidFill>
                  <a:latin typeface="Poppins" pitchFamily="2" charset="77"/>
                  <a:cs typeface="Poppins" pitchFamily="2" charset="77"/>
                </a:rPr>
                <a:t>Visit:</a:t>
              </a:r>
            </a:p>
          </p:txBody>
        </p:sp>
        <p:pic>
          <p:nvPicPr>
            <p:cNvPr id="28" name="Graphic 27" descr="Cursor with solid fill">
              <a:extLst>
                <a:ext uri="{FF2B5EF4-FFF2-40B4-BE49-F238E27FC236}">
                  <a16:creationId xmlns:a16="http://schemas.microsoft.com/office/drawing/2014/main" id="{BF408C96-04B4-3163-8BE3-6BC629096D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09815">
              <a:off x="5372921" y="2872083"/>
              <a:ext cx="372068" cy="372068"/>
            </a:xfrm>
            <a:prstGeom prst="rect">
              <a:avLst/>
            </a:prstGeom>
          </p:spPr>
        </p:pic>
      </p:grpSp>
      <p:pic>
        <p:nvPicPr>
          <p:cNvPr id="2" name="Picture 1">
            <a:extLst>
              <a:ext uri="{FF2B5EF4-FFF2-40B4-BE49-F238E27FC236}">
                <a16:creationId xmlns:a16="http://schemas.microsoft.com/office/drawing/2014/main" id="{737BD59B-E953-964B-28A1-0ADD6D7DC2D6}"/>
              </a:ext>
            </a:extLst>
          </p:cNvPr>
          <p:cNvPicPr>
            <a:picLocks noChangeAspect="1"/>
          </p:cNvPicPr>
          <p:nvPr/>
        </p:nvPicPr>
        <p:blipFill>
          <a:blip r:embed="rId5"/>
          <a:stretch>
            <a:fillRect/>
          </a:stretch>
        </p:blipFill>
        <p:spPr>
          <a:xfrm>
            <a:off x="616275" y="2033525"/>
            <a:ext cx="7431798" cy="4519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https://www.akademisains.gov.my/mosp/wp-content/uploads/sites/29/2019/10/logo-mestecc-n-asm.png">
            <a:extLst>
              <a:ext uri="{FF2B5EF4-FFF2-40B4-BE49-F238E27FC236}">
                <a16:creationId xmlns:a16="http://schemas.microsoft.com/office/drawing/2014/main" id="{669BE4C0-2E87-0533-3068-20FC0454BA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8252DBB0-0EED-877E-8293-019230CC8F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208746B5-5779-8361-C4B1-4BBE386CFF0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pic>
        <p:nvPicPr>
          <p:cNvPr id="3" name="Picture 2">
            <a:extLst>
              <a:ext uri="{FF2B5EF4-FFF2-40B4-BE49-F238E27FC236}">
                <a16:creationId xmlns:a16="http://schemas.microsoft.com/office/drawing/2014/main" id="{E73B02A5-B97E-E504-9A1C-23FE11320AA7}"/>
              </a:ext>
            </a:extLst>
          </p:cNvPr>
          <p:cNvPicPr>
            <a:picLocks noChangeAspect="1"/>
          </p:cNvPicPr>
          <p:nvPr/>
        </p:nvPicPr>
        <p:blipFill>
          <a:blip r:embed="rId9"/>
          <a:stretch>
            <a:fillRect/>
          </a:stretch>
        </p:blipFill>
        <p:spPr>
          <a:xfrm>
            <a:off x="8158156" y="3964815"/>
            <a:ext cx="3156221" cy="1767483"/>
          </a:xfrm>
          <a:prstGeom prst="rect">
            <a:avLst/>
          </a:prstGeom>
        </p:spPr>
      </p:pic>
      <p:pic>
        <p:nvPicPr>
          <p:cNvPr id="5" name="Picture 4">
            <a:extLst>
              <a:ext uri="{FF2B5EF4-FFF2-40B4-BE49-F238E27FC236}">
                <a16:creationId xmlns:a16="http://schemas.microsoft.com/office/drawing/2014/main" id="{655FA2FA-ACFC-68D4-B560-212A805FAFBE}"/>
              </a:ext>
            </a:extLst>
          </p:cNvPr>
          <p:cNvPicPr>
            <a:picLocks noChangeAspect="1"/>
          </p:cNvPicPr>
          <p:nvPr/>
        </p:nvPicPr>
        <p:blipFill>
          <a:blip r:embed="rId10"/>
          <a:stretch>
            <a:fillRect/>
          </a:stretch>
        </p:blipFill>
        <p:spPr>
          <a:xfrm>
            <a:off x="9835825" y="5154448"/>
            <a:ext cx="2132398" cy="1416410"/>
          </a:xfrm>
          <a:prstGeom prst="rect">
            <a:avLst/>
          </a:prstGeom>
        </p:spPr>
      </p:pic>
    </p:spTree>
    <p:extLst>
      <p:ext uri="{BB962C8B-B14F-4D97-AF65-F5344CB8AC3E}">
        <p14:creationId xmlns:p14="http://schemas.microsoft.com/office/powerpoint/2010/main" val="2080400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ppt_x"/>
                                          </p:val>
                                        </p:tav>
                                        <p:tav tm="100000">
                                          <p:val>
                                            <p:strVal val="#ppt_x"/>
                                          </p:val>
                                        </p:tav>
                                      </p:tavLst>
                                    </p:anim>
                                    <p:anim calcmode="lin" valueType="num">
                                      <p:cBhvr additive="base">
                                        <p:cTn id="12" dur="75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EF88B-661B-4D35-1972-140B54A58F8D}"/>
              </a:ext>
            </a:extLst>
          </p:cNvPr>
          <p:cNvPicPr>
            <a:picLocks noChangeAspect="1"/>
          </p:cNvPicPr>
          <p:nvPr/>
        </p:nvPicPr>
        <p:blipFill rotWithShape="1">
          <a:blip r:embed="rId2"/>
          <a:srcRect l="33520"/>
          <a:stretch/>
        </p:blipFill>
        <p:spPr>
          <a:xfrm>
            <a:off x="4176830" y="19636"/>
            <a:ext cx="8102810" cy="1972480"/>
          </a:xfrm>
          <a:prstGeom prst="rect">
            <a:avLst/>
          </a:prstGeom>
        </p:spPr>
      </p:pic>
      <p:pic>
        <p:nvPicPr>
          <p:cNvPr id="6" name="Picture 5">
            <a:extLst>
              <a:ext uri="{FF2B5EF4-FFF2-40B4-BE49-F238E27FC236}">
                <a16:creationId xmlns:a16="http://schemas.microsoft.com/office/drawing/2014/main" id="{D9087541-E94B-8AB0-604D-768B9360E099}"/>
              </a:ext>
            </a:extLst>
          </p:cNvPr>
          <p:cNvPicPr>
            <a:picLocks noChangeAspect="1"/>
          </p:cNvPicPr>
          <p:nvPr/>
        </p:nvPicPr>
        <p:blipFill rotWithShape="1">
          <a:blip r:embed="rId3"/>
          <a:srcRect l="54037"/>
          <a:stretch/>
        </p:blipFill>
        <p:spPr>
          <a:xfrm>
            <a:off x="6677564" y="3529893"/>
            <a:ext cx="5602076" cy="2836640"/>
          </a:xfrm>
          <a:prstGeom prst="rect">
            <a:avLst/>
          </a:prstGeom>
        </p:spPr>
      </p:pic>
      <p:pic>
        <p:nvPicPr>
          <p:cNvPr id="7" name="Picture 6">
            <a:extLst>
              <a:ext uri="{FF2B5EF4-FFF2-40B4-BE49-F238E27FC236}">
                <a16:creationId xmlns:a16="http://schemas.microsoft.com/office/drawing/2014/main" id="{FCF223ED-4278-5D14-8FBF-526D1BACE458}"/>
              </a:ext>
            </a:extLst>
          </p:cNvPr>
          <p:cNvPicPr>
            <a:picLocks noChangeAspect="1"/>
          </p:cNvPicPr>
          <p:nvPr/>
        </p:nvPicPr>
        <p:blipFill rotWithShape="1">
          <a:blip r:embed="rId3"/>
          <a:srcRect l="-218" t="14713" r="49501" b="10968"/>
          <a:stretch/>
        </p:blipFill>
        <p:spPr>
          <a:xfrm>
            <a:off x="6251201" y="1870037"/>
            <a:ext cx="5783759" cy="1972480"/>
          </a:xfrm>
          <a:prstGeom prst="rect">
            <a:avLst/>
          </a:prstGeom>
        </p:spPr>
      </p:pic>
      <p:pic>
        <p:nvPicPr>
          <p:cNvPr id="8" name="Picture 7">
            <a:extLst>
              <a:ext uri="{FF2B5EF4-FFF2-40B4-BE49-F238E27FC236}">
                <a16:creationId xmlns:a16="http://schemas.microsoft.com/office/drawing/2014/main" id="{E5345F4A-1D17-C628-D220-7A75F4D30469}"/>
              </a:ext>
            </a:extLst>
          </p:cNvPr>
          <p:cNvPicPr>
            <a:picLocks noChangeAspect="1"/>
          </p:cNvPicPr>
          <p:nvPr/>
        </p:nvPicPr>
        <p:blipFill>
          <a:blip r:embed="rId4"/>
          <a:stretch>
            <a:fillRect/>
          </a:stretch>
        </p:blipFill>
        <p:spPr>
          <a:xfrm>
            <a:off x="-5722" y="2267586"/>
            <a:ext cx="6152024" cy="4172326"/>
          </a:xfrm>
          <a:prstGeom prst="rect">
            <a:avLst/>
          </a:prstGeom>
        </p:spPr>
      </p:pic>
      <p:sp>
        <p:nvSpPr>
          <p:cNvPr id="9" name="TextBox 8">
            <a:extLst>
              <a:ext uri="{FF2B5EF4-FFF2-40B4-BE49-F238E27FC236}">
                <a16:creationId xmlns:a16="http://schemas.microsoft.com/office/drawing/2014/main" id="{34891314-D022-E26A-8FE3-2839322D8C3D}"/>
              </a:ext>
            </a:extLst>
          </p:cNvPr>
          <p:cNvSpPr txBox="1"/>
          <p:nvPr/>
        </p:nvSpPr>
        <p:spPr>
          <a:xfrm>
            <a:off x="-5788" y="918384"/>
            <a:ext cx="3745256" cy="669286"/>
          </a:xfrm>
          <a:prstGeom prst="rect">
            <a:avLst/>
          </a:prstGeom>
          <a:noFill/>
        </p:spPr>
        <p:txBody>
          <a:bodyPr wrap="none" rtlCol="0">
            <a:spAutoFit/>
          </a:bodyPr>
          <a:lstStyle/>
          <a:p>
            <a:r>
              <a:rPr lang="en-US" sz="3749" b="1"/>
              <a:t>What is in MOSP?</a:t>
            </a:r>
          </a:p>
        </p:txBody>
      </p:sp>
      <p:pic>
        <p:nvPicPr>
          <p:cNvPr id="10" name="Picture 9" descr="https://www.akademisains.gov.my/mosp/wp-content/uploads/sites/29/2019/10/logo-mestecc-n-asm.png">
            <a:extLst>
              <a:ext uri="{FF2B5EF4-FFF2-40B4-BE49-F238E27FC236}">
                <a16:creationId xmlns:a16="http://schemas.microsoft.com/office/drawing/2014/main" id="{D8A29BEA-6231-8CAC-F8D0-4107F497E5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sign&#10;&#10;Description automatically generated">
            <a:extLst>
              <a:ext uri="{FF2B5EF4-FFF2-40B4-BE49-F238E27FC236}">
                <a16:creationId xmlns:a16="http://schemas.microsoft.com/office/drawing/2014/main" id="{6A8F5724-22E0-9C0D-911C-7CE17DC878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140B0CE0-364A-501C-29B7-64EE1EF71B9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spTree>
    <p:extLst>
      <p:ext uri="{BB962C8B-B14F-4D97-AF65-F5344CB8AC3E}">
        <p14:creationId xmlns:p14="http://schemas.microsoft.com/office/powerpoint/2010/main" val="178075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24A4A-4515-85A9-22D7-851C3C922F1F}"/>
              </a:ext>
            </a:extLst>
          </p:cNvPr>
          <p:cNvPicPr>
            <a:picLocks noChangeAspect="1"/>
          </p:cNvPicPr>
          <p:nvPr/>
        </p:nvPicPr>
        <p:blipFill>
          <a:blip r:embed="rId2"/>
          <a:stretch>
            <a:fillRect/>
          </a:stretch>
        </p:blipFill>
        <p:spPr>
          <a:xfrm>
            <a:off x="2531680" y="2"/>
            <a:ext cx="9658485" cy="6745013"/>
          </a:xfrm>
          <a:prstGeom prst="rect">
            <a:avLst/>
          </a:prstGeom>
        </p:spPr>
      </p:pic>
      <p:sp>
        <p:nvSpPr>
          <p:cNvPr id="5" name="TextBox 4">
            <a:extLst>
              <a:ext uri="{FF2B5EF4-FFF2-40B4-BE49-F238E27FC236}">
                <a16:creationId xmlns:a16="http://schemas.microsoft.com/office/drawing/2014/main" id="{88586102-02D9-A819-98ED-3086748CEE6D}"/>
              </a:ext>
            </a:extLst>
          </p:cNvPr>
          <p:cNvSpPr txBox="1"/>
          <p:nvPr/>
        </p:nvSpPr>
        <p:spPr>
          <a:xfrm>
            <a:off x="1838" y="2843101"/>
            <a:ext cx="2743412" cy="1438471"/>
          </a:xfrm>
          <a:prstGeom prst="rect">
            <a:avLst/>
          </a:prstGeom>
          <a:noFill/>
        </p:spPr>
        <p:txBody>
          <a:bodyPr wrap="square" rtlCol="0">
            <a:spAutoFit/>
          </a:bodyPr>
          <a:lstStyle/>
          <a:p>
            <a:pPr algn="ctr"/>
            <a:r>
              <a:rPr lang="en-US" sz="2916" b="1"/>
              <a:t>Data at </a:t>
            </a:r>
          </a:p>
          <a:p>
            <a:pPr algn="ctr"/>
            <a:r>
              <a:rPr lang="en-US" sz="2916" b="1" err="1"/>
              <a:t>Institutional’s</a:t>
            </a:r>
            <a:r>
              <a:rPr lang="en-US" sz="2916" b="1"/>
              <a:t> Repository</a:t>
            </a:r>
          </a:p>
        </p:txBody>
      </p:sp>
      <p:pic>
        <p:nvPicPr>
          <p:cNvPr id="6" name="Picture 5" descr="https://www.akademisains.gov.my/mosp/wp-content/uploads/sites/29/2019/10/logo-mestecc-n-asm.png">
            <a:extLst>
              <a:ext uri="{FF2B5EF4-FFF2-40B4-BE49-F238E27FC236}">
                <a16:creationId xmlns:a16="http://schemas.microsoft.com/office/drawing/2014/main" id="{8FF36AC3-9106-875A-4D15-6F65085BA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45EAAA83-154C-6A23-EF59-AEAA81FC8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CC6ED0CE-67FD-A846-80EC-34ABF52A596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2" y="-34692"/>
            <a:ext cx="849657" cy="849657"/>
          </a:xfrm>
          <a:prstGeom prst="rect">
            <a:avLst/>
          </a:prstGeom>
        </p:spPr>
      </p:pic>
    </p:spTree>
    <p:extLst>
      <p:ext uri="{BB962C8B-B14F-4D97-AF65-F5344CB8AC3E}">
        <p14:creationId xmlns:p14="http://schemas.microsoft.com/office/powerpoint/2010/main" val="129808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CC008D-2EED-D00E-1F84-3B83C4D6BFAC}"/>
              </a:ext>
            </a:extLst>
          </p:cNvPr>
          <p:cNvPicPr>
            <a:picLocks noChangeAspect="1"/>
          </p:cNvPicPr>
          <p:nvPr/>
        </p:nvPicPr>
        <p:blipFill>
          <a:blip r:embed="rId2"/>
          <a:stretch>
            <a:fillRect/>
          </a:stretch>
        </p:blipFill>
        <p:spPr>
          <a:xfrm>
            <a:off x="3065533" y="736028"/>
            <a:ext cx="8274970" cy="5858866"/>
          </a:xfrm>
          <a:prstGeom prst="rect">
            <a:avLst/>
          </a:prstGeom>
        </p:spPr>
      </p:pic>
      <p:pic>
        <p:nvPicPr>
          <p:cNvPr id="5" name="Picture 4" descr="https://www.akademisains.gov.my/mosp/wp-content/uploads/sites/29/2019/10/logo-mestecc-n-asm.png">
            <a:extLst>
              <a:ext uri="{FF2B5EF4-FFF2-40B4-BE49-F238E27FC236}">
                <a16:creationId xmlns:a16="http://schemas.microsoft.com/office/drawing/2014/main" id="{51DEC48A-17F8-9CCB-7AA2-891227649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F77E4F93-070C-ADFC-F608-52442CD3F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2783E5DB-3756-EE04-1BCC-FFD093BA233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2" y="-23195"/>
            <a:ext cx="849657" cy="849657"/>
          </a:xfrm>
          <a:prstGeom prst="rect">
            <a:avLst/>
          </a:prstGeom>
        </p:spPr>
      </p:pic>
      <p:sp>
        <p:nvSpPr>
          <p:cNvPr id="8" name="TextBox 7">
            <a:extLst>
              <a:ext uri="{FF2B5EF4-FFF2-40B4-BE49-F238E27FC236}">
                <a16:creationId xmlns:a16="http://schemas.microsoft.com/office/drawing/2014/main" id="{C88FE7B9-265C-9640-BEE5-3E67E8986F81}"/>
              </a:ext>
            </a:extLst>
          </p:cNvPr>
          <p:cNvSpPr txBox="1"/>
          <p:nvPr/>
        </p:nvSpPr>
        <p:spPr>
          <a:xfrm>
            <a:off x="1838" y="2843101"/>
            <a:ext cx="2743412" cy="1438471"/>
          </a:xfrm>
          <a:prstGeom prst="rect">
            <a:avLst/>
          </a:prstGeom>
          <a:noFill/>
        </p:spPr>
        <p:txBody>
          <a:bodyPr wrap="square" rtlCol="0">
            <a:spAutoFit/>
          </a:bodyPr>
          <a:lstStyle/>
          <a:p>
            <a:pPr algn="ctr"/>
            <a:r>
              <a:rPr lang="en-US" sz="2916" b="1"/>
              <a:t>Data at </a:t>
            </a:r>
          </a:p>
          <a:p>
            <a:pPr algn="ctr"/>
            <a:r>
              <a:rPr lang="en-US" sz="2916" b="1" err="1"/>
              <a:t>Institutional’s</a:t>
            </a:r>
            <a:r>
              <a:rPr lang="en-US" sz="2916" b="1"/>
              <a:t> Repository</a:t>
            </a:r>
          </a:p>
        </p:txBody>
      </p:sp>
    </p:spTree>
    <p:extLst>
      <p:ext uri="{BB962C8B-B14F-4D97-AF65-F5344CB8AC3E}">
        <p14:creationId xmlns:p14="http://schemas.microsoft.com/office/powerpoint/2010/main" val="1912129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44582-3ADC-AFC4-2C11-4DEFBB76839D}"/>
              </a:ext>
            </a:extLst>
          </p:cNvPr>
          <p:cNvPicPr>
            <a:picLocks noChangeAspect="1"/>
          </p:cNvPicPr>
          <p:nvPr/>
        </p:nvPicPr>
        <p:blipFill rotWithShape="1">
          <a:blip r:embed="rId3"/>
          <a:srcRect r="16932" b="43532"/>
          <a:stretch/>
        </p:blipFill>
        <p:spPr>
          <a:xfrm>
            <a:off x="745865" y="4532005"/>
            <a:ext cx="8457860" cy="1939740"/>
          </a:xfrm>
          <a:prstGeom prst="rect">
            <a:avLst/>
          </a:prstGeom>
        </p:spPr>
      </p:pic>
      <p:pic>
        <p:nvPicPr>
          <p:cNvPr id="6" name="Picture 5">
            <a:extLst>
              <a:ext uri="{FF2B5EF4-FFF2-40B4-BE49-F238E27FC236}">
                <a16:creationId xmlns:a16="http://schemas.microsoft.com/office/drawing/2014/main" id="{84BEF67D-B56C-3804-43C6-74AA0D6D3797}"/>
              </a:ext>
            </a:extLst>
          </p:cNvPr>
          <p:cNvPicPr>
            <a:picLocks noChangeAspect="1"/>
          </p:cNvPicPr>
          <p:nvPr/>
        </p:nvPicPr>
        <p:blipFill>
          <a:blip r:embed="rId4"/>
          <a:stretch>
            <a:fillRect/>
          </a:stretch>
        </p:blipFill>
        <p:spPr>
          <a:xfrm>
            <a:off x="5642032" y="503171"/>
            <a:ext cx="6413190" cy="4635939"/>
          </a:xfrm>
          <a:prstGeom prst="rect">
            <a:avLst/>
          </a:prstGeom>
        </p:spPr>
      </p:pic>
      <p:pic>
        <p:nvPicPr>
          <p:cNvPr id="5" name="Picture 4">
            <a:extLst>
              <a:ext uri="{FF2B5EF4-FFF2-40B4-BE49-F238E27FC236}">
                <a16:creationId xmlns:a16="http://schemas.microsoft.com/office/drawing/2014/main" id="{FADCB214-A25B-BBB5-F841-C58E629F0EBE}"/>
              </a:ext>
            </a:extLst>
          </p:cNvPr>
          <p:cNvPicPr>
            <a:picLocks noChangeAspect="1"/>
          </p:cNvPicPr>
          <p:nvPr/>
        </p:nvPicPr>
        <p:blipFill>
          <a:blip r:embed="rId5"/>
          <a:stretch>
            <a:fillRect/>
          </a:stretch>
        </p:blipFill>
        <p:spPr>
          <a:xfrm>
            <a:off x="426671" y="972363"/>
            <a:ext cx="6850820" cy="3910979"/>
          </a:xfrm>
          <a:prstGeom prst="rect">
            <a:avLst/>
          </a:prstGeom>
        </p:spPr>
      </p:pic>
      <p:sp>
        <p:nvSpPr>
          <p:cNvPr id="7" name="Rectangle 6">
            <a:extLst>
              <a:ext uri="{FF2B5EF4-FFF2-40B4-BE49-F238E27FC236}">
                <a16:creationId xmlns:a16="http://schemas.microsoft.com/office/drawing/2014/main" id="{75946D82-CEB0-C858-7EA9-D419F68F6FE1}"/>
              </a:ext>
            </a:extLst>
          </p:cNvPr>
          <p:cNvSpPr/>
          <p:nvPr/>
        </p:nvSpPr>
        <p:spPr>
          <a:xfrm flipV="1">
            <a:off x="2261571" y="5801134"/>
            <a:ext cx="4108428" cy="2035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49"/>
          </a:p>
        </p:txBody>
      </p:sp>
      <p:pic>
        <p:nvPicPr>
          <p:cNvPr id="8" name="Picture 7" descr="https://www.akademisains.gov.my/mosp/wp-content/uploads/sites/29/2019/10/logo-mestecc-n-asm.png">
            <a:extLst>
              <a:ext uri="{FF2B5EF4-FFF2-40B4-BE49-F238E27FC236}">
                <a16:creationId xmlns:a16="http://schemas.microsoft.com/office/drawing/2014/main" id="{921D56F0-A659-43F2-E24D-13319F8BCF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BA565F76-ECC6-EAF4-9C3A-718D2A5C83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9AE33D85-9025-75F6-18E3-E9E6F91EEE7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2" y="4852"/>
            <a:ext cx="849657" cy="849657"/>
          </a:xfrm>
          <a:prstGeom prst="rect">
            <a:avLst/>
          </a:prstGeom>
        </p:spPr>
      </p:pic>
    </p:spTree>
    <p:extLst>
      <p:ext uri="{BB962C8B-B14F-4D97-AF65-F5344CB8AC3E}">
        <p14:creationId xmlns:p14="http://schemas.microsoft.com/office/powerpoint/2010/main" val="189869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DCB07E-F6A0-82A7-20B2-D0189E547E69}"/>
              </a:ext>
            </a:extLst>
          </p:cNvPr>
          <p:cNvPicPr>
            <a:picLocks noChangeAspect="1"/>
          </p:cNvPicPr>
          <p:nvPr/>
        </p:nvPicPr>
        <p:blipFill>
          <a:blip r:embed="rId2"/>
          <a:stretch>
            <a:fillRect/>
          </a:stretch>
        </p:blipFill>
        <p:spPr>
          <a:xfrm>
            <a:off x="2337952" y="322820"/>
            <a:ext cx="9852212" cy="6535181"/>
          </a:xfrm>
          <a:prstGeom prst="rect">
            <a:avLst/>
          </a:prstGeom>
        </p:spPr>
      </p:pic>
      <p:sp>
        <p:nvSpPr>
          <p:cNvPr id="5" name="TextBox 4">
            <a:extLst>
              <a:ext uri="{FF2B5EF4-FFF2-40B4-BE49-F238E27FC236}">
                <a16:creationId xmlns:a16="http://schemas.microsoft.com/office/drawing/2014/main" id="{4FC07E97-18C3-2A0E-FC37-1984F309E9C0}"/>
              </a:ext>
            </a:extLst>
          </p:cNvPr>
          <p:cNvSpPr txBox="1"/>
          <p:nvPr/>
        </p:nvSpPr>
        <p:spPr>
          <a:xfrm>
            <a:off x="1838" y="2843101"/>
            <a:ext cx="2743412" cy="1438471"/>
          </a:xfrm>
          <a:prstGeom prst="rect">
            <a:avLst/>
          </a:prstGeom>
          <a:noFill/>
        </p:spPr>
        <p:txBody>
          <a:bodyPr wrap="square" rtlCol="0">
            <a:spAutoFit/>
          </a:bodyPr>
          <a:lstStyle/>
          <a:p>
            <a:pPr algn="ctr"/>
            <a:r>
              <a:rPr lang="en-US" sz="2916" b="1"/>
              <a:t>Data at </a:t>
            </a:r>
          </a:p>
          <a:p>
            <a:pPr algn="ctr"/>
            <a:r>
              <a:rPr lang="en-US" sz="2916" b="1" err="1"/>
              <a:t>Institutional’s</a:t>
            </a:r>
            <a:r>
              <a:rPr lang="en-US" sz="2916" b="1"/>
              <a:t> Repository</a:t>
            </a:r>
          </a:p>
        </p:txBody>
      </p:sp>
      <p:pic>
        <p:nvPicPr>
          <p:cNvPr id="6" name="Picture 5" descr="https://www.akademisains.gov.my/mosp/wp-content/uploads/sites/29/2019/10/logo-mestecc-n-asm.png">
            <a:extLst>
              <a:ext uri="{FF2B5EF4-FFF2-40B4-BE49-F238E27FC236}">
                <a16:creationId xmlns:a16="http://schemas.microsoft.com/office/drawing/2014/main" id="{A3F6D82F-5DE1-EE09-3C2B-086EDC743B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C6FA57DA-6798-F64A-8E2D-890C56FDB5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E54752DC-1F19-F67E-E285-1E4697409C1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2" y="4852"/>
            <a:ext cx="849657" cy="849657"/>
          </a:xfrm>
          <a:prstGeom prst="rect">
            <a:avLst/>
          </a:prstGeom>
        </p:spPr>
      </p:pic>
    </p:spTree>
    <p:extLst>
      <p:ext uri="{BB962C8B-B14F-4D97-AF65-F5344CB8AC3E}">
        <p14:creationId xmlns:p14="http://schemas.microsoft.com/office/powerpoint/2010/main" val="2923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4F82D8-1EC0-7182-6166-5053F147B207}"/>
              </a:ext>
            </a:extLst>
          </p:cNvPr>
          <p:cNvPicPr>
            <a:picLocks noChangeAspect="1"/>
          </p:cNvPicPr>
          <p:nvPr/>
        </p:nvPicPr>
        <p:blipFill>
          <a:blip r:embed="rId2"/>
          <a:stretch>
            <a:fillRect/>
          </a:stretch>
        </p:blipFill>
        <p:spPr>
          <a:xfrm>
            <a:off x="2803250" y="708078"/>
            <a:ext cx="9288400" cy="6031539"/>
          </a:xfrm>
          <a:prstGeom prst="rect">
            <a:avLst/>
          </a:prstGeom>
        </p:spPr>
      </p:pic>
      <p:pic>
        <p:nvPicPr>
          <p:cNvPr id="5" name="Picture 4" descr="https://www.akademisains.gov.my/mosp/wp-content/uploads/sites/29/2019/10/logo-mestecc-n-asm.png">
            <a:extLst>
              <a:ext uri="{FF2B5EF4-FFF2-40B4-BE49-F238E27FC236}">
                <a16:creationId xmlns:a16="http://schemas.microsoft.com/office/drawing/2014/main" id="{8E6AC033-4684-949F-DBD4-5AFCCCBD2C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04C2EE8-F43A-8EC4-BDC9-B8564B4B8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B2A72091-A95B-64B1-DA7C-CCDB881B8C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2" y="4852"/>
            <a:ext cx="849657" cy="849657"/>
          </a:xfrm>
          <a:prstGeom prst="rect">
            <a:avLst/>
          </a:prstGeom>
        </p:spPr>
      </p:pic>
      <p:sp>
        <p:nvSpPr>
          <p:cNvPr id="8" name="TextBox 7">
            <a:extLst>
              <a:ext uri="{FF2B5EF4-FFF2-40B4-BE49-F238E27FC236}">
                <a16:creationId xmlns:a16="http://schemas.microsoft.com/office/drawing/2014/main" id="{77763093-1A73-FA39-E430-7E2AE1A38FEC}"/>
              </a:ext>
            </a:extLst>
          </p:cNvPr>
          <p:cNvSpPr txBox="1"/>
          <p:nvPr/>
        </p:nvSpPr>
        <p:spPr>
          <a:xfrm>
            <a:off x="1838" y="2843101"/>
            <a:ext cx="2743412" cy="1438471"/>
          </a:xfrm>
          <a:prstGeom prst="rect">
            <a:avLst/>
          </a:prstGeom>
          <a:noFill/>
        </p:spPr>
        <p:txBody>
          <a:bodyPr wrap="square" rtlCol="0">
            <a:spAutoFit/>
          </a:bodyPr>
          <a:lstStyle/>
          <a:p>
            <a:pPr algn="ctr"/>
            <a:r>
              <a:rPr lang="en-US" sz="2916" b="1"/>
              <a:t>Data at </a:t>
            </a:r>
          </a:p>
          <a:p>
            <a:pPr algn="ctr"/>
            <a:r>
              <a:rPr lang="en-US" sz="2916" b="1" err="1"/>
              <a:t>Institutional’s</a:t>
            </a:r>
            <a:r>
              <a:rPr lang="en-US" sz="2916" b="1"/>
              <a:t> Repository</a:t>
            </a:r>
          </a:p>
        </p:txBody>
      </p:sp>
    </p:spTree>
    <p:extLst>
      <p:ext uri="{BB962C8B-B14F-4D97-AF65-F5344CB8AC3E}">
        <p14:creationId xmlns:p14="http://schemas.microsoft.com/office/powerpoint/2010/main" val="54011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F5466381-1990-DFD0-FC25-2AF859B89209}"/>
              </a:ext>
            </a:extLst>
          </p:cNvPr>
          <p:cNvSpPr/>
          <p:nvPr/>
        </p:nvSpPr>
        <p:spPr>
          <a:xfrm>
            <a:off x="8124609" y="3906353"/>
            <a:ext cx="3826135" cy="1754326"/>
          </a:xfrm>
          <a:prstGeom prst="roundRect">
            <a:avLst/>
          </a:prstGeom>
          <a:solidFill>
            <a:schemeClr val="accent4">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C43C4B-C92C-68D3-AFF6-EBE4CBDEE36A}"/>
              </a:ext>
            </a:extLst>
          </p:cNvPr>
          <p:cNvSpPr txBox="1"/>
          <p:nvPr/>
        </p:nvSpPr>
        <p:spPr>
          <a:xfrm>
            <a:off x="3776649" y="383250"/>
            <a:ext cx="4579715" cy="954107"/>
          </a:xfrm>
          <a:prstGeom prst="rect">
            <a:avLst/>
          </a:prstGeom>
          <a:noFill/>
        </p:spPr>
        <p:txBody>
          <a:bodyPr wrap="none" rtlCol="0">
            <a:spAutoFit/>
          </a:bodyPr>
          <a:lstStyle/>
          <a:p>
            <a:r>
              <a:rPr lang="en-US" sz="2800" b="1" dirty="0">
                <a:solidFill>
                  <a:srgbClr val="FF0000"/>
                </a:solidFill>
              </a:rPr>
              <a:t>Malaysia Research Landscape</a:t>
            </a:r>
          </a:p>
          <a:p>
            <a:endParaRPr lang="en-US" sz="2800" b="1" dirty="0">
              <a:solidFill>
                <a:srgbClr val="FF0000"/>
              </a:solidFill>
            </a:endParaRPr>
          </a:p>
        </p:txBody>
      </p:sp>
      <p:sp>
        <p:nvSpPr>
          <p:cNvPr id="5" name="TextBox 4">
            <a:extLst>
              <a:ext uri="{FF2B5EF4-FFF2-40B4-BE49-F238E27FC236}">
                <a16:creationId xmlns:a16="http://schemas.microsoft.com/office/drawing/2014/main" id="{E6D8706A-3FC7-1509-F15B-109057236622}"/>
              </a:ext>
            </a:extLst>
          </p:cNvPr>
          <p:cNvSpPr txBox="1"/>
          <p:nvPr/>
        </p:nvSpPr>
        <p:spPr>
          <a:xfrm>
            <a:off x="2462505" y="935075"/>
            <a:ext cx="7847789" cy="400110"/>
          </a:xfrm>
          <a:prstGeom prst="rect">
            <a:avLst/>
          </a:prstGeom>
          <a:noFill/>
        </p:spPr>
        <p:txBody>
          <a:bodyPr wrap="none" rtlCol="0">
            <a:spAutoFit/>
          </a:bodyPr>
          <a:lstStyle/>
          <a:p>
            <a:r>
              <a:rPr lang="en-US" sz="2000" b="1" dirty="0"/>
              <a:t>Malaysia has a good number of research data produced since mid-1980s</a:t>
            </a:r>
          </a:p>
        </p:txBody>
      </p:sp>
      <p:grpSp>
        <p:nvGrpSpPr>
          <p:cNvPr id="16" name="Group 15">
            <a:extLst>
              <a:ext uri="{FF2B5EF4-FFF2-40B4-BE49-F238E27FC236}">
                <a16:creationId xmlns:a16="http://schemas.microsoft.com/office/drawing/2014/main" id="{D561C717-F72F-2B79-70F4-94141BE4CAAA}"/>
              </a:ext>
            </a:extLst>
          </p:cNvPr>
          <p:cNvGrpSpPr/>
          <p:nvPr/>
        </p:nvGrpSpPr>
        <p:grpSpPr>
          <a:xfrm>
            <a:off x="8175205" y="1843995"/>
            <a:ext cx="3826136" cy="1661612"/>
            <a:chOff x="7964704" y="2843603"/>
            <a:chExt cx="3826136" cy="1661612"/>
          </a:xfrm>
        </p:grpSpPr>
        <p:sp>
          <p:nvSpPr>
            <p:cNvPr id="14" name="Rounded Rectangle 13">
              <a:extLst>
                <a:ext uri="{FF2B5EF4-FFF2-40B4-BE49-F238E27FC236}">
                  <a16:creationId xmlns:a16="http://schemas.microsoft.com/office/drawing/2014/main" id="{C383826E-A2E3-7DB6-C3B0-815E9817C23B}"/>
                </a:ext>
              </a:extLst>
            </p:cNvPr>
            <p:cNvSpPr/>
            <p:nvPr/>
          </p:nvSpPr>
          <p:spPr>
            <a:xfrm>
              <a:off x="7964704" y="2843603"/>
              <a:ext cx="3826136" cy="1661612"/>
            </a:xfrm>
            <a:prstGeom prst="roundRect">
              <a:avLst/>
            </a:prstGeom>
            <a:solidFill>
              <a:schemeClr val="accent4">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FB9E91-B706-0EBC-03BF-AEBAFFE34511}"/>
                </a:ext>
              </a:extLst>
            </p:cNvPr>
            <p:cNvSpPr txBox="1"/>
            <p:nvPr/>
          </p:nvSpPr>
          <p:spPr>
            <a:xfrm>
              <a:off x="7964704" y="3225025"/>
              <a:ext cx="3775539" cy="1015663"/>
            </a:xfrm>
            <a:prstGeom prst="rect">
              <a:avLst/>
            </a:prstGeom>
            <a:noFill/>
          </p:spPr>
          <p:txBody>
            <a:bodyPr wrap="square" rtlCol="0">
              <a:spAutoFit/>
            </a:bodyPr>
            <a:lstStyle/>
            <a:p>
              <a:pPr algn="ctr"/>
              <a:r>
                <a:rPr lang="en-US" sz="2000" b="1" dirty="0"/>
                <a:t>Ranked 34</a:t>
              </a:r>
              <a:r>
                <a:rPr lang="en-US" sz="2000" b="1" baseline="30000" dirty="0"/>
                <a:t>th</a:t>
              </a:r>
              <a:r>
                <a:rPr lang="en-US" sz="2000" b="1" dirty="0"/>
                <a:t> (globally) based on overall publications indexed in  Scopus</a:t>
              </a:r>
            </a:p>
          </p:txBody>
        </p:sp>
      </p:grpSp>
      <p:grpSp>
        <p:nvGrpSpPr>
          <p:cNvPr id="15" name="Group 14">
            <a:extLst>
              <a:ext uri="{FF2B5EF4-FFF2-40B4-BE49-F238E27FC236}">
                <a16:creationId xmlns:a16="http://schemas.microsoft.com/office/drawing/2014/main" id="{785B7406-C02E-D9F1-1485-ED149328173D}"/>
              </a:ext>
            </a:extLst>
          </p:cNvPr>
          <p:cNvGrpSpPr/>
          <p:nvPr/>
        </p:nvGrpSpPr>
        <p:grpSpPr>
          <a:xfrm>
            <a:off x="648660" y="1749209"/>
            <a:ext cx="6926515" cy="4652544"/>
            <a:chOff x="987592" y="1896468"/>
            <a:chExt cx="6926515" cy="4652544"/>
          </a:xfrm>
        </p:grpSpPr>
        <p:sp>
          <p:nvSpPr>
            <p:cNvPr id="4" name="TextBox 3">
              <a:extLst>
                <a:ext uri="{FF2B5EF4-FFF2-40B4-BE49-F238E27FC236}">
                  <a16:creationId xmlns:a16="http://schemas.microsoft.com/office/drawing/2014/main" id="{CAB01ECE-85B8-D478-46D2-8E668CD111C5}"/>
                </a:ext>
              </a:extLst>
            </p:cNvPr>
            <p:cNvSpPr txBox="1"/>
            <p:nvPr/>
          </p:nvSpPr>
          <p:spPr>
            <a:xfrm>
              <a:off x="1839815" y="1978530"/>
              <a:ext cx="6074292" cy="4570482"/>
            </a:xfrm>
            <a:prstGeom prst="rect">
              <a:avLst/>
            </a:prstGeom>
            <a:noFill/>
          </p:spPr>
          <p:txBody>
            <a:bodyPr wrap="none" rtlCol="0">
              <a:spAutoFit/>
            </a:bodyPr>
            <a:lstStyle/>
            <a:p>
              <a:r>
                <a:rPr lang="en-US" b="1" dirty="0">
                  <a:solidFill>
                    <a:srgbClr val="1630E0"/>
                  </a:solidFill>
                </a:rPr>
                <a:t>GERD:  RM17,685 Mil (2016) - 1.44%</a:t>
              </a:r>
            </a:p>
            <a:p>
              <a:endParaRPr lang="en-US" b="1" dirty="0">
                <a:solidFill>
                  <a:srgbClr val="1630E0"/>
                </a:solidFill>
              </a:endParaRPr>
            </a:p>
            <a:p>
              <a:r>
                <a:rPr lang="en-US" b="1" dirty="0">
                  <a:solidFill>
                    <a:srgbClr val="1630E0"/>
                  </a:solidFill>
                </a:rPr>
                <a:t>RESEARCHERS:</a:t>
              </a:r>
            </a:p>
            <a:p>
              <a:endParaRPr lang="en-US" sz="1050" b="1" dirty="0">
                <a:solidFill>
                  <a:srgbClr val="1630E0"/>
                </a:solidFill>
              </a:endParaRPr>
            </a:p>
            <a:p>
              <a:pPr marL="285750" indent="-285750">
                <a:buClr>
                  <a:srgbClr val="C00000"/>
                </a:buClr>
                <a:buFont typeface="Wingdings" pitchFamily="2" charset="2"/>
                <a:buChar char="v"/>
              </a:pPr>
              <a:r>
                <a:rPr lang="en-US" b="1" dirty="0">
                  <a:solidFill>
                    <a:srgbClr val="1630E0"/>
                  </a:solidFill>
                </a:rPr>
                <a:t>      73 Government Research Institutes/Agencies</a:t>
              </a:r>
            </a:p>
            <a:p>
              <a:pPr>
                <a:buClr>
                  <a:srgbClr val="C00000"/>
                </a:buClr>
              </a:pPr>
              <a:r>
                <a:rPr lang="en-US" b="1" dirty="0">
                  <a:solidFill>
                    <a:srgbClr val="1630E0"/>
                  </a:solidFill>
                </a:rPr>
                <a:t>                  ~12,000 Researchers (5000 Full Time Equivalent) </a:t>
              </a:r>
            </a:p>
            <a:p>
              <a:pPr marL="285750" indent="-285750">
                <a:buClr>
                  <a:srgbClr val="C00000"/>
                </a:buClr>
                <a:buFont typeface="Wingdings" pitchFamily="2" charset="2"/>
                <a:buChar char="v"/>
              </a:pPr>
              <a:endParaRPr lang="en-US" b="1" dirty="0">
                <a:solidFill>
                  <a:srgbClr val="1630E0"/>
                </a:solidFill>
              </a:endParaRPr>
            </a:p>
            <a:p>
              <a:pPr marL="285750" indent="-285750">
                <a:buClr>
                  <a:srgbClr val="C00000"/>
                </a:buClr>
                <a:buFont typeface="Wingdings" pitchFamily="2" charset="2"/>
                <a:buChar char="v"/>
              </a:pPr>
              <a:r>
                <a:rPr lang="en-US" b="1" dirty="0">
                  <a:solidFill>
                    <a:srgbClr val="1630E0"/>
                  </a:solidFill>
                </a:rPr>
                <a:t>      64 Public &amp; Private IHL </a:t>
              </a:r>
            </a:p>
            <a:p>
              <a:pPr>
                <a:buClr>
                  <a:srgbClr val="C00000"/>
                </a:buClr>
              </a:pPr>
              <a:r>
                <a:rPr lang="en-US" b="1" dirty="0">
                  <a:solidFill>
                    <a:srgbClr val="1630E0"/>
                  </a:solidFill>
                </a:rPr>
                <a:t>                   ~ 77,000 Researchers (52,000 Full Time Equivalent)</a:t>
              </a:r>
            </a:p>
            <a:p>
              <a:endParaRPr lang="en-US" b="1" dirty="0">
                <a:solidFill>
                  <a:srgbClr val="1630E0"/>
                </a:solidFill>
              </a:endParaRPr>
            </a:p>
            <a:p>
              <a:r>
                <a:rPr lang="en-US" b="1" dirty="0">
                  <a:solidFill>
                    <a:srgbClr val="1630E0"/>
                  </a:solidFill>
                </a:rPr>
                <a:t>PAPER OUTPUT:  </a:t>
              </a:r>
            </a:p>
            <a:p>
              <a:endParaRPr lang="en-US" sz="1050" b="1" dirty="0">
                <a:solidFill>
                  <a:srgbClr val="1630E0"/>
                </a:solidFill>
              </a:endParaRPr>
            </a:p>
            <a:p>
              <a:pPr marL="285750" indent="-285750">
                <a:buClr>
                  <a:schemeClr val="accent4">
                    <a:lumMod val="75000"/>
                  </a:schemeClr>
                </a:buClr>
                <a:buFont typeface="Wingdings" pitchFamily="2" charset="2"/>
                <a:buChar char="Ø"/>
              </a:pPr>
              <a:r>
                <a:rPr lang="en-US" b="1" dirty="0">
                  <a:solidFill>
                    <a:srgbClr val="1630E0"/>
                  </a:solidFill>
                </a:rPr>
                <a:t>    ~ 230,000 (in 2021) Research Papers (indexed by Scopus)</a:t>
              </a:r>
            </a:p>
            <a:p>
              <a:pPr marL="285750" indent="-285750">
                <a:buClr>
                  <a:schemeClr val="accent4">
                    <a:lumMod val="75000"/>
                  </a:schemeClr>
                </a:buClr>
                <a:buFont typeface="Wingdings" pitchFamily="2" charset="2"/>
                <a:buChar char="Ø"/>
              </a:pPr>
              <a:r>
                <a:rPr lang="en-US" b="1" dirty="0">
                  <a:solidFill>
                    <a:srgbClr val="1630E0"/>
                  </a:solidFill>
                </a:rPr>
                <a:t>    ~ 1.7 Million Citations</a:t>
              </a:r>
            </a:p>
            <a:p>
              <a:pPr marL="285750" indent="-285750">
                <a:buClr>
                  <a:schemeClr val="accent4">
                    <a:lumMod val="75000"/>
                  </a:schemeClr>
                </a:buClr>
                <a:buFont typeface="Wingdings" pitchFamily="2" charset="2"/>
                <a:buChar char="Ø"/>
              </a:pPr>
              <a:r>
                <a:rPr lang="en-US" b="1" dirty="0">
                  <a:solidFill>
                    <a:srgbClr val="1630E0"/>
                  </a:solidFill>
                </a:rPr>
                <a:t>    ~ 1000,000 domestic patents filed (2012-2018)</a:t>
              </a:r>
            </a:p>
            <a:p>
              <a:pPr marL="285750" indent="-285750">
                <a:buClr>
                  <a:schemeClr val="accent4">
                    <a:lumMod val="75000"/>
                  </a:schemeClr>
                </a:buClr>
                <a:buFont typeface="Wingdings" pitchFamily="2" charset="2"/>
                <a:buChar char="Ø"/>
              </a:pPr>
              <a:endParaRPr lang="en-US" b="1" dirty="0">
                <a:solidFill>
                  <a:srgbClr val="1630E0"/>
                </a:solidFill>
              </a:endParaRPr>
            </a:p>
            <a:p>
              <a:r>
                <a:rPr lang="en-US" b="1" dirty="0">
                  <a:solidFill>
                    <a:srgbClr val="1630E0"/>
                  </a:solidFill>
                </a:rPr>
                <a:t>    </a:t>
              </a:r>
            </a:p>
          </p:txBody>
        </p:sp>
        <p:pic>
          <p:nvPicPr>
            <p:cNvPr id="9" name="Picture 8">
              <a:extLst>
                <a:ext uri="{FF2B5EF4-FFF2-40B4-BE49-F238E27FC236}">
                  <a16:creationId xmlns:a16="http://schemas.microsoft.com/office/drawing/2014/main" id="{2B1C4CEC-ADB2-F5F3-49CD-795C267C8A16}"/>
                </a:ext>
              </a:extLst>
            </p:cNvPr>
            <p:cNvPicPr>
              <a:picLocks noChangeAspect="1"/>
            </p:cNvPicPr>
            <p:nvPr/>
          </p:nvPicPr>
          <p:blipFill>
            <a:blip r:embed="rId2"/>
            <a:stretch>
              <a:fillRect/>
            </a:stretch>
          </p:blipFill>
          <p:spPr>
            <a:xfrm>
              <a:off x="987592" y="1896468"/>
              <a:ext cx="852223" cy="462936"/>
            </a:xfrm>
            <a:prstGeom prst="rect">
              <a:avLst/>
            </a:prstGeom>
          </p:spPr>
        </p:pic>
        <p:pic>
          <p:nvPicPr>
            <p:cNvPr id="12" name="Picture 11">
              <a:extLst>
                <a:ext uri="{FF2B5EF4-FFF2-40B4-BE49-F238E27FC236}">
                  <a16:creationId xmlns:a16="http://schemas.microsoft.com/office/drawing/2014/main" id="{3CE44016-AEB3-3BE2-8F6D-F16EF6F4510B}"/>
                </a:ext>
              </a:extLst>
            </p:cNvPr>
            <p:cNvPicPr>
              <a:picLocks noChangeAspect="1"/>
            </p:cNvPicPr>
            <p:nvPr/>
          </p:nvPicPr>
          <p:blipFill>
            <a:blip r:embed="rId3"/>
            <a:stretch>
              <a:fillRect/>
            </a:stretch>
          </p:blipFill>
          <p:spPr>
            <a:xfrm>
              <a:off x="1152548" y="2519366"/>
              <a:ext cx="648475" cy="648475"/>
            </a:xfrm>
            <a:prstGeom prst="rect">
              <a:avLst/>
            </a:prstGeom>
          </p:spPr>
        </p:pic>
        <p:pic>
          <p:nvPicPr>
            <p:cNvPr id="13" name="Picture 12">
              <a:extLst>
                <a:ext uri="{FF2B5EF4-FFF2-40B4-BE49-F238E27FC236}">
                  <a16:creationId xmlns:a16="http://schemas.microsoft.com/office/drawing/2014/main" id="{55F04257-69F0-C71F-F75D-3A0743767B3B}"/>
                </a:ext>
              </a:extLst>
            </p:cNvPr>
            <p:cNvPicPr>
              <a:picLocks noChangeAspect="1"/>
            </p:cNvPicPr>
            <p:nvPr/>
          </p:nvPicPr>
          <p:blipFill>
            <a:blip r:embed="rId4"/>
            <a:stretch>
              <a:fillRect/>
            </a:stretch>
          </p:blipFill>
          <p:spPr>
            <a:xfrm>
              <a:off x="1262656" y="4624754"/>
              <a:ext cx="526562" cy="526562"/>
            </a:xfrm>
            <a:prstGeom prst="rect">
              <a:avLst/>
            </a:prstGeom>
          </p:spPr>
        </p:pic>
      </p:grpSp>
      <p:sp>
        <p:nvSpPr>
          <p:cNvPr id="17" name="Rectangle 16">
            <a:extLst>
              <a:ext uri="{FF2B5EF4-FFF2-40B4-BE49-F238E27FC236}">
                <a16:creationId xmlns:a16="http://schemas.microsoft.com/office/drawing/2014/main" id="{242CB5FC-B7C3-9613-8D76-DC7B04813BBA}"/>
              </a:ext>
            </a:extLst>
          </p:cNvPr>
          <p:cNvSpPr/>
          <p:nvPr/>
        </p:nvSpPr>
        <p:spPr>
          <a:xfrm>
            <a:off x="492369" y="1441142"/>
            <a:ext cx="7491046" cy="4570482"/>
          </a:xfrm>
          <a:prstGeom prst="rect">
            <a:avLst/>
          </a:prstGeom>
          <a:noFill/>
          <a:ln w="38100">
            <a:solidFill>
              <a:srgbClr val="F62D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A1747C8-C25B-3849-8FE0-A6AF10579E06}"/>
              </a:ext>
            </a:extLst>
          </p:cNvPr>
          <p:cNvSpPr txBox="1"/>
          <p:nvPr/>
        </p:nvSpPr>
        <p:spPr>
          <a:xfrm>
            <a:off x="8138829" y="4148445"/>
            <a:ext cx="3958199" cy="1754326"/>
          </a:xfrm>
          <a:prstGeom prst="rect">
            <a:avLst/>
          </a:prstGeom>
          <a:noFill/>
        </p:spPr>
        <p:txBody>
          <a:bodyPr wrap="none" rtlCol="0">
            <a:spAutoFit/>
          </a:bodyPr>
          <a:lstStyle/>
          <a:p>
            <a:r>
              <a:rPr lang="en-US" b="1" dirty="0"/>
              <a:t>Question:</a:t>
            </a:r>
          </a:p>
          <a:p>
            <a:pPr marL="342900" indent="-342900">
              <a:buAutoNum type="arabicPeriod"/>
            </a:pPr>
            <a:r>
              <a:rPr lang="en-US" b="1" dirty="0"/>
              <a:t>Are all the research data published?</a:t>
            </a:r>
          </a:p>
          <a:p>
            <a:pPr marL="342900" indent="-342900">
              <a:buAutoNum type="arabicPeriod"/>
            </a:pPr>
            <a:r>
              <a:rPr lang="en-US" b="1" dirty="0"/>
              <a:t>What happen to the research data?</a:t>
            </a:r>
          </a:p>
          <a:p>
            <a:pPr marL="342900" indent="-342900">
              <a:buAutoNum type="arabicPeriod"/>
            </a:pPr>
            <a:r>
              <a:rPr lang="en-US" b="1" dirty="0"/>
              <a:t>Where are they stored?</a:t>
            </a:r>
          </a:p>
          <a:p>
            <a:pPr marL="342900" indent="-342900">
              <a:buAutoNum type="arabicPeriod" startAt="2"/>
            </a:pPr>
            <a:endParaRPr lang="en-US" b="1" dirty="0"/>
          </a:p>
          <a:p>
            <a:endParaRPr lang="en-US" b="1" dirty="0"/>
          </a:p>
        </p:txBody>
      </p:sp>
      <p:pic>
        <p:nvPicPr>
          <p:cNvPr id="19" name="Picture 18">
            <a:extLst>
              <a:ext uri="{FF2B5EF4-FFF2-40B4-BE49-F238E27FC236}">
                <a16:creationId xmlns:a16="http://schemas.microsoft.com/office/drawing/2014/main" id="{A1ECC626-08D2-2845-64F5-19355D07E70B}"/>
              </a:ext>
            </a:extLst>
          </p:cNvPr>
          <p:cNvPicPr>
            <a:picLocks noChangeAspect="1"/>
          </p:cNvPicPr>
          <p:nvPr/>
        </p:nvPicPr>
        <p:blipFill rotWithShape="1">
          <a:blip r:embed="rId5"/>
          <a:srcRect t="49041" r="22970" b="45991"/>
          <a:stretch/>
        </p:blipFill>
        <p:spPr>
          <a:xfrm>
            <a:off x="3343295" y="6139830"/>
            <a:ext cx="7347822" cy="669840"/>
          </a:xfrm>
          <a:prstGeom prst="rect">
            <a:avLst/>
          </a:prstGeom>
        </p:spPr>
      </p:pic>
      <p:pic>
        <p:nvPicPr>
          <p:cNvPr id="21" name="Picture 4" descr="https://www.akademisains.gov.my/mosp/wp-content/uploads/sites/29/2019/10/logo-mestecc-n-asm.png">
            <a:extLst>
              <a:ext uri="{FF2B5EF4-FFF2-40B4-BE49-F238E27FC236}">
                <a16:creationId xmlns:a16="http://schemas.microsoft.com/office/drawing/2014/main" id="{2840DF1E-0362-C580-1BE5-8FC18357BD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972"/>
          <a:stretch/>
        </p:blipFill>
        <p:spPr bwMode="auto">
          <a:xfrm>
            <a:off x="951831" y="79269"/>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close up of a sign&#10;&#10;Description automatically generated">
            <a:extLst>
              <a:ext uri="{FF2B5EF4-FFF2-40B4-BE49-F238E27FC236}">
                <a16:creationId xmlns:a16="http://schemas.microsoft.com/office/drawing/2014/main" id="{5CFA14AF-2142-5189-ADA1-A31D2A31A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9953" y="98243"/>
            <a:ext cx="1171122" cy="590032"/>
          </a:xfrm>
          <a:prstGeom prst="rect">
            <a:avLst/>
          </a:prstGeom>
        </p:spPr>
      </p:pic>
      <p:pic>
        <p:nvPicPr>
          <p:cNvPr id="23" name="Picture 22" descr="A close up of text on a white background&#10;&#10;Description automatically generated">
            <a:extLst>
              <a:ext uri="{FF2B5EF4-FFF2-40B4-BE49-F238E27FC236}">
                <a16:creationId xmlns:a16="http://schemas.microsoft.com/office/drawing/2014/main" id="{B6ECFE7D-D577-1567-A164-D10745853117}"/>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56" y="8812"/>
            <a:ext cx="849657" cy="849657"/>
          </a:xfrm>
          <a:prstGeom prst="rect">
            <a:avLst/>
          </a:prstGeom>
        </p:spPr>
      </p:pic>
    </p:spTree>
    <p:extLst>
      <p:ext uri="{BB962C8B-B14F-4D97-AF65-F5344CB8AC3E}">
        <p14:creationId xmlns:p14="http://schemas.microsoft.com/office/powerpoint/2010/main" val="2606909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06D565-5112-89DA-A9BE-74C8705FEB5C}"/>
              </a:ext>
            </a:extLst>
          </p:cNvPr>
          <p:cNvSpPr txBox="1"/>
          <p:nvPr/>
        </p:nvSpPr>
        <p:spPr>
          <a:xfrm flipH="1">
            <a:off x="427247" y="1253190"/>
            <a:ext cx="5451678" cy="523220"/>
          </a:xfrm>
          <a:prstGeom prst="rect">
            <a:avLst/>
          </a:prstGeom>
          <a:noFill/>
        </p:spPr>
        <p:txBody>
          <a:bodyPr wrap="square" rtlCol="0">
            <a:spAutoFit/>
          </a:bodyPr>
          <a:lstStyle/>
          <a:p>
            <a:r>
              <a:rPr lang="en-US" sz="2800" b="1" dirty="0">
                <a:latin typeface="Raleway" pitchFamily="2" charset="77"/>
              </a:rPr>
              <a:t>BENEFITS OF OPEN SCIENCE?</a:t>
            </a:r>
          </a:p>
        </p:txBody>
      </p:sp>
      <p:pic>
        <p:nvPicPr>
          <p:cNvPr id="4" name="Picture 3">
            <a:extLst>
              <a:ext uri="{FF2B5EF4-FFF2-40B4-BE49-F238E27FC236}">
                <a16:creationId xmlns:a16="http://schemas.microsoft.com/office/drawing/2014/main" id="{3829E936-A859-B4A7-65E4-55CE85D97078}"/>
              </a:ext>
            </a:extLst>
          </p:cNvPr>
          <p:cNvPicPr>
            <a:picLocks noChangeAspect="1"/>
          </p:cNvPicPr>
          <p:nvPr/>
        </p:nvPicPr>
        <p:blipFill rotWithShape="1">
          <a:blip r:embed="rId2"/>
          <a:srcRect t="68049"/>
          <a:stretch/>
        </p:blipFill>
        <p:spPr>
          <a:xfrm>
            <a:off x="166148" y="2228314"/>
            <a:ext cx="8375969" cy="3785264"/>
          </a:xfrm>
          <a:prstGeom prst="rect">
            <a:avLst/>
          </a:prstGeom>
        </p:spPr>
      </p:pic>
      <p:pic>
        <p:nvPicPr>
          <p:cNvPr id="5" name="Picture 4">
            <a:extLst>
              <a:ext uri="{FF2B5EF4-FFF2-40B4-BE49-F238E27FC236}">
                <a16:creationId xmlns:a16="http://schemas.microsoft.com/office/drawing/2014/main" id="{DD1261DC-24F0-2BD7-B95D-F3536F9D5C94}"/>
              </a:ext>
            </a:extLst>
          </p:cNvPr>
          <p:cNvPicPr>
            <a:picLocks noChangeAspect="1"/>
          </p:cNvPicPr>
          <p:nvPr/>
        </p:nvPicPr>
        <p:blipFill>
          <a:blip r:embed="rId3"/>
          <a:stretch>
            <a:fillRect/>
          </a:stretch>
        </p:blipFill>
        <p:spPr>
          <a:xfrm>
            <a:off x="8542117" y="1276640"/>
            <a:ext cx="3045360" cy="2152360"/>
          </a:xfrm>
          <a:prstGeom prst="rect">
            <a:avLst/>
          </a:prstGeom>
        </p:spPr>
      </p:pic>
      <p:pic>
        <p:nvPicPr>
          <p:cNvPr id="6" name="Picture 5" descr="https://www.akademisains.gov.my/mosp/wp-content/uploads/sites/29/2019/10/logo-mestecc-n-asm.png">
            <a:extLst>
              <a:ext uri="{FF2B5EF4-FFF2-40B4-BE49-F238E27FC236}">
                <a16:creationId xmlns:a16="http://schemas.microsoft.com/office/drawing/2014/main" id="{AFE736E4-E2E2-3F45-F9F5-3E99F08A12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C96CCB39-9018-054A-7B91-ADE4B5AF53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86CF23B1-2F4C-3FEA-BEC1-A847F289F3C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pic>
        <p:nvPicPr>
          <p:cNvPr id="9" name="Picture 8">
            <a:extLst>
              <a:ext uri="{FF2B5EF4-FFF2-40B4-BE49-F238E27FC236}">
                <a16:creationId xmlns:a16="http://schemas.microsoft.com/office/drawing/2014/main" id="{60600126-0CFF-A09A-CCC8-34592C058C88}"/>
              </a:ext>
            </a:extLst>
          </p:cNvPr>
          <p:cNvPicPr>
            <a:picLocks noChangeAspect="1"/>
          </p:cNvPicPr>
          <p:nvPr/>
        </p:nvPicPr>
        <p:blipFill rotWithShape="1">
          <a:blip r:embed="rId7"/>
          <a:srcRect t="48270" b="15443"/>
          <a:stretch/>
        </p:blipFill>
        <p:spPr>
          <a:xfrm>
            <a:off x="8744318" y="3713534"/>
            <a:ext cx="3198638" cy="1640568"/>
          </a:xfrm>
          <a:prstGeom prst="rect">
            <a:avLst/>
          </a:prstGeom>
        </p:spPr>
      </p:pic>
    </p:spTree>
    <p:extLst>
      <p:ext uri="{BB962C8B-B14F-4D97-AF65-F5344CB8AC3E}">
        <p14:creationId xmlns:p14="http://schemas.microsoft.com/office/powerpoint/2010/main" val="486415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 name="Picture 2047" descr="Logo&#10;&#10;Description automatically generated">
            <a:extLst>
              <a:ext uri="{FF2B5EF4-FFF2-40B4-BE49-F238E27FC236}">
                <a16:creationId xmlns:a16="http://schemas.microsoft.com/office/drawing/2014/main" id="{AE4A9166-53B0-A999-5A7A-1967493D45DC}"/>
              </a:ext>
            </a:extLst>
          </p:cNvPr>
          <p:cNvPicPr>
            <a:picLocks noChangeAspect="1"/>
          </p:cNvPicPr>
          <p:nvPr/>
        </p:nvPicPr>
        <p:blipFill>
          <a:blip r:embed="rId3">
            <a:alphaModFix amt="3000"/>
            <a:extLst>
              <a:ext uri="{28A0092B-C50C-407E-A947-70E740481C1C}">
                <a14:useLocalDpi xmlns:a14="http://schemas.microsoft.com/office/drawing/2010/main" val="0"/>
              </a:ext>
            </a:extLst>
          </a:blip>
          <a:stretch>
            <a:fillRect/>
          </a:stretch>
        </p:blipFill>
        <p:spPr>
          <a:xfrm>
            <a:off x="2579293" y="977522"/>
            <a:ext cx="7268980" cy="6133958"/>
          </a:xfrm>
          <a:prstGeom prst="rect">
            <a:avLst/>
          </a:prstGeom>
        </p:spPr>
      </p:pic>
      <p:cxnSp>
        <p:nvCxnSpPr>
          <p:cNvPr id="113" name="Straight Connector 112">
            <a:extLst>
              <a:ext uri="{FF2B5EF4-FFF2-40B4-BE49-F238E27FC236}">
                <a16:creationId xmlns:a16="http://schemas.microsoft.com/office/drawing/2014/main" id="{7BBE3885-9C51-7BAA-BA64-C9642A5A7AF5}"/>
              </a:ext>
            </a:extLst>
          </p:cNvPr>
          <p:cNvCxnSpPr>
            <a:cxnSpLocks/>
            <a:endCxn id="76" idx="4"/>
          </p:cNvCxnSpPr>
          <p:nvPr/>
        </p:nvCxnSpPr>
        <p:spPr>
          <a:xfrm flipH="1" flipV="1">
            <a:off x="6005828" y="3757284"/>
            <a:ext cx="1589362" cy="1339379"/>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10" name="Straight Connector 109">
            <a:extLst>
              <a:ext uri="{FF2B5EF4-FFF2-40B4-BE49-F238E27FC236}">
                <a16:creationId xmlns:a16="http://schemas.microsoft.com/office/drawing/2014/main" id="{C947653D-E271-F0A6-AD86-591B66B5985C}"/>
              </a:ext>
            </a:extLst>
          </p:cNvPr>
          <p:cNvCxnSpPr>
            <a:cxnSpLocks/>
            <a:endCxn id="76" idx="4"/>
          </p:cNvCxnSpPr>
          <p:nvPr/>
        </p:nvCxnSpPr>
        <p:spPr>
          <a:xfrm flipV="1">
            <a:off x="4452004" y="3757284"/>
            <a:ext cx="1553824" cy="1339379"/>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sp>
        <p:nvSpPr>
          <p:cNvPr id="4" name="Rectangle: Rounded Corners 3">
            <a:extLst>
              <a:ext uri="{FF2B5EF4-FFF2-40B4-BE49-F238E27FC236}">
                <a16:creationId xmlns:a16="http://schemas.microsoft.com/office/drawing/2014/main" id="{9626A32D-5D11-19DF-1932-4C53FDFF8EF6}"/>
              </a:ext>
            </a:extLst>
          </p:cNvPr>
          <p:cNvSpPr>
            <a:spLocks/>
          </p:cNvSpPr>
          <p:nvPr/>
        </p:nvSpPr>
        <p:spPr>
          <a:xfrm>
            <a:off x="11015615" y="3991991"/>
            <a:ext cx="1010585" cy="590405"/>
          </a:xfrm>
          <a:prstGeom prst="roundRect">
            <a:avLst/>
          </a:prstGeom>
          <a:solidFill>
            <a:srgbClr val="002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100" b="1"/>
              <a:t>RESEARCH INSTITUTES</a:t>
            </a:r>
          </a:p>
        </p:txBody>
      </p:sp>
      <p:sp>
        <p:nvSpPr>
          <p:cNvPr id="27" name="Rectangle: Rounded Corners 26">
            <a:extLst>
              <a:ext uri="{FF2B5EF4-FFF2-40B4-BE49-F238E27FC236}">
                <a16:creationId xmlns:a16="http://schemas.microsoft.com/office/drawing/2014/main" id="{578B6C52-7ED5-B77E-C9FB-1C5FBD379CF8}"/>
              </a:ext>
            </a:extLst>
          </p:cNvPr>
          <p:cNvSpPr>
            <a:spLocks/>
          </p:cNvSpPr>
          <p:nvPr/>
        </p:nvSpPr>
        <p:spPr>
          <a:xfrm>
            <a:off x="10375508" y="1843352"/>
            <a:ext cx="1233714" cy="391886"/>
          </a:xfrm>
          <a:prstGeom prst="roundRect">
            <a:avLst/>
          </a:prstGeom>
          <a:solidFill>
            <a:srgbClr val="002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100" b="1"/>
              <a:t>INDUSTRIES</a:t>
            </a:r>
          </a:p>
        </p:txBody>
      </p:sp>
      <p:sp>
        <p:nvSpPr>
          <p:cNvPr id="51" name="Rectangle: Rounded Corners 50">
            <a:extLst>
              <a:ext uri="{FF2B5EF4-FFF2-40B4-BE49-F238E27FC236}">
                <a16:creationId xmlns:a16="http://schemas.microsoft.com/office/drawing/2014/main" id="{EAFDBBAB-09E0-16DD-1673-FA5464CB281D}"/>
              </a:ext>
            </a:extLst>
          </p:cNvPr>
          <p:cNvSpPr>
            <a:spLocks/>
          </p:cNvSpPr>
          <p:nvPr/>
        </p:nvSpPr>
        <p:spPr>
          <a:xfrm>
            <a:off x="7011775" y="2439075"/>
            <a:ext cx="1296000" cy="1524367"/>
          </a:xfrm>
          <a:prstGeom prst="roundRect">
            <a:avLst/>
          </a:prstGeom>
          <a:solidFill>
            <a:srgbClr val="EF7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OPEN SCIENCE ALLIANCE</a:t>
            </a:r>
            <a:endParaRPr lang="en-MY" b="1" dirty="0"/>
          </a:p>
        </p:txBody>
      </p:sp>
      <p:cxnSp>
        <p:nvCxnSpPr>
          <p:cNvPr id="36" name="Straight Arrow Connector 35">
            <a:extLst>
              <a:ext uri="{FF2B5EF4-FFF2-40B4-BE49-F238E27FC236}">
                <a16:creationId xmlns:a16="http://schemas.microsoft.com/office/drawing/2014/main" id="{67B9D7D3-5D30-D775-A397-825D5FAE7A77}"/>
              </a:ext>
            </a:extLst>
          </p:cNvPr>
          <p:cNvCxnSpPr>
            <a:cxnSpLocks/>
          </p:cNvCxnSpPr>
          <p:nvPr/>
        </p:nvCxnSpPr>
        <p:spPr>
          <a:xfrm>
            <a:off x="9837035" y="2388717"/>
            <a:ext cx="497747" cy="379981"/>
          </a:xfrm>
          <a:prstGeom prst="straightConnector1">
            <a:avLst/>
          </a:prstGeom>
          <a:ln>
            <a:solidFill>
              <a:schemeClr val="bg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27A403B8-E1EC-E0EF-FFB1-272F1A15F1BE}"/>
              </a:ext>
            </a:extLst>
          </p:cNvPr>
          <p:cNvSpPr txBox="1">
            <a:spLocks/>
          </p:cNvSpPr>
          <p:nvPr/>
        </p:nvSpPr>
        <p:spPr>
          <a:xfrm>
            <a:off x="9212795" y="2503300"/>
            <a:ext cx="798616" cy="261610"/>
          </a:xfrm>
          <a:prstGeom prst="rect">
            <a:avLst/>
          </a:prstGeom>
          <a:noFill/>
        </p:spPr>
        <p:txBody>
          <a:bodyPr wrap="none" rtlCol="0">
            <a:spAutoFit/>
          </a:bodyPr>
          <a:lstStyle/>
          <a:p>
            <a:pPr algn="ctr"/>
            <a:r>
              <a:rPr lang="en-MY" sz="1100"/>
              <a:t>RESOURCE</a:t>
            </a:r>
          </a:p>
        </p:txBody>
      </p:sp>
      <p:sp>
        <p:nvSpPr>
          <p:cNvPr id="37" name="Title 1">
            <a:extLst>
              <a:ext uri="{FF2B5EF4-FFF2-40B4-BE49-F238E27FC236}">
                <a16:creationId xmlns:a16="http://schemas.microsoft.com/office/drawing/2014/main" id="{1F062FD4-21B5-D541-6E85-2801D34CC827}"/>
              </a:ext>
            </a:extLst>
          </p:cNvPr>
          <p:cNvSpPr>
            <a:spLocks noGrp="1"/>
          </p:cNvSpPr>
          <p:nvPr>
            <p:ph type="title"/>
          </p:nvPr>
        </p:nvSpPr>
        <p:spPr>
          <a:xfrm>
            <a:off x="780018" y="909326"/>
            <a:ext cx="10515600" cy="816629"/>
          </a:xfrm>
        </p:spPr>
        <p:txBody>
          <a:bodyPr>
            <a:normAutofit fontScale="90000"/>
          </a:bodyPr>
          <a:lstStyle/>
          <a:p>
            <a:pPr algn="ctr"/>
            <a:r>
              <a:rPr lang="en-GB" b="1" dirty="0"/>
              <a:t>ULTIMATE AIM – TOWARDS OPEN INNOVATION</a:t>
            </a:r>
          </a:p>
        </p:txBody>
      </p:sp>
      <p:sp>
        <p:nvSpPr>
          <p:cNvPr id="43" name="Oval 42">
            <a:extLst>
              <a:ext uri="{FF2B5EF4-FFF2-40B4-BE49-F238E27FC236}">
                <a16:creationId xmlns:a16="http://schemas.microsoft.com/office/drawing/2014/main" id="{F4526B7A-1857-0C3D-0D5B-F56EC4C1E143}"/>
              </a:ext>
            </a:extLst>
          </p:cNvPr>
          <p:cNvSpPr>
            <a:spLocks/>
          </p:cNvSpPr>
          <p:nvPr/>
        </p:nvSpPr>
        <p:spPr>
          <a:xfrm>
            <a:off x="1924926" y="2614892"/>
            <a:ext cx="1347091" cy="1216031"/>
          </a:xfrm>
          <a:prstGeom prst="ellipse">
            <a:avLst/>
          </a:prstGeom>
          <a:solidFill>
            <a:srgbClr val="956D98"/>
          </a:solidFill>
          <a:ln>
            <a:solidFill>
              <a:srgbClr val="956D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SOLUTION SEEKERS</a:t>
            </a:r>
          </a:p>
        </p:txBody>
      </p:sp>
      <p:sp>
        <p:nvSpPr>
          <p:cNvPr id="44" name="Oval 43">
            <a:extLst>
              <a:ext uri="{FF2B5EF4-FFF2-40B4-BE49-F238E27FC236}">
                <a16:creationId xmlns:a16="http://schemas.microsoft.com/office/drawing/2014/main" id="{39B4B176-CA20-63E6-464A-D84AEFFF0D54}"/>
              </a:ext>
            </a:extLst>
          </p:cNvPr>
          <p:cNvSpPr>
            <a:spLocks/>
          </p:cNvSpPr>
          <p:nvPr/>
        </p:nvSpPr>
        <p:spPr>
          <a:xfrm>
            <a:off x="10392441" y="2662494"/>
            <a:ext cx="1227438" cy="1139430"/>
          </a:xfrm>
          <a:prstGeom prst="ellipse">
            <a:avLst/>
          </a:prstGeom>
          <a:solidFill>
            <a:srgbClr val="71BF5E"/>
          </a:solidFill>
          <a:ln>
            <a:solidFill>
              <a:srgbClr val="71BF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SOLVERS</a:t>
            </a:r>
          </a:p>
        </p:txBody>
      </p:sp>
      <p:sp>
        <p:nvSpPr>
          <p:cNvPr id="47" name="Rectangle: Rounded Corners 46">
            <a:extLst>
              <a:ext uri="{FF2B5EF4-FFF2-40B4-BE49-F238E27FC236}">
                <a16:creationId xmlns:a16="http://schemas.microsoft.com/office/drawing/2014/main" id="{30A6006D-E7CF-EAC1-F6B1-9828DC41C41D}"/>
              </a:ext>
            </a:extLst>
          </p:cNvPr>
          <p:cNvSpPr>
            <a:spLocks/>
          </p:cNvSpPr>
          <p:nvPr/>
        </p:nvSpPr>
        <p:spPr>
          <a:xfrm>
            <a:off x="3762047" y="2782670"/>
            <a:ext cx="1233714" cy="391886"/>
          </a:xfrm>
          <a:prstGeom prst="roundRect">
            <a:avLst/>
          </a:prstGeom>
          <a:solidFill>
            <a:srgbClr val="71BF5E"/>
          </a:solidFill>
          <a:ln>
            <a:solidFill>
              <a:srgbClr val="71B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200" b="1"/>
              <a:t>PROBLEM STATEMENT</a:t>
            </a:r>
          </a:p>
        </p:txBody>
      </p:sp>
      <p:sp>
        <p:nvSpPr>
          <p:cNvPr id="52" name="Arrow: Left-Right 51">
            <a:extLst>
              <a:ext uri="{FF2B5EF4-FFF2-40B4-BE49-F238E27FC236}">
                <a16:creationId xmlns:a16="http://schemas.microsoft.com/office/drawing/2014/main" id="{0D768114-7F67-E1A3-4057-E0569A6B54A1}"/>
              </a:ext>
            </a:extLst>
          </p:cNvPr>
          <p:cNvSpPr>
            <a:spLocks/>
          </p:cNvSpPr>
          <p:nvPr/>
        </p:nvSpPr>
        <p:spPr>
          <a:xfrm>
            <a:off x="3315130" y="3155646"/>
            <a:ext cx="396000" cy="72000"/>
          </a:xfrm>
          <a:prstGeom prst="leftRightArrow">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016D5C32-C774-18BF-473A-C59B75F8B753}"/>
              </a:ext>
            </a:extLst>
          </p:cNvPr>
          <p:cNvCxnSpPr>
            <a:cxnSpLocks/>
            <a:stCxn id="7" idx="3"/>
          </p:cNvCxnSpPr>
          <p:nvPr/>
        </p:nvCxnSpPr>
        <p:spPr>
          <a:xfrm>
            <a:off x="1307978" y="2791530"/>
            <a:ext cx="675106" cy="239071"/>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EC092871-F61C-8834-B93F-17801FC32EE8}"/>
              </a:ext>
            </a:extLst>
          </p:cNvPr>
          <p:cNvCxnSpPr>
            <a:cxnSpLocks/>
            <a:endCxn id="43" idx="4"/>
          </p:cNvCxnSpPr>
          <p:nvPr/>
        </p:nvCxnSpPr>
        <p:spPr>
          <a:xfrm flipV="1">
            <a:off x="2598471" y="3830923"/>
            <a:ext cx="1" cy="45627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9B7ABC8D-B238-1680-913F-0051B601B2A8}"/>
              </a:ext>
            </a:extLst>
          </p:cNvPr>
          <p:cNvCxnSpPr>
            <a:cxnSpLocks/>
            <a:stCxn id="43" idx="0"/>
            <a:endCxn id="2" idx="2"/>
          </p:cNvCxnSpPr>
          <p:nvPr/>
        </p:nvCxnSpPr>
        <p:spPr>
          <a:xfrm flipV="1">
            <a:off x="2598472" y="2178747"/>
            <a:ext cx="32267" cy="436145"/>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sp>
        <p:nvSpPr>
          <p:cNvPr id="76" name="Oval 75">
            <a:extLst>
              <a:ext uri="{FF2B5EF4-FFF2-40B4-BE49-F238E27FC236}">
                <a16:creationId xmlns:a16="http://schemas.microsoft.com/office/drawing/2014/main" id="{8D2B5C5C-7908-F5B7-A85A-5AEDF720389C}"/>
              </a:ext>
            </a:extLst>
          </p:cNvPr>
          <p:cNvSpPr>
            <a:spLocks/>
          </p:cNvSpPr>
          <p:nvPr/>
        </p:nvSpPr>
        <p:spPr>
          <a:xfrm>
            <a:off x="5376439" y="2677284"/>
            <a:ext cx="1258778" cy="1080000"/>
          </a:xfrm>
          <a:prstGeom prst="ellipse">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GB" sz="1200" b="1" dirty="0"/>
              <a:t>OPEN INNOVATION</a:t>
            </a:r>
          </a:p>
          <a:p>
            <a:pPr algn="ctr"/>
            <a:r>
              <a:rPr lang="en-GB" sz="1200" b="1" dirty="0"/>
              <a:t>PLATFORM</a:t>
            </a:r>
          </a:p>
        </p:txBody>
      </p:sp>
      <p:sp>
        <p:nvSpPr>
          <p:cNvPr id="77" name="Arrow: Left-Right 76">
            <a:extLst>
              <a:ext uri="{FF2B5EF4-FFF2-40B4-BE49-F238E27FC236}">
                <a16:creationId xmlns:a16="http://schemas.microsoft.com/office/drawing/2014/main" id="{A21B7400-13CB-9CDA-4B4A-95238D664460}"/>
              </a:ext>
            </a:extLst>
          </p:cNvPr>
          <p:cNvSpPr>
            <a:spLocks/>
          </p:cNvSpPr>
          <p:nvPr/>
        </p:nvSpPr>
        <p:spPr>
          <a:xfrm>
            <a:off x="5016737" y="3135728"/>
            <a:ext cx="288000" cy="72000"/>
          </a:xfrm>
          <a:prstGeom prst="leftRightArrow">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Arrow: Left-Right 77">
            <a:extLst>
              <a:ext uri="{FF2B5EF4-FFF2-40B4-BE49-F238E27FC236}">
                <a16:creationId xmlns:a16="http://schemas.microsoft.com/office/drawing/2014/main" id="{2D2F0636-6079-AE22-68AE-8087FEB96902}"/>
              </a:ext>
            </a:extLst>
          </p:cNvPr>
          <p:cNvSpPr>
            <a:spLocks/>
          </p:cNvSpPr>
          <p:nvPr/>
        </p:nvSpPr>
        <p:spPr>
          <a:xfrm>
            <a:off x="6683905" y="3224826"/>
            <a:ext cx="288000" cy="72000"/>
          </a:xfrm>
          <a:prstGeom prst="leftRightArrow">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8CBC3F0F-BF56-E7F9-D15B-1EBA101A2AC6}"/>
              </a:ext>
            </a:extLst>
          </p:cNvPr>
          <p:cNvSpPr>
            <a:spLocks/>
          </p:cNvSpPr>
          <p:nvPr/>
        </p:nvSpPr>
        <p:spPr>
          <a:xfrm>
            <a:off x="8734906" y="3021341"/>
            <a:ext cx="1233714" cy="391886"/>
          </a:xfrm>
          <a:prstGeom prst="roundRect">
            <a:avLst/>
          </a:prstGeom>
          <a:solidFill>
            <a:srgbClr val="002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100" b="1"/>
              <a:t>SOLUTION</a:t>
            </a:r>
          </a:p>
        </p:txBody>
      </p:sp>
      <p:sp>
        <p:nvSpPr>
          <p:cNvPr id="80" name="TextBox 79">
            <a:extLst>
              <a:ext uri="{FF2B5EF4-FFF2-40B4-BE49-F238E27FC236}">
                <a16:creationId xmlns:a16="http://schemas.microsoft.com/office/drawing/2014/main" id="{0E532EB1-79B9-5226-83B1-A7B36B68847E}"/>
              </a:ext>
            </a:extLst>
          </p:cNvPr>
          <p:cNvSpPr txBox="1">
            <a:spLocks/>
          </p:cNvSpPr>
          <p:nvPr/>
        </p:nvSpPr>
        <p:spPr>
          <a:xfrm>
            <a:off x="8725124" y="3479257"/>
            <a:ext cx="1210908" cy="276999"/>
          </a:xfrm>
          <a:prstGeom prst="rect">
            <a:avLst/>
          </a:prstGeom>
          <a:noFill/>
        </p:spPr>
        <p:txBody>
          <a:bodyPr wrap="none" rtlCol="0">
            <a:spAutoFit/>
          </a:bodyPr>
          <a:lstStyle/>
          <a:p>
            <a:pPr algn="ctr"/>
            <a:r>
              <a:rPr lang="en-MY" sz="1200" b="1">
                <a:solidFill>
                  <a:srgbClr val="002060"/>
                </a:solidFill>
              </a:rPr>
              <a:t>CROWDSOURCE</a:t>
            </a:r>
          </a:p>
        </p:txBody>
      </p:sp>
      <p:sp>
        <p:nvSpPr>
          <p:cNvPr id="82" name="Arrow: Left-Right 81">
            <a:extLst>
              <a:ext uri="{FF2B5EF4-FFF2-40B4-BE49-F238E27FC236}">
                <a16:creationId xmlns:a16="http://schemas.microsoft.com/office/drawing/2014/main" id="{3086EDCA-2ABC-2E2D-2505-02FC05F43B10}"/>
              </a:ext>
            </a:extLst>
          </p:cNvPr>
          <p:cNvSpPr>
            <a:spLocks/>
          </p:cNvSpPr>
          <p:nvPr/>
        </p:nvSpPr>
        <p:spPr>
          <a:xfrm>
            <a:off x="8335801" y="3185973"/>
            <a:ext cx="306140" cy="74838"/>
          </a:xfrm>
          <a:prstGeom prst="leftRightArrow">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3075F205-17C3-4BEF-C2C8-C4D95BB910C3}"/>
              </a:ext>
            </a:extLst>
          </p:cNvPr>
          <p:cNvCxnSpPr>
            <a:cxnSpLocks/>
            <a:stCxn id="44" idx="0"/>
            <a:endCxn id="27" idx="2"/>
          </p:cNvCxnSpPr>
          <p:nvPr/>
        </p:nvCxnSpPr>
        <p:spPr>
          <a:xfrm flipH="1" flipV="1">
            <a:off x="10992365" y="2235238"/>
            <a:ext cx="13795" cy="427256"/>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4F765F79-A452-154A-692D-0D1A15B4B937}"/>
              </a:ext>
            </a:extLst>
          </p:cNvPr>
          <p:cNvCxnSpPr>
            <a:cxnSpLocks/>
            <a:stCxn id="63" idx="0"/>
            <a:endCxn id="44" idx="3"/>
          </p:cNvCxnSpPr>
          <p:nvPr/>
        </p:nvCxnSpPr>
        <p:spPr>
          <a:xfrm flipV="1">
            <a:off x="10312008" y="3635058"/>
            <a:ext cx="260187" cy="377409"/>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sp>
        <p:nvSpPr>
          <p:cNvPr id="104" name="Rectangle: Rounded Corners 103">
            <a:extLst>
              <a:ext uri="{FF2B5EF4-FFF2-40B4-BE49-F238E27FC236}">
                <a16:creationId xmlns:a16="http://schemas.microsoft.com/office/drawing/2014/main" id="{6215803E-5B61-0D7F-DD0D-6CB3D587FA5A}"/>
              </a:ext>
            </a:extLst>
          </p:cNvPr>
          <p:cNvSpPr>
            <a:spLocks/>
          </p:cNvSpPr>
          <p:nvPr/>
        </p:nvSpPr>
        <p:spPr>
          <a:xfrm>
            <a:off x="3076489" y="5096663"/>
            <a:ext cx="1083415" cy="627201"/>
          </a:xfrm>
          <a:prstGeom prst="roundRect">
            <a:avLst/>
          </a:prstGeom>
          <a:solidFill>
            <a:srgbClr val="956D98"/>
          </a:solidFill>
          <a:ln>
            <a:solidFill>
              <a:srgbClr val="956D9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algn="ctr"/>
            <a:r>
              <a:rPr lang="en-GB" sz="800" b="1"/>
              <a:t>COMMERCIALISATION</a:t>
            </a:r>
          </a:p>
        </p:txBody>
      </p:sp>
      <p:sp>
        <p:nvSpPr>
          <p:cNvPr id="105" name="Rectangle: Rounded Corners 104">
            <a:extLst>
              <a:ext uri="{FF2B5EF4-FFF2-40B4-BE49-F238E27FC236}">
                <a16:creationId xmlns:a16="http://schemas.microsoft.com/office/drawing/2014/main" id="{6C076F41-59DA-8327-15FF-36B8CA71748B}"/>
              </a:ext>
            </a:extLst>
          </p:cNvPr>
          <p:cNvSpPr>
            <a:spLocks/>
          </p:cNvSpPr>
          <p:nvPr/>
        </p:nvSpPr>
        <p:spPr>
          <a:xfrm>
            <a:off x="4310203" y="5096663"/>
            <a:ext cx="1083415" cy="627201"/>
          </a:xfrm>
          <a:prstGeom prst="roundRect">
            <a:avLst/>
          </a:prstGeom>
          <a:solidFill>
            <a:srgbClr val="002F6E"/>
          </a:solidFill>
          <a:ln>
            <a:solidFill>
              <a:srgbClr val="002F6E"/>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algn="ctr"/>
            <a:r>
              <a:rPr lang="en-GB" sz="800" b="1"/>
              <a:t>TECHNOLOGY TRANSFER</a:t>
            </a:r>
          </a:p>
        </p:txBody>
      </p:sp>
      <p:sp>
        <p:nvSpPr>
          <p:cNvPr id="106" name="Rectangle: Rounded Corners 105">
            <a:extLst>
              <a:ext uri="{FF2B5EF4-FFF2-40B4-BE49-F238E27FC236}">
                <a16:creationId xmlns:a16="http://schemas.microsoft.com/office/drawing/2014/main" id="{4E55F2C6-A1E1-4FE0-9D78-D88A81DF174E}"/>
              </a:ext>
            </a:extLst>
          </p:cNvPr>
          <p:cNvSpPr>
            <a:spLocks/>
          </p:cNvSpPr>
          <p:nvPr/>
        </p:nvSpPr>
        <p:spPr>
          <a:xfrm>
            <a:off x="5481168" y="5096663"/>
            <a:ext cx="1083415" cy="627201"/>
          </a:xfrm>
          <a:prstGeom prst="roundRect">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algn="ctr"/>
            <a:r>
              <a:rPr lang="en-GB" sz="800" b="1"/>
              <a:t>EXPERIMENTAL DEVELOPMENT</a:t>
            </a:r>
          </a:p>
        </p:txBody>
      </p:sp>
      <p:sp>
        <p:nvSpPr>
          <p:cNvPr id="107" name="Rectangle: Rounded Corners 106">
            <a:extLst>
              <a:ext uri="{FF2B5EF4-FFF2-40B4-BE49-F238E27FC236}">
                <a16:creationId xmlns:a16="http://schemas.microsoft.com/office/drawing/2014/main" id="{4D99E6B3-328A-D4CF-71E0-D9EC0DB7C5C2}"/>
              </a:ext>
            </a:extLst>
          </p:cNvPr>
          <p:cNvSpPr>
            <a:spLocks/>
          </p:cNvSpPr>
          <p:nvPr/>
        </p:nvSpPr>
        <p:spPr>
          <a:xfrm>
            <a:off x="6683075" y="5096663"/>
            <a:ext cx="1083415" cy="627201"/>
          </a:xfrm>
          <a:prstGeom prst="roundRect">
            <a:avLst/>
          </a:prstGeom>
          <a:solidFill>
            <a:srgbClr val="002F6E"/>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algn="ctr"/>
            <a:r>
              <a:rPr lang="en-GB" sz="800" b="1"/>
              <a:t>APPLIED RESEARCH</a:t>
            </a:r>
          </a:p>
        </p:txBody>
      </p:sp>
      <p:sp>
        <p:nvSpPr>
          <p:cNvPr id="108" name="Rectangle: Rounded Corners 107">
            <a:extLst>
              <a:ext uri="{FF2B5EF4-FFF2-40B4-BE49-F238E27FC236}">
                <a16:creationId xmlns:a16="http://schemas.microsoft.com/office/drawing/2014/main" id="{E5BD4770-8037-7194-A418-69A596AD63ED}"/>
              </a:ext>
            </a:extLst>
          </p:cNvPr>
          <p:cNvSpPr>
            <a:spLocks/>
          </p:cNvSpPr>
          <p:nvPr/>
        </p:nvSpPr>
        <p:spPr>
          <a:xfrm>
            <a:off x="7868306" y="5096663"/>
            <a:ext cx="1083415" cy="627201"/>
          </a:xfrm>
          <a:prstGeom prst="roundRect">
            <a:avLst/>
          </a:prstGeom>
          <a:solidFill>
            <a:srgbClr val="71BF5E"/>
          </a:solidFill>
          <a:ln>
            <a:solidFill>
              <a:srgbClr val="71BF5E"/>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algn="ctr"/>
            <a:r>
              <a:rPr lang="en-GB" sz="800" b="1"/>
              <a:t>BASIC RESEARCH</a:t>
            </a:r>
          </a:p>
        </p:txBody>
      </p:sp>
      <p:pic>
        <p:nvPicPr>
          <p:cNvPr id="2052" name="Picture 4" descr="Assessment - Commercialization Icon Transparent Cartoon Assessment Clipart  Png,Assessment Icon - free transparent png images - pngaaa.com">
            <a:extLst>
              <a:ext uri="{FF2B5EF4-FFF2-40B4-BE49-F238E27FC236}">
                <a16:creationId xmlns:a16="http://schemas.microsoft.com/office/drawing/2014/main" id="{D3E53D29-80C5-DFB5-64FB-CE8DD57F69FB}"/>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10000" b="91061" l="8000" r="92000">
                        <a14:foregroundMark x1="8000" y1="86364" x2="8000" y2="86364"/>
                        <a14:foregroundMark x1="10000" y1="91061" x2="10000" y2="91061"/>
                        <a14:foregroundMark x1="63000" y1="12121" x2="63000" y2="12121"/>
                        <a14:foregroundMark x1="92000" y1="32879" x2="92000" y2="32879"/>
                        <a14:foregroundMark x1="53556" y1="79697" x2="53556" y2="79697"/>
                        <a14:foregroundMark x1="68444" y1="73939" x2="68444" y2="73939"/>
                        <a14:foregroundMark x1="68778" y1="78636" x2="68778" y2="78636"/>
                        <a14:foregroundMark x1="68778" y1="83030" x2="68778" y2="83030"/>
                      </a14:backgroundRemoval>
                    </a14:imgEffect>
                  </a14:imgLayer>
                </a14:imgProps>
              </a:ext>
              <a:ext uri="{28A0092B-C50C-407E-A947-70E740481C1C}">
                <a14:useLocalDpi xmlns:a14="http://schemas.microsoft.com/office/drawing/2010/main" val="0"/>
              </a:ext>
            </a:extLst>
          </a:blip>
          <a:srcRect/>
          <a:stretch>
            <a:fillRect/>
          </a:stretch>
        </p:blipFill>
        <p:spPr bwMode="auto">
          <a:xfrm>
            <a:off x="8141261" y="5111477"/>
            <a:ext cx="450009" cy="3300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at is Technology Transfer?">
            <a:extLst>
              <a:ext uri="{FF2B5EF4-FFF2-40B4-BE49-F238E27FC236}">
                <a16:creationId xmlns:a16="http://schemas.microsoft.com/office/drawing/2014/main" id="{BCB423CB-60D9-1415-4E0C-5B13EF88DBF9}"/>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0" b="97475" l="2513" r="97990">
                        <a14:foregroundMark x1="28141" y1="15657" x2="28141" y2="15657"/>
                        <a14:foregroundMark x1="5025" y1="32323" x2="5025" y2="32323"/>
                        <a14:foregroundMark x1="3015" y1="53535" x2="3015" y2="53535"/>
                        <a14:foregroundMark x1="40704" y1="40404" x2="40704" y2="40404"/>
                        <a14:foregroundMark x1="45729" y1="2020" x2="45729" y2="2020"/>
                        <a14:foregroundMark x1="94975" y1="33838" x2="94975" y2="33838"/>
                        <a14:foregroundMark x1="96482" y1="52525" x2="96482" y2="52525"/>
                        <a14:foregroundMark x1="68342" y1="30303" x2="68342" y2="30303"/>
                        <a14:foregroundMark x1="56784" y1="25253" x2="56784" y2="25253"/>
                        <a14:foregroundMark x1="60804" y1="20202" x2="60804" y2="20202"/>
                        <a14:foregroundMark x1="67337" y1="17677" x2="67337" y2="17677"/>
                        <a14:foregroundMark x1="73869" y1="21212" x2="73869" y2="21212"/>
                        <a14:foregroundMark x1="78392" y1="25758" x2="78392" y2="25758"/>
                        <a14:foregroundMark x1="78392" y1="33333" x2="78392" y2="33333"/>
                        <a14:foregroundMark x1="75377" y1="39394" x2="75377" y2="39394"/>
                        <a14:foregroundMark x1="60302" y1="38889" x2="60302" y2="38889"/>
                        <a14:foregroundMark x1="58291" y1="32828" x2="58291" y2="32828"/>
                        <a14:foregroundMark x1="69849" y1="41919" x2="69849" y2="41919"/>
                        <a14:foregroundMark x1="67839" y1="44949" x2="67839" y2="44949"/>
                        <a14:foregroundMark x1="41206" y1="32828" x2="41206" y2="32828"/>
                        <a14:foregroundMark x1="49246" y1="69697" x2="49246" y2="69697"/>
                        <a14:foregroundMark x1="50754" y1="97475" x2="50754" y2="97475"/>
                        <a14:foregroundMark x1="35176" y1="73232" x2="35176" y2="73232"/>
                        <a14:foregroundMark x1="63819" y1="73232" x2="63819" y2="73232"/>
                        <a14:foregroundMark x1="97990" y1="45960" x2="97990" y2="45960"/>
                        <a14:foregroundMark x1="46734" y1="0" x2="46734" y2="0"/>
                        <a14:foregroundMark x1="49246" y1="505" x2="49246" y2="505"/>
                        <a14:foregroundMark x1="51256" y1="505" x2="51256" y2="505"/>
                      </a14:backgroundRemoval>
                    </a14:imgEffect>
                  </a14:imgLayer>
                </a14:imgProps>
              </a:ext>
              <a:ext uri="{28A0092B-C50C-407E-A947-70E740481C1C}">
                <a14:useLocalDpi xmlns:a14="http://schemas.microsoft.com/office/drawing/2010/main" val="0"/>
              </a:ext>
            </a:extLst>
          </a:blip>
          <a:srcRect/>
          <a:stretch>
            <a:fillRect/>
          </a:stretch>
        </p:blipFill>
        <p:spPr bwMode="auto">
          <a:xfrm>
            <a:off x="4713576" y="5119316"/>
            <a:ext cx="301991" cy="3004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earch and development - Free business icons">
            <a:extLst>
              <a:ext uri="{FF2B5EF4-FFF2-40B4-BE49-F238E27FC236}">
                <a16:creationId xmlns:a16="http://schemas.microsoft.com/office/drawing/2014/main" id="{97DCB1D2-3F23-1B94-704F-422D2525C8E8}"/>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5860058" y="5119316"/>
            <a:ext cx="299748" cy="2997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pplied research Icon - Free PNG &amp; SVG 5686986 - Noun Project">
            <a:extLst>
              <a:ext uri="{FF2B5EF4-FFF2-40B4-BE49-F238E27FC236}">
                <a16:creationId xmlns:a16="http://schemas.microsoft.com/office/drawing/2014/main" id="{A4D2B564-F09C-1619-62FA-7EB0D437088B}"/>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7047988" y="5096663"/>
            <a:ext cx="344637" cy="34463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ommercialisation Icon - Free PNG &amp; SVG 3852437 - Noun Project">
            <a:extLst>
              <a:ext uri="{FF2B5EF4-FFF2-40B4-BE49-F238E27FC236}">
                <a16:creationId xmlns:a16="http://schemas.microsoft.com/office/drawing/2014/main" id="{F8F71AB6-56E4-CC62-929C-ABC8332C82FF}"/>
              </a:ext>
            </a:extLst>
          </p:cNvPr>
          <p:cNvPicPr>
            <a:picLocks noChangeAspect="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55150" y="5096663"/>
            <a:ext cx="331993" cy="331993"/>
          </a:xfrm>
          <a:prstGeom prst="rect">
            <a:avLst/>
          </a:prstGeom>
          <a:noFill/>
          <a:extLst>
            <a:ext uri="{909E8E84-426E-40DD-AFC4-6F175D3DCCD1}">
              <a14:hiddenFill xmlns:a14="http://schemas.microsoft.com/office/drawing/2010/main">
                <a:solidFill>
                  <a:srgbClr val="FFFFFF"/>
                </a:solidFill>
              </a14:hiddenFill>
            </a:ext>
          </a:extLst>
        </p:spPr>
      </p:pic>
      <p:sp>
        <p:nvSpPr>
          <p:cNvPr id="126" name="Footer Placeholder 1">
            <a:extLst>
              <a:ext uri="{FF2B5EF4-FFF2-40B4-BE49-F238E27FC236}">
                <a16:creationId xmlns:a16="http://schemas.microsoft.com/office/drawing/2014/main" id="{EEFDC5B9-5B8B-FCD6-ED1E-E6E62A426405}"/>
              </a:ext>
            </a:extLst>
          </p:cNvPr>
          <p:cNvSpPr txBox="1">
            <a:spLocks/>
          </p:cNvSpPr>
          <p:nvPr/>
        </p:nvSpPr>
        <p:spPr>
          <a:xfrm>
            <a:off x="4060912" y="615951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PROPRIETARY OF THE ACADEMY OF SCIENCES MALAYSIA</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7" name="Footer Placeholder 1">
            <a:extLst>
              <a:ext uri="{FF2B5EF4-FFF2-40B4-BE49-F238E27FC236}">
                <a16:creationId xmlns:a16="http://schemas.microsoft.com/office/drawing/2014/main" id="{93177343-2DF7-F34D-3172-514119564B57}"/>
              </a:ext>
            </a:extLst>
          </p:cNvPr>
          <p:cNvSpPr txBox="1">
            <a:spLocks/>
          </p:cNvSpPr>
          <p:nvPr/>
        </p:nvSpPr>
        <p:spPr>
          <a:xfrm>
            <a:off x="9451730" y="5262659"/>
            <a:ext cx="164989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ASM Analytics, 2022</a:t>
            </a:r>
            <a:endParaRPr kumimoji="0" lang="en-GB" sz="105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09CF785-5E32-3D09-F325-7A764E5956C2}"/>
              </a:ext>
            </a:extLst>
          </p:cNvPr>
          <p:cNvSpPr txBox="1">
            <a:spLocks/>
          </p:cNvSpPr>
          <p:nvPr/>
        </p:nvSpPr>
        <p:spPr>
          <a:xfrm>
            <a:off x="8584919" y="1736750"/>
            <a:ext cx="1392556" cy="738664"/>
          </a:xfrm>
          <a:prstGeom prst="rect">
            <a:avLst/>
          </a:prstGeom>
          <a:noFill/>
        </p:spPr>
        <p:txBody>
          <a:bodyPr wrap="square" rtlCol="0">
            <a:spAutoFit/>
          </a:bodyPr>
          <a:lstStyle/>
          <a:p>
            <a:pPr algn="ctr"/>
            <a:r>
              <a:rPr lang="en-MY" sz="1400" b="1">
                <a:solidFill>
                  <a:srgbClr val="002F6E"/>
                </a:solidFill>
              </a:rPr>
              <a:t>OPEN SCIENCE DATA SHARING PLATFORMS</a:t>
            </a:r>
          </a:p>
        </p:txBody>
      </p:sp>
      <p:sp>
        <p:nvSpPr>
          <p:cNvPr id="2" name="TextBox 1">
            <a:extLst>
              <a:ext uri="{FF2B5EF4-FFF2-40B4-BE49-F238E27FC236}">
                <a16:creationId xmlns:a16="http://schemas.microsoft.com/office/drawing/2014/main" id="{16670700-56BE-4DFE-0DF1-434FCB3F504A}"/>
              </a:ext>
            </a:extLst>
          </p:cNvPr>
          <p:cNvSpPr txBox="1"/>
          <p:nvPr/>
        </p:nvSpPr>
        <p:spPr>
          <a:xfrm>
            <a:off x="2150896" y="1840193"/>
            <a:ext cx="959686" cy="338554"/>
          </a:xfrm>
          <a:prstGeom prst="rect">
            <a:avLst/>
          </a:prstGeom>
          <a:noFill/>
        </p:spPr>
        <p:txBody>
          <a:bodyPr wrap="square" rtlCol="0">
            <a:spAutoFit/>
          </a:bodyPr>
          <a:lstStyle/>
          <a:p>
            <a:r>
              <a:rPr lang="en-MY" sz="1600" b="1"/>
              <a:t>Economy</a:t>
            </a:r>
          </a:p>
        </p:txBody>
      </p:sp>
      <p:sp>
        <p:nvSpPr>
          <p:cNvPr id="6" name="TextBox 5">
            <a:extLst>
              <a:ext uri="{FF2B5EF4-FFF2-40B4-BE49-F238E27FC236}">
                <a16:creationId xmlns:a16="http://schemas.microsoft.com/office/drawing/2014/main" id="{240E4A8F-E481-05D6-8012-02BE85942ADF}"/>
              </a:ext>
            </a:extLst>
          </p:cNvPr>
          <p:cNvSpPr txBox="1"/>
          <p:nvPr/>
        </p:nvSpPr>
        <p:spPr>
          <a:xfrm>
            <a:off x="-16125" y="3248808"/>
            <a:ext cx="1280222" cy="338554"/>
          </a:xfrm>
          <a:prstGeom prst="rect">
            <a:avLst/>
          </a:prstGeom>
          <a:noFill/>
        </p:spPr>
        <p:txBody>
          <a:bodyPr wrap="none" rtlCol="0">
            <a:spAutoFit/>
          </a:bodyPr>
          <a:lstStyle/>
          <a:p>
            <a:r>
              <a:rPr lang="en-MY" sz="1600" b="1"/>
              <a:t>Environment</a:t>
            </a:r>
          </a:p>
        </p:txBody>
      </p:sp>
      <p:sp>
        <p:nvSpPr>
          <p:cNvPr id="7" name="TextBox 6">
            <a:extLst>
              <a:ext uri="{FF2B5EF4-FFF2-40B4-BE49-F238E27FC236}">
                <a16:creationId xmlns:a16="http://schemas.microsoft.com/office/drawing/2014/main" id="{2028086B-588D-A3D8-120E-4D3D138923CF}"/>
              </a:ext>
            </a:extLst>
          </p:cNvPr>
          <p:cNvSpPr txBox="1"/>
          <p:nvPr/>
        </p:nvSpPr>
        <p:spPr>
          <a:xfrm>
            <a:off x="-36364" y="2622253"/>
            <a:ext cx="1344342" cy="338554"/>
          </a:xfrm>
          <a:prstGeom prst="rect">
            <a:avLst/>
          </a:prstGeom>
          <a:noFill/>
        </p:spPr>
        <p:txBody>
          <a:bodyPr wrap="none" rtlCol="0">
            <a:spAutoFit/>
          </a:bodyPr>
          <a:lstStyle/>
          <a:p>
            <a:r>
              <a:rPr lang="en-MY" sz="1600" b="1"/>
              <a:t>Food Security</a:t>
            </a:r>
          </a:p>
        </p:txBody>
      </p:sp>
      <p:sp>
        <p:nvSpPr>
          <p:cNvPr id="8" name="TextBox 7">
            <a:extLst>
              <a:ext uri="{FF2B5EF4-FFF2-40B4-BE49-F238E27FC236}">
                <a16:creationId xmlns:a16="http://schemas.microsoft.com/office/drawing/2014/main" id="{3C2F4944-8DB1-921F-EB42-93C04F2EE6A4}"/>
              </a:ext>
            </a:extLst>
          </p:cNvPr>
          <p:cNvSpPr txBox="1"/>
          <p:nvPr/>
        </p:nvSpPr>
        <p:spPr>
          <a:xfrm>
            <a:off x="3404133" y="4044501"/>
            <a:ext cx="1393224" cy="584775"/>
          </a:xfrm>
          <a:prstGeom prst="rect">
            <a:avLst/>
          </a:prstGeom>
          <a:noFill/>
        </p:spPr>
        <p:txBody>
          <a:bodyPr wrap="square" rtlCol="0">
            <a:spAutoFit/>
          </a:bodyPr>
          <a:lstStyle/>
          <a:p>
            <a:pPr algn="ctr"/>
            <a:r>
              <a:rPr lang="en-MY" sz="1600" b="1"/>
              <a:t>Digitalisation &amp; Information</a:t>
            </a:r>
          </a:p>
        </p:txBody>
      </p:sp>
      <p:sp>
        <p:nvSpPr>
          <p:cNvPr id="9" name="TextBox 8">
            <a:extLst>
              <a:ext uri="{FF2B5EF4-FFF2-40B4-BE49-F238E27FC236}">
                <a16:creationId xmlns:a16="http://schemas.microsoft.com/office/drawing/2014/main" id="{C5CAE4A8-C2DC-8675-4205-ABB7206C09FF}"/>
              </a:ext>
            </a:extLst>
          </p:cNvPr>
          <p:cNvSpPr txBox="1"/>
          <p:nvPr/>
        </p:nvSpPr>
        <p:spPr>
          <a:xfrm>
            <a:off x="1887019" y="4315897"/>
            <a:ext cx="1534940" cy="584775"/>
          </a:xfrm>
          <a:prstGeom prst="rect">
            <a:avLst/>
          </a:prstGeom>
          <a:noFill/>
        </p:spPr>
        <p:txBody>
          <a:bodyPr wrap="square" rtlCol="0">
            <a:spAutoFit/>
          </a:bodyPr>
          <a:lstStyle/>
          <a:p>
            <a:pPr algn="ctr"/>
            <a:r>
              <a:rPr lang="en-MY" sz="1600" b="1"/>
              <a:t>Innovation &amp; Technology</a:t>
            </a:r>
          </a:p>
        </p:txBody>
      </p:sp>
      <p:sp>
        <p:nvSpPr>
          <p:cNvPr id="10" name="TextBox 9">
            <a:extLst>
              <a:ext uri="{FF2B5EF4-FFF2-40B4-BE49-F238E27FC236}">
                <a16:creationId xmlns:a16="http://schemas.microsoft.com/office/drawing/2014/main" id="{63AADEC4-33BD-3128-8B7B-E314D9D9231B}"/>
              </a:ext>
            </a:extLst>
          </p:cNvPr>
          <p:cNvSpPr txBox="1"/>
          <p:nvPr/>
        </p:nvSpPr>
        <p:spPr>
          <a:xfrm>
            <a:off x="3463935" y="2103041"/>
            <a:ext cx="1572162" cy="338554"/>
          </a:xfrm>
          <a:prstGeom prst="rect">
            <a:avLst/>
          </a:prstGeom>
          <a:noFill/>
        </p:spPr>
        <p:txBody>
          <a:bodyPr wrap="none" rtlCol="0">
            <a:spAutoFit/>
          </a:bodyPr>
          <a:lstStyle/>
          <a:p>
            <a:r>
              <a:rPr lang="en-MY" sz="1600" b="1"/>
              <a:t>Trade &amp; Tourism</a:t>
            </a:r>
          </a:p>
        </p:txBody>
      </p:sp>
      <p:sp>
        <p:nvSpPr>
          <p:cNvPr id="11" name="TextBox 10">
            <a:extLst>
              <a:ext uri="{FF2B5EF4-FFF2-40B4-BE49-F238E27FC236}">
                <a16:creationId xmlns:a16="http://schemas.microsoft.com/office/drawing/2014/main" id="{2A14D801-893E-E97D-D317-BD50E2CE43A2}"/>
              </a:ext>
            </a:extLst>
          </p:cNvPr>
          <p:cNvSpPr txBox="1"/>
          <p:nvPr/>
        </p:nvSpPr>
        <p:spPr>
          <a:xfrm>
            <a:off x="481103" y="1749477"/>
            <a:ext cx="1358745" cy="584775"/>
          </a:xfrm>
          <a:prstGeom prst="rect">
            <a:avLst/>
          </a:prstGeom>
          <a:noFill/>
        </p:spPr>
        <p:txBody>
          <a:bodyPr wrap="square" rtlCol="0">
            <a:spAutoFit/>
          </a:bodyPr>
          <a:lstStyle/>
          <a:p>
            <a:pPr algn="ctr"/>
            <a:r>
              <a:rPr lang="en-MY" sz="1600" b="1"/>
              <a:t>Life Sciences &amp; Healthcare</a:t>
            </a:r>
          </a:p>
        </p:txBody>
      </p:sp>
      <p:sp>
        <p:nvSpPr>
          <p:cNvPr id="12" name="TextBox 11">
            <a:extLst>
              <a:ext uri="{FF2B5EF4-FFF2-40B4-BE49-F238E27FC236}">
                <a16:creationId xmlns:a16="http://schemas.microsoft.com/office/drawing/2014/main" id="{86A65714-1B59-E089-0973-DC34A2A03588}"/>
              </a:ext>
            </a:extLst>
          </p:cNvPr>
          <p:cNvSpPr txBox="1"/>
          <p:nvPr/>
        </p:nvSpPr>
        <p:spPr>
          <a:xfrm>
            <a:off x="592480" y="4025775"/>
            <a:ext cx="1280222" cy="584775"/>
          </a:xfrm>
          <a:prstGeom prst="rect">
            <a:avLst/>
          </a:prstGeom>
          <a:noFill/>
        </p:spPr>
        <p:txBody>
          <a:bodyPr wrap="square" rtlCol="0">
            <a:spAutoFit/>
          </a:bodyPr>
          <a:lstStyle/>
          <a:p>
            <a:pPr algn="ctr"/>
            <a:r>
              <a:rPr lang="en-MY" sz="1600" b="1"/>
              <a:t>Energy &amp; Transport</a:t>
            </a:r>
          </a:p>
        </p:txBody>
      </p:sp>
      <p:cxnSp>
        <p:nvCxnSpPr>
          <p:cNvPr id="13" name="Straight Connector 12">
            <a:extLst>
              <a:ext uri="{FF2B5EF4-FFF2-40B4-BE49-F238E27FC236}">
                <a16:creationId xmlns:a16="http://schemas.microsoft.com/office/drawing/2014/main" id="{BD7F0751-B718-CC81-10B5-1C679DA3521D}"/>
              </a:ext>
            </a:extLst>
          </p:cNvPr>
          <p:cNvCxnSpPr>
            <a:cxnSpLocks/>
            <a:stCxn id="43" idx="7"/>
          </p:cNvCxnSpPr>
          <p:nvPr/>
        </p:nvCxnSpPr>
        <p:spPr>
          <a:xfrm flipV="1">
            <a:off x="3074740" y="2364003"/>
            <a:ext cx="414007" cy="428973"/>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DB12C34-0F1D-639E-B2CF-BD169901FB79}"/>
              </a:ext>
            </a:extLst>
          </p:cNvPr>
          <p:cNvCxnSpPr>
            <a:cxnSpLocks/>
            <a:endCxn id="43" idx="3"/>
          </p:cNvCxnSpPr>
          <p:nvPr/>
        </p:nvCxnSpPr>
        <p:spPr>
          <a:xfrm flipV="1">
            <a:off x="1721956" y="3652839"/>
            <a:ext cx="400247" cy="43200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EA733910-99C3-CB82-611B-B115EB690688}"/>
              </a:ext>
            </a:extLst>
          </p:cNvPr>
          <p:cNvCxnSpPr>
            <a:cxnSpLocks/>
            <a:stCxn id="43" idx="1"/>
          </p:cNvCxnSpPr>
          <p:nvPr/>
        </p:nvCxnSpPr>
        <p:spPr>
          <a:xfrm flipH="1" flipV="1">
            <a:off x="1745130" y="2306556"/>
            <a:ext cx="377073" cy="48642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A9A6008C-55B6-C63B-359B-510805129ED1}"/>
              </a:ext>
            </a:extLst>
          </p:cNvPr>
          <p:cNvCxnSpPr>
            <a:cxnSpLocks/>
          </p:cNvCxnSpPr>
          <p:nvPr/>
        </p:nvCxnSpPr>
        <p:spPr>
          <a:xfrm flipH="1" flipV="1">
            <a:off x="3110582" y="3593775"/>
            <a:ext cx="479413" cy="43200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30F6F5C0-D201-602D-315F-FA1A9DABCB36}"/>
              </a:ext>
            </a:extLst>
          </p:cNvPr>
          <p:cNvCxnSpPr>
            <a:cxnSpLocks/>
            <a:stCxn id="6" idx="3"/>
          </p:cNvCxnSpPr>
          <p:nvPr/>
        </p:nvCxnSpPr>
        <p:spPr>
          <a:xfrm flipV="1">
            <a:off x="1264097" y="3352048"/>
            <a:ext cx="692887" cy="66037"/>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sp>
        <p:nvSpPr>
          <p:cNvPr id="63" name="Rectangle: Rounded Corners 62">
            <a:extLst>
              <a:ext uri="{FF2B5EF4-FFF2-40B4-BE49-F238E27FC236}">
                <a16:creationId xmlns:a16="http://schemas.microsoft.com/office/drawing/2014/main" id="{FEDB137A-6F5C-C959-7900-90E3B5374FCA}"/>
              </a:ext>
            </a:extLst>
          </p:cNvPr>
          <p:cNvSpPr>
            <a:spLocks/>
          </p:cNvSpPr>
          <p:nvPr/>
        </p:nvSpPr>
        <p:spPr>
          <a:xfrm>
            <a:off x="9771734" y="4012467"/>
            <a:ext cx="1080547" cy="648000"/>
          </a:xfrm>
          <a:prstGeom prst="roundRect">
            <a:avLst/>
          </a:prstGeom>
          <a:solidFill>
            <a:srgbClr val="002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100" b="1"/>
              <a:t>INSTITUTES OF HIGHER LEARNING</a:t>
            </a:r>
          </a:p>
        </p:txBody>
      </p:sp>
      <p:cxnSp>
        <p:nvCxnSpPr>
          <p:cNvPr id="65" name="Straight Connector 64">
            <a:extLst>
              <a:ext uri="{FF2B5EF4-FFF2-40B4-BE49-F238E27FC236}">
                <a16:creationId xmlns:a16="http://schemas.microsoft.com/office/drawing/2014/main" id="{CFA43EE4-6D55-322F-AC9B-C75810A778A4}"/>
              </a:ext>
            </a:extLst>
          </p:cNvPr>
          <p:cNvCxnSpPr>
            <a:cxnSpLocks/>
            <a:stCxn id="4" idx="0"/>
          </p:cNvCxnSpPr>
          <p:nvPr/>
        </p:nvCxnSpPr>
        <p:spPr>
          <a:xfrm flipH="1" flipV="1">
            <a:off x="11294408" y="3718491"/>
            <a:ext cx="226500" cy="273500"/>
          </a:xfrm>
          <a:prstGeom prst="line">
            <a:avLst/>
          </a:prstGeom>
          <a:ln>
            <a:solidFill>
              <a:schemeClr val="bg2">
                <a:lumMod val="75000"/>
              </a:schemeClr>
            </a:solidFill>
          </a:ln>
        </p:spPr>
        <p:style>
          <a:lnRef idx="1">
            <a:schemeClr val="accent2"/>
          </a:lnRef>
          <a:fillRef idx="0">
            <a:schemeClr val="accent2"/>
          </a:fillRef>
          <a:effectRef idx="0">
            <a:schemeClr val="accent2"/>
          </a:effectRef>
          <a:fontRef idx="minor">
            <a:schemeClr val="tx1"/>
          </a:fontRef>
        </p:style>
      </p:cxnSp>
      <p:sp>
        <p:nvSpPr>
          <p:cNvPr id="112" name="Arrow: Left-Right 111">
            <a:extLst>
              <a:ext uri="{FF2B5EF4-FFF2-40B4-BE49-F238E27FC236}">
                <a16:creationId xmlns:a16="http://schemas.microsoft.com/office/drawing/2014/main" id="{19056EB5-4BA6-E272-45F5-4CFC008693D9}"/>
              </a:ext>
            </a:extLst>
          </p:cNvPr>
          <p:cNvSpPr>
            <a:spLocks/>
          </p:cNvSpPr>
          <p:nvPr/>
        </p:nvSpPr>
        <p:spPr>
          <a:xfrm>
            <a:off x="10036921" y="3189630"/>
            <a:ext cx="306140" cy="74838"/>
          </a:xfrm>
          <a:prstGeom prst="leftRightArrow">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4545FD2B-2C56-FE35-8561-4656DE6AD125}"/>
              </a:ext>
            </a:extLst>
          </p:cNvPr>
          <p:cNvSpPr>
            <a:spLocks/>
          </p:cNvSpPr>
          <p:nvPr/>
        </p:nvSpPr>
        <p:spPr>
          <a:xfrm>
            <a:off x="3762047" y="3225208"/>
            <a:ext cx="1233714" cy="391886"/>
          </a:xfrm>
          <a:prstGeom prst="roundRect">
            <a:avLst/>
          </a:prstGeom>
          <a:solidFill>
            <a:srgbClr val="71BF5E"/>
          </a:solidFill>
          <a:ln>
            <a:solidFill>
              <a:srgbClr val="71B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1200" b="1">
                <a:solidFill>
                  <a:schemeClr val="bg1"/>
                </a:solidFill>
              </a:rPr>
              <a:t>SOLUTION </a:t>
            </a:r>
          </a:p>
          <a:p>
            <a:pPr algn="ctr"/>
            <a:r>
              <a:rPr lang="en-MY" sz="1200" b="1">
                <a:solidFill>
                  <a:schemeClr val="bg1"/>
                </a:solidFill>
              </a:rPr>
              <a:t>CO-CREATION</a:t>
            </a:r>
          </a:p>
        </p:txBody>
      </p:sp>
      <p:pic>
        <p:nvPicPr>
          <p:cNvPr id="3" name="Picture 2" descr="https://www.akademisains.gov.my/mosp/wp-content/uploads/sites/29/2019/10/logo-mestecc-n-asm.png">
            <a:extLst>
              <a:ext uri="{FF2B5EF4-FFF2-40B4-BE49-F238E27FC236}">
                <a16:creationId xmlns:a16="http://schemas.microsoft.com/office/drawing/2014/main" id="{9914B771-64E9-DA18-722A-B076996C912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automatically generated">
            <a:extLst>
              <a:ext uri="{FF2B5EF4-FFF2-40B4-BE49-F238E27FC236}">
                <a16:creationId xmlns:a16="http://schemas.microsoft.com/office/drawing/2014/main" id="{E4298B78-6446-E776-960D-66DAD878D3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15" name="Picture 14" descr="A close up of text on a white background&#10;&#10;Description automatically generated">
            <a:extLst>
              <a:ext uri="{FF2B5EF4-FFF2-40B4-BE49-F238E27FC236}">
                <a16:creationId xmlns:a16="http://schemas.microsoft.com/office/drawing/2014/main" id="{41FB6292-F6DF-BBD1-3B2B-CFF660B1BCB9}"/>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spTree>
    <p:extLst>
      <p:ext uri="{BB962C8B-B14F-4D97-AF65-F5344CB8AC3E}">
        <p14:creationId xmlns:p14="http://schemas.microsoft.com/office/powerpoint/2010/main" val="230322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BFB6-830C-527A-34F3-12B19B2811B0}"/>
              </a:ext>
            </a:extLst>
          </p:cNvPr>
          <p:cNvSpPr>
            <a:spLocks noGrp="1"/>
          </p:cNvSpPr>
          <p:nvPr>
            <p:ph type="title"/>
          </p:nvPr>
        </p:nvSpPr>
        <p:spPr>
          <a:xfrm>
            <a:off x="424608" y="576263"/>
            <a:ext cx="4112807" cy="2967607"/>
          </a:xfrm>
        </p:spPr>
        <p:txBody>
          <a:bodyPr vert="horz" lIns="190463" tIns="95232" rIns="190463" bIns="95232" rtlCol="0" anchor="b">
            <a:normAutofit/>
          </a:bodyPr>
          <a:lstStyle/>
          <a:p>
            <a:pPr algn="ctr" defTabSz="1904604"/>
            <a:r>
              <a:rPr lang="en-US" sz="5832" b="1" dirty="0">
                <a:solidFill>
                  <a:srgbClr val="FF0000"/>
                </a:solidFill>
                <a:latin typeface="Britannic Bold" panose="020B0903060703020204" pitchFamily="34" charset="77"/>
              </a:rPr>
              <a:t>Challenges Faced</a:t>
            </a:r>
          </a:p>
        </p:txBody>
      </p:sp>
      <p:pic>
        <p:nvPicPr>
          <p:cNvPr id="13" name="Picture 3" descr="Solo journey">
            <a:extLst>
              <a:ext uri="{FF2B5EF4-FFF2-40B4-BE49-F238E27FC236}">
                <a16:creationId xmlns:a16="http://schemas.microsoft.com/office/drawing/2014/main" id="{2A90DB01-8746-E274-F350-B22FA08F7860}"/>
              </a:ext>
            </a:extLst>
          </p:cNvPr>
          <p:cNvPicPr>
            <a:picLocks noChangeAspect="1"/>
          </p:cNvPicPr>
          <p:nvPr/>
        </p:nvPicPr>
        <p:blipFill rotWithShape="1">
          <a:blip r:embed="rId2"/>
          <a:srcRect l="16927" r="8097" b="2"/>
          <a:stretch/>
        </p:blipFill>
        <p:spPr>
          <a:xfrm>
            <a:off x="5101114" y="23"/>
            <a:ext cx="6877130" cy="6879179"/>
          </a:xfrm>
          <a:prstGeom prst="rect">
            <a:avLst/>
          </a:prstGeom>
        </p:spPr>
      </p:pic>
      <p:pic>
        <p:nvPicPr>
          <p:cNvPr id="3" name="Picture 4" descr="https://www.akademisains.gov.my/mosp/wp-content/uploads/sites/29/2019/10/logo-mestecc-n-asm.png">
            <a:extLst>
              <a:ext uri="{FF2B5EF4-FFF2-40B4-BE49-F238E27FC236}">
                <a16:creationId xmlns:a16="http://schemas.microsoft.com/office/drawing/2014/main" id="{09827C77-500B-7EFC-A275-3A272E1CE9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Description automatically generated">
            <a:extLst>
              <a:ext uri="{FF2B5EF4-FFF2-40B4-BE49-F238E27FC236}">
                <a16:creationId xmlns:a16="http://schemas.microsoft.com/office/drawing/2014/main" id="{9BC48940-BEA7-9ACB-D036-C4431B3282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C17331A4-7476-3BC2-7FCE-E4C092EE732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spTree>
    <p:extLst>
      <p:ext uri="{BB962C8B-B14F-4D97-AF65-F5344CB8AC3E}">
        <p14:creationId xmlns:p14="http://schemas.microsoft.com/office/powerpoint/2010/main" val="2794400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027328-A360-E074-AAC7-E349A0B99F90}"/>
              </a:ext>
            </a:extLst>
          </p:cNvPr>
          <p:cNvGrpSpPr/>
          <p:nvPr/>
        </p:nvGrpSpPr>
        <p:grpSpPr>
          <a:xfrm>
            <a:off x="426669" y="858579"/>
            <a:ext cx="11338663" cy="5840257"/>
            <a:chOff x="-1" y="83614"/>
            <a:chExt cx="5851525" cy="3208861"/>
          </a:xfrm>
        </p:grpSpPr>
        <p:pic>
          <p:nvPicPr>
            <p:cNvPr id="3" name="Picture 2">
              <a:extLst>
                <a:ext uri="{FF2B5EF4-FFF2-40B4-BE49-F238E27FC236}">
                  <a16:creationId xmlns:a16="http://schemas.microsoft.com/office/drawing/2014/main" id="{652DE2DA-A002-F74B-9A77-478A16C256B0}"/>
                </a:ext>
              </a:extLst>
            </p:cNvPr>
            <p:cNvPicPr>
              <a:picLocks noChangeAspect="1"/>
            </p:cNvPicPr>
            <p:nvPr/>
          </p:nvPicPr>
          <p:blipFill>
            <a:blip r:embed="rId3"/>
            <a:stretch>
              <a:fillRect/>
            </a:stretch>
          </p:blipFill>
          <p:spPr>
            <a:xfrm>
              <a:off x="-1" y="83614"/>
              <a:ext cx="5851525" cy="3125246"/>
            </a:xfrm>
            <a:prstGeom prst="rect">
              <a:avLst/>
            </a:prstGeom>
          </p:spPr>
        </p:pic>
        <p:sp>
          <p:nvSpPr>
            <p:cNvPr id="4" name="Rectangle 3">
              <a:extLst>
                <a:ext uri="{FF2B5EF4-FFF2-40B4-BE49-F238E27FC236}">
                  <a16:creationId xmlns:a16="http://schemas.microsoft.com/office/drawing/2014/main" id="{4BB25F32-79E2-F6E2-B4E9-25F3A29EF85A}"/>
                </a:ext>
              </a:extLst>
            </p:cNvPr>
            <p:cNvSpPr/>
            <p:nvPr/>
          </p:nvSpPr>
          <p:spPr>
            <a:xfrm>
              <a:off x="4732544" y="3029386"/>
              <a:ext cx="1118980" cy="263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49"/>
            </a:p>
          </p:txBody>
        </p:sp>
      </p:grpSp>
      <p:pic>
        <p:nvPicPr>
          <p:cNvPr id="6" name="Picture 4" descr="https://www.akademisains.gov.my/mosp/wp-content/uploads/sites/29/2019/10/logo-mestecc-n-asm.png">
            <a:extLst>
              <a:ext uri="{FF2B5EF4-FFF2-40B4-BE49-F238E27FC236}">
                <a16:creationId xmlns:a16="http://schemas.microsoft.com/office/drawing/2014/main" id="{627E04B9-0780-50E4-65AA-7907F2944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69FB749F-871A-8775-3971-ADC7372B4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050A9718-9648-0DFF-E2D1-76EB9ECCB7C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spTree>
    <p:extLst>
      <p:ext uri="{BB962C8B-B14F-4D97-AF65-F5344CB8AC3E}">
        <p14:creationId xmlns:p14="http://schemas.microsoft.com/office/powerpoint/2010/main" val="63890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www.akademisains.gov.my/mosp/wp-content/uploads/sites/29/2019/10/logo-mestecc-n-asm.png">
            <a:extLst>
              <a:ext uri="{FF2B5EF4-FFF2-40B4-BE49-F238E27FC236}">
                <a16:creationId xmlns:a16="http://schemas.microsoft.com/office/drawing/2014/main" id="{F5A2FF84-50BC-9D6A-CAD0-70E918B5C4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Description automatically generated">
            <a:extLst>
              <a:ext uri="{FF2B5EF4-FFF2-40B4-BE49-F238E27FC236}">
                <a16:creationId xmlns:a16="http://schemas.microsoft.com/office/drawing/2014/main" id="{B083E169-B9FC-475A-F9D3-9BFB7AD03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9CD81798-BF18-DE8C-5BB7-4F897038ACE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graphicFrame>
        <p:nvGraphicFramePr>
          <p:cNvPr id="26" name="Diagram 25">
            <a:extLst>
              <a:ext uri="{FF2B5EF4-FFF2-40B4-BE49-F238E27FC236}">
                <a16:creationId xmlns:a16="http://schemas.microsoft.com/office/drawing/2014/main" id="{76F60073-1FB2-5497-57F2-671526EE7918}"/>
              </a:ext>
            </a:extLst>
          </p:cNvPr>
          <p:cNvGraphicFramePr/>
          <p:nvPr/>
        </p:nvGraphicFramePr>
        <p:xfrm>
          <a:off x="1046939" y="720482"/>
          <a:ext cx="9560239" cy="58014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8" name="TextBox 27">
            <a:extLst>
              <a:ext uri="{FF2B5EF4-FFF2-40B4-BE49-F238E27FC236}">
                <a16:creationId xmlns:a16="http://schemas.microsoft.com/office/drawing/2014/main" id="{3B760E4B-648B-1693-FFCD-DD44D511501C}"/>
              </a:ext>
            </a:extLst>
          </p:cNvPr>
          <p:cNvSpPr txBox="1"/>
          <p:nvPr/>
        </p:nvSpPr>
        <p:spPr>
          <a:xfrm>
            <a:off x="7320968" y="5592607"/>
            <a:ext cx="6096266" cy="989758"/>
          </a:xfrm>
          <a:prstGeom prst="rect">
            <a:avLst/>
          </a:prstGeom>
          <a:noFill/>
        </p:spPr>
        <p:txBody>
          <a:bodyPr wrap="square">
            <a:spAutoFit/>
          </a:bodyPr>
          <a:lstStyle/>
          <a:p>
            <a:pPr algn="ctr"/>
            <a:r>
              <a:rPr lang="en-US" sz="2916" b="1" i="1" dirty="0">
                <a:solidFill>
                  <a:srgbClr val="FF15DE"/>
                </a:solidFill>
              </a:rPr>
              <a:t>As open as possible, </a:t>
            </a:r>
          </a:p>
          <a:p>
            <a:pPr algn="ctr"/>
            <a:r>
              <a:rPr lang="en-US" sz="2916" b="1" i="1" dirty="0">
                <a:solidFill>
                  <a:srgbClr val="FF15DE"/>
                </a:solidFill>
              </a:rPr>
              <a:t>as closed as necessary</a:t>
            </a:r>
            <a:endParaRPr lang="en-MY" sz="2916" b="1" i="1" dirty="0">
              <a:solidFill>
                <a:srgbClr val="FF15DE"/>
              </a:solidFill>
            </a:endParaRPr>
          </a:p>
        </p:txBody>
      </p:sp>
    </p:spTree>
    <p:extLst>
      <p:ext uri="{BB962C8B-B14F-4D97-AF65-F5344CB8AC3E}">
        <p14:creationId xmlns:p14="http://schemas.microsoft.com/office/powerpoint/2010/main" val="698251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B9509-77C7-357A-026B-4CF6074379D7}"/>
              </a:ext>
            </a:extLst>
          </p:cNvPr>
          <p:cNvSpPr txBox="1"/>
          <p:nvPr/>
        </p:nvSpPr>
        <p:spPr>
          <a:xfrm>
            <a:off x="214611" y="1045149"/>
            <a:ext cx="3378041" cy="861646"/>
          </a:xfrm>
          <a:prstGeom prst="rect">
            <a:avLst/>
          </a:prstGeom>
          <a:noFill/>
        </p:spPr>
        <p:txBody>
          <a:bodyPr wrap="none" rtlCol="0">
            <a:spAutoFit/>
          </a:bodyPr>
          <a:lstStyle/>
          <a:p>
            <a:r>
              <a:rPr lang="en-US" sz="4999" b="1" dirty="0"/>
              <a:t>Governance</a:t>
            </a:r>
          </a:p>
        </p:txBody>
      </p:sp>
      <p:sp>
        <p:nvSpPr>
          <p:cNvPr id="5" name="TextBox 4">
            <a:extLst>
              <a:ext uri="{FF2B5EF4-FFF2-40B4-BE49-F238E27FC236}">
                <a16:creationId xmlns:a16="http://schemas.microsoft.com/office/drawing/2014/main" id="{8A2CECA3-9266-53F8-96CB-86031B409B7D}"/>
              </a:ext>
            </a:extLst>
          </p:cNvPr>
          <p:cNvSpPr txBox="1"/>
          <p:nvPr/>
        </p:nvSpPr>
        <p:spPr>
          <a:xfrm>
            <a:off x="1222042" y="1954523"/>
            <a:ext cx="6322372" cy="1374479"/>
          </a:xfrm>
          <a:prstGeom prst="rect">
            <a:avLst/>
          </a:prstGeom>
          <a:noFill/>
        </p:spPr>
        <p:txBody>
          <a:bodyPr wrap="none" rtlCol="0">
            <a:spAutoFit/>
          </a:bodyPr>
          <a:lstStyle/>
          <a:p>
            <a:r>
              <a:rPr lang="en-US" sz="4166" b="1" dirty="0">
                <a:solidFill>
                  <a:srgbClr val="FF0000"/>
                </a:solidFill>
              </a:rPr>
              <a:t>How much to open?</a:t>
            </a:r>
          </a:p>
          <a:p>
            <a:pPr defTabSz="1904604" fontAlgn="base">
              <a:spcBef>
                <a:spcPct val="0"/>
              </a:spcBef>
              <a:spcAft>
                <a:spcPct val="0"/>
              </a:spcAft>
              <a:defRPr/>
            </a:pPr>
            <a:r>
              <a:rPr lang="en-US" sz="4166" b="1" dirty="0">
                <a:solidFill>
                  <a:srgbClr val="FF0000"/>
                </a:solidFill>
              </a:rPr>
              <a:t>Copyright and patent issues</a:t>
            </a:r>
          </a:p>
        </p:txBody>
      </p:sp>
      <p:sp>
        <p:nvSpPr>
          <p:cNvPr id="7" name="TextBox 6">
            <a:extLst>
              <a:ext uri="{FF2B5EF4-FFF2-40B4-BE49-F238E27FC236}">
                <a16:creationId xmlns:a16="http://schemas.microsoft.com/office/drawing/2014/main" id="{9ECE6204-9D48-81ED-BC66-CE6202DB5E7C}"/>
              </a:ext>
            </a:extLst>
          </p:cNvPr>
          <p:cNvSpPr txBox="1"/>
          <p:nvPr/>
        </p:nvSpPr>
        <p:spPr>
          <a:xfrm>
            <a:off x="1365264" y="3472916"/>
            <a:ext cx="10675012" cy="2592248"/>
          </a:xfrm>
          <a:prstGeom prst="rect">
            <a:avLst/>
          </a:prstGeom>
          <a:noFill/>
        </p:spPr>
        <p:txBody>
          <a:bodyPr wrap="square">
            <a:spAutoFit/>
          </a:bodyPr>
          <a:lstStyle/>
          <a:p>
            <a:pPr defTabSz="1904604" fontAlgn="base">
              <a:spcBef>
                <a:spcPct val="0"/>
              </a:spcBef>
              <a:spcAft>
                <a:spcPct val="0"/>
              </a:spcAft>
              <a:defRPr/>
            </a:pPr>
            <a:r>
              <a:rPr lang="en-US" sz="2916" dirty="0">
                <a:latin typeface="Arial" panose="020B0604020202020204" pitchFamily="34" charset="0"/>
              </a:rPr>
              <a:t>High level of collaborations needed within a country and universities regarding assessment criteria. </a:t>
            </a:r>
            <a:r>
              <a:rPr lang="en-US" sz="2916" dirty="0">
                <a:latin typeface="Arial" panose="020B0604020202020204" pitchFamily="34" charset="0"/>
                <a:ea typeface="Calibri" panose="020F0502020204030204" pitchFamily="34" charset="0"/>
                <a:cs typeface="Arial" panose="020B0604020202020204" pitchFamily="34" charset="0"/>
              </a:rPr>
              <a:t>Requires responsible data management and security.</a:t>
            </a:r>
            <a:endParaRPr lang="en-US" sz="2916" dirty="0">
              <a:latin typeface="Arial" panose="020B0604020202020204" pitchFamily="34" charset="0"/>
            </a:endParaRPr>
          </a:p>
          <a:p>
            <a:pPr defTabSz="1904604" fontAlgn="base">
              <a:spcBef>
                <a:spcPct val="0"/>
              </a:spcBef>
              <a:spcAft>
                <a:spcPct val="0"/>
              </a:spcAft>
              <a:defRPr/>
            </a:pPr>
            <a:endParaRPr lang="en-US" sz="1666" dirty="0">
              <a:latin typeface="Arial" panose="020B0604020202020204" pitchFamily="34" charset="0"/>
            </a:endParaRPr>
          </a:p>
          <a:p>
            <a:pPr defTabSz="1904604" fontAlgn="base">
              <a:spcBef>
                <a:spcPct val="0"/>
              </a:spcBef>
              <a:spcAft>
                <a:spcPct val="0"/>
              </a:spcAft>
              <a:defRPr/>
            </a:pPr>
            <a:r>
              <a:rPr lang="en-US" sz="2916" dirty="0">
                <a:latin typeface="Arial" panose="020B0604020202020204" pitchFamily="34" charset="0"/>
              </a:rPr>
              <a:t>Nationally, Malaysian Open Science Alliance was formed.</a:t>
            </a:r>
          </a:p>
          <a:p>
            <a:pPr defTabSz="1904604" fontAlgn="base">
              <a:spcBef>
                <a:spcPct val="0"/>
              </a:spcBef>
              <a:spcAft>
                <a:spcPct val="0"/>
              </a:spcAft>
              <a:defRPr/>
            </a:pPr>
            <a:endParaRPr lang="en-US" sz="2916" dirty="0">
              <a:latin typeface="Arial" panose="020B0604020202020204" pitchFamily="34" charset="0"/>
            </a:endParaRPr>
          </a:p>
        </p:txBody>
      </p:sp>
      <p:pic>
        <p:nvPicPr>
          <p:cNvPr id="8" name="Picture 4" descr="https://www.akademisains.gov.my/mosp/wp-content/uploads/sites/29/2019/10/logo-mestecc-n-asm.png">
            <a:extLst>
              <a:ext uri="{FF2B5EF4-FFF2-40B4-BE49-F238E27FC236}">
                <a16:creationId xmlns:a16="http://schemas.microsoft.com/office/drawing/2014/main" id="{62F448E0-D29C-8F15-10D6-000AC9CFA8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automatically generated">
            <a:extLst>
              <a:ext uri="{FF2B5EF4-FFF2-40B4-BE49-F238E27FC236}">
                <a16:creationId xmlns:a16="http://schemas.microsoft.com/office/drawing/2014/main" id="{E3F09D95-A09F-B0BA-F476-178DF9A09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56B5A7AA-3595-9861-E8B1-A16EE03F89D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spTree>
    <p:extLst>
      <p:ext uri="{BB962C8B-B14F-4D97-AF65-F5344CB8AC3E}">
        <p14:creationId xmlns:p14="http://schemas.microsoft.com/office/powerpoint/2010/main" val="657080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akademisains.gov.my/mosp/wp-content/uploads/sites/29/2019/10/logo-mestecc-n-asm.png">
            <a:extLst>
              <a:ext uri="{FF2B5EF4-FFF2-40B4-BE49-F238E27FC236}">
                <a16:creationId xmlns:a16="http://schemas.microsoft.com/office/drawing/2014/main" id="{2F75F6B4-4BD8-1409-387A-347F4F6BE3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F418C520-8AC3-EECC-090E-3C124FA5B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CEE5AE30-C50D-C66D-E8E3-C109BF3F44B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sp>
        <p:nvSpPr>
          <p:cNvPr id="8" name="TextBox 7">
            <a:extLst>
              <a:ext uri="{FF2B5EF4-FFF2-40B4-BE49-F238E27FC236}">
                <a16:creationId xmlns:a16="http://schemas.microsoft.com/office/drawing/2014/main" id="{4315F591-0115-01A9-868B-BFBE730E2BD0}"/>
              </a:ext>
            </a:extLst>
          </p:cNvPr>
          <p:cNvSpPr txBox="1"/>
          <p:nvPr/>
        </p:nvSpPr>
        <p:spPr>
          <a:xfrm>
            <a:off x="105858" y="1036610"/>
            <a:ext cx="11424021" cy="541046"/>
          </a:xfrm>
          <a:prstGeom prst="rect">
            <a:avLst/>
          </a:prstGeom>
          <a:noFill/>
        </p:spPr>
        <p:txBody>
          <a:bodyPr wrap="square">
            <a:spAutoFit/>
          </a:bodyPr>
          <a:lstStyle/>
          <a:p>
            <a:r>
              <a:rPr lang="en-US" sz="2916" b="1" dirty="0">
                <a:solidFill>
                  <a:srgbClr val="3000F5"/>
                </a:solidFill>
              </a:rPr>
              <a:t>National Guidelines on Open Science for Public Funded Research</a:t>
            </a:r>
            <a:endParaRPr lang="en-US" sz="2916" dirty="0">
              <a:solidFill>
                <a:srgbClr val="3000F5"/>
              </a:solidFill>
            </a:endParaRPr>
          </a:p>
        </p:txBody>
      </p:sp>
      <p:sp>
        <p:nvSpPr>
          <p:cNvPr id="10" name="TextBox 9">
            <a:extLst>
              <a:ext uri="{FF2B5EF4-FFF2-40B4-BE49-F238E27FC236}">
                <a16:creationId xmlns:a16="http://schemas.microsoft.com/office/drawing/2014/main" id="{E7B88B0D-F88A-47E2-B8BE-0D8549F051FC}"/>
              </a:ext>
            </a:extLst>
          </p:cNvPr>
          <p:cNvSpPr txBox="1"/>
          <p:nvPr/>
        </p:nvSpPr>
        <p:spPr>
          <a:xfrm>
            <a:off x="543561" y="1677688"/>
            <a:ext cx="11646603" cy="4246034"/>
          </a:xfrm>
          <a:prstGeom prst="rect">
            <a:avLst/>
          </a:prstGeom>
          <a:noFill/>
        </p:spPr>
        <p:txBody>
          <a:bodyPr wrap="square">
            <a:spAutoFit/>
          </a:bodyPr>
          <a:lstStyle/>
          <a:p>
            <a:pPr algn="just">
              <a:spcBef>
                <a:spcPts val="417"/>
              </a:spcBef>
              <a:spcAft>
                <a:spcPts val="417"/>
              </a:spcAft>
            </a:pPr>
            <a:r>
              <a:rPr lang="en-MY" sz="2499" dirty="0">
                <a:latin typeface="Calibri" panose="020F0502020204030204" pitchFamily="34" charset="0"/>
                <a:ea typeface="Calibri" panose="020F0502020204030204" pitchFamily="34" charset="0"/>
                <a:cs typeface="Times New Roman" panose="02020603050405020304" pitchFamily="18" charset="0"/>
              </a:rPr>
              <a:t>This Guidelines </a:t>
            </a:r>
            <a:r>
              <a:rPr lang="en-MY" sz="2499"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shall apply </a:t>
            </a:r>
            <a:r>
              <a:rPr lang="en-MY" sz="2499" dirty="0">
                <a:latin typeface="Calibri" panose="020F0502020204030204" pitchFamily="34" charset="0"/>
                <a:ea typeface="Calibri" panose="020F0502020204030204" pitchFamily="34" charset="0"/>
                <a:cs typeface="Times New Roman" panose="02020603050405020304" pitchFamily="18" charset="0"/>
              </a:rPr>
              <a:t>to: </a:t>
            </a:r>
          </a:p>
          <a:p>
            <a:pPr marL="763827" lvl="1" indent="-476151" algn="just">
              <a:spcBef>
                <a:spcPts val="417"/>
              </a:spcBef>
              <a:spcAft>
                <a:spcPts val="417"/>
              </a:spcAft>
              <a:buAutoNum type="alphaLcParenBoth"/>
            </a:pPr>
            <a:r>
              <a:rPr lang="en-MY" sz="2499" dirty="0">
                <a:latin typeface="Calibri" panose="020F0502020204030204" pitchFamily="34" charset="0"/>
                <a:ea typeface="Calibri" panose="020F0502020204030204" pitchFamily="34" charset="0"/>
                <a:cs typeface="Times New Roman" panose="02020603050405020304" pitchFamily="18" charset="0"/>
              </a:rPr>
              <a:t>all staffs, researchers, students and any other persons involved in the design, conduct, administration, or reporting of research performed at or under the auspices of </a:t>
            </a:r>
            <a:r>
              <a:rPr lang="en-MY" sz="2499" b="1" dirty="0">
                <a:latin typeface="Calibri" panose="020F0502020204030204" pitchFamily="34" charset="0"/>
                <a:ea typeface="Calibri" panose="020F0502020204030204" pitchFamily="34" charset="0"/>
                <a:cs typeface="Times New Roman" panose="02020603050405020304" pitchFamily="18" charset="0"/>
              </a:rPr>
              <a:t>Malaysian Universities, Research Institutes, and the Government Entities </a:t>
            </a:r>
            <a:r>
              <a:rPr lang="en-MY" sz="2499" dirty="0">
                <a:latin typeface="Calibri" panose="020F0502020204030204" pitchFamily="34" charset="0"/>
                <a:ea typeface="Calibri" panose="020F0502020204030204" pitchFamily="34" charset="0"/>
                <a:cs typeface="Times New Roman" panose="02020603050405020304" pitchFamily="18" charset="0"/>
              </a:rPr>
              <a:t>including consultants and visiting researchers. </a:t>
            </a:r>
          </a:p>
          <a:p>
            <a:pPr marL="763827" lvl="1" indent="-476151" algn="just">
              <a:spcBef>
                <a:spcPts val="417"/>
              </a:spcBef>
              <a:spcAft>
                <a:spcPts val="417"/>
              </a:spcAft>
              <a:buAutoNum type="alphaLcParenBoth"/>
            </a:pPr>
            <a:r>
              <a:rPr lang="en-MY" sz="2499" dirty="0">
                <a:latin typeface="Calibri" panose="020F0502020204030204" pitchFamily="34" charset="0"/>
                <a:ea typeface="Calibri" panose="020F0502020204030204" pitchFamily="34" charset="0"/>
                <a:cs typeface="Times New Roman" panose="02020603050405020304" pitchFamily="18" charset="0"/>
              </a:rPr>
              <a:t>all research activities conducted in all universities, research institutes and government entities that </a:t>
            </a:r>
            <a:r>
              <a:rPr lang="en-MY" sz="2499" b="1" dirty="0">
                <a:latin typeface="Calibri" panose="020F0502020204030204" pitchFamily="34" charset="0"/>
                <a:ea typeface="Calibri" panose="020F0502020204030204" pitchFamily="34" charset="0"/>
                <a:cs typeface="Times New Roman" panose="02020603050405020304" pitchFamily="18" charset="0"/>
              </a:rPr>
              <a:t>received funding from the Malaysian government</a:t>
            </a:r>
            <a:r>
              <a:rPr lang="en-MY" sz="2499" dirty="0">
                <a:latin typeface="Calibri" panose="020F0502020204030204" pitchFamily="34" charset="0"/>
                <a:ea typeface="Calibri" panose="020F0502020204030204" pitchFamily="34" charset="0"/>
                <a:cs typeface="Times New Roman" panose="02020603050405020304" pitchFamily="18" charset="0"/>
              </a:rPr>
              <a:t>.</a:t>
            </a:r>
          </a:p>
          <a:p>
            <a:pPr marL="750600" lvl="1" indent="-462925" algn="just">
              <a:spcBef>
                <a:spcPts val="417"/>
              </a:spcBef>
              <a:spcAft>
                <a:spcPts val="417"/>
              </a:spcAft>
            </a:pPr>
            <a:r>
              <a:rPr lang="en-MY" sz="2499" dirty="0">
                <a:latin typeface="Calibri" panose="020F0502020204030204" pitchFamily="34" charset="0"/>
                <a:ea typeface="Calibri" panose="020F0502020204030204" pitchFamily="34" charset="0"/>
                <a:cs typeface="Times New Roman" panose="02020603050405020304" pitchFamily="18" charset="0"/>
              </a:rPr>
              <a:t>(c) all stages of data life cycle- before, during and after. This Guidelines will operate in conjunction with other related national and institutional policies and guidelines and the Malaysian Laws and government policies. </a:t>
            </a:r>
          </a:p>
        </p:txBody>
      </p:sp>
    </p:spTree>
    <p:extLst>
      <p:ext uri="{BB962C8B-B14F-4D97-AF65-F5344CB8AC3E}">
        <p14:creationId xmlns:p14="http://schemas.microsoft.com/office/powerpoint/2010/main" val="2067387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4FF287-0D53-4D1E-8EAB-17AA3DA1D62B}"/>
              </a:ext>
            </a:extLst>
          </p:cNvPr>
          <p:cNvSpPr>
            <a:spLocks noGrp="1"/>
          </p:cNvSpPr>
          <p:nvPr>
            <p:ph idx="1"/>
          </p:nvPr>
        </p:nvSpPr>
        <p:spPr>
          <a:xfrm>
            <a:off x="558462" y="2006324"/>
            <a:ext cx="10512430" cy="4350028"/>
          </a:xfrm>
        </p:spPr>
        <p:txBody>
          <a:bodyPr>
            <a:noAutofit/>
          </a:bodyPr>
          <a:lstStyle/>
          <a:p>
            <a:pPr marL="0" indent="0" algn="just">
              <a:lnSpc>
                <a:spcPct val="100000"/>
              </a:lnSpc>
              <a:spcBef>
                <a:spcPts val="417"/>
              </a:spcBef>
              <a:spcAft>
                <a:spcPts val="417"/>
              </a:spcAft>
              <a:buNone/>
            </a:pPr>
            <a:r>
              <a:rPr lang="en-MY" sz="2916" dirty="0">
                <a:latin typeface="Calibri" panose="020F0502020204030204" pitchFamily="34" charset="0"/>
                <a:ea typeface="Calibri" panose="020F0502020204030204" pitchFamily="34" charset="0"/>
                <a:cs typeface="Times New Roman" panose="02020603050405020304" pitchFamily="18" charset="0"/>
              </a:rPr>
              <a:t>The Guidelines </a:t>
            </a:r>
            <a:r>
              <a:rPr lang="en-MY" sz="2916"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shall not </a:t>
            </a:r>
            <a:r>
              <a:rPr lang="en-MY" sz="2916" dirty="0">
                <a:latin typeface="Calibri" panose="020F0502020204030204" pitchFamily="34" charset="0"/>
                <a:ea typeface="Calibri" panose="020F0502020204030204" pitchFamily="34" charset="0"/>
                <a:cs typeface="Times New Roman" panose="02020603050405020304" pitchFamily="18" charset="0"/>
              </a:rPr>
              <a:t>apply to: </a:t>
            </a:r>
          </a:p>
          <a:p>
            <a:pPr marL="939075" indent="-565430" algn="just">
              <a:lnSpc>
                <a:spcPct val="100000"/>
              </a:lnSpc>
              <a:spcBef>
                <a:spcPts val="417"/>
              </a:spcBef>
              <a:spcAft>
                <a:spcPts val="417"/>
              </a:spcAft>
              <a:buNone/>
            </a:pPr>
            <a:r>
              <a:rPr lang="en-MY" sz="2916" dirty="0">
                <a:latin typeface="Calibri" panose="020F0502020204030204" pitchFamily="34" charset="0"/>
                <a:ea typeface="Calibri" panose="020F0502020204030204" pitchFamily="34" charset="0"/>
                <a:cs typeface="Times New Roman" panose="02020603050405020304" pitchFamily="18" charset="0"/>
              </a:rPr>
              <a:t>(a) Research activities conducted for third party organizations using private or international funding. </a:t>
            </a:r>
          </a:p>
          <a:p>
            <a:pPr marL="939075" indent="-565430" algn="just">
              <a:lnSpc>
                <a:spcPct val="100000"/>
              </a:lnSpc>
              <a:spcBef>
                <a:spcPts val="417"/>
              </a:spcBef>
              <a:spcAft>
                <a:spcPts val="417"/>
              </a:spcAft>
              <a:buNone/>
            </a:pPr>
            <a:r>
              <a:rPr lang="en-MY" sz="2916" dirty="0">
                <a:latin typeface="Calibri" panose="020F0502020204030204" pitchFamily="34" charset="0"/>
                <a:ea typeface="Calibri" panose="020F0502020204030204" pitchFamily="34" charset="0"/>
                <a:cs typeface="Times New Roman" panose="02020603050405020304" pitchFamily="18" charset="0"/>
              </a:rPr>
              <a:t>(b) Consultancy services conducted for third party organisations including work carried out using or by Malaysian Universities, Research Institutes and the Government Entities research facilities.</a:t>
            </a:r>
          </a:p>
          <a:p>
            <a:pPr>
              <a:lnSpc>
                <a:spcPct val="100000"/>
              </a:lnSpc>
              <a:spcBef>
                <a:spcPts val="417"/>
              </a:spcBef>
              <a:spcAft>
                <a:spcPts val="417"/>
              </a:spcAft>
            </a:pPr>
            <a:endParaRPr lang="en-MY" sz="2916" dirty="0"/>
          </a:p>
        </p:txBody>
      </p:sp>
      <p:grpSp>
        <p:nvGrpSpPr>
          <p:cNvPr id="4" name="Group 3">
            <a:extLst>
              <a:ext uri="{FF2B5EF4-FFF2-40B4-BE49-F238E27FC236}">
                <a16:creationId xmlns:a16="http://schemas.microsoft.com/office/drawing/2014/main" id="{06E51294-ABFF-AFD8-418E-7C1487ED742C}"/>
              </a:ext>
            </a:extLst>
          </p:cNvPr>
          <p:cNvGrpSpPr/>
          <p:nvPr/>
        </p:nvGrpSpPr>
        <p:grpSpPr>
          <a:xfrm>
            <a:off x="209519" y="39745"/>
            <a:ext cx="3260063" cy="879953"/>
            <a:chOff x="8841801" y="60644"/>
            <a:chExt cx="3261046" cy="880219"/>
          </a:xfrm>
        </p:grpSpPr>
        <p:pic>
          <p:nvPicPr>
            <p:cNvPr id="6" name="Picture 5" descr="Header2018">
              <a:extLst>
                <a:ext uri="{FF2B5EF4-FFF2-40B4-BE49-F238E27FC236}">
                  <a16:creationId xmlns:a16="http://schemas.microsoft.com/office/drawing/2014/main" id="{19329CDA-9A5B-8640-4CFA-BF8B765713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257"/>
            <a:stretch/>
          </p:blipFill>
          <p:spPr bwMode="auto">
            <a:xfrm>
              <a:off x="8841801" y="170786"/>
              <a:ext cx="882732" cy="732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automatically generated">
              <a:extLst>
                <a:ext uri="{FF2B5EF4-FFF2-40B4-BE49-F238E27FC236}">
                  <a16:creationId xmlns:a16="http://schemas.microsoft.com/office/drawing/2014/main" id="{AC2D1190-FCF0-46B0-0A09-00821A691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0974" y="170786"/>
              <a:ext cx="1231873" cy="620638"/>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FD1EF725-0387-7789-2E92-8AECB0FBF98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7644" y="60644"/>
              <a:ext cx="880219" cy="880219"/>
            </a:xfrm>
            <a:prstGeom prst="rect">
              <a:avLst/>
            </a:prstGeom>
          </p:spPr>
        </p:pic>
      </p:grpSp>
      <p:sp>
        <p:nvSpPr>
          <p:cNvPr id="9" name="Slide Number Placeholder 8">
            <a:extLst>
              <a:ext uri="{FF2B5EF4-FFF2-40B4-BE49-F238E27FC236}">
                <a16:creationId xmlns:a16="http://schemas.microsoft.com/office/drawing/2014/main" id="{8A007C8B-6E5E-5550-5041-4C6A3B15F7D6}"/>
              </a:ext>
            </a:extLst>
          </p:cNvPr>
          <p:cNvSpPr>
            <a:spLocks noGrp="1"/>
          </p:cNvSpPr>
          <p:nvPr>
            <p:ph type="sldNum" sz="quarter" idx="12"/>
          </p:nvPr>
        </p:nvSpPr>
        <p:spPr/>
        <p:txBody>
          <a:bodyPr/>
          <a:lstStyle/>
          <a:p>
            <a:fld id="{95731807-5275-4C3D-AB24-36A40BAB7962}" type="slidenum">
              <a:rPr lang="en-MY" smtClean="0"/>
              <a:pPr/>
              <a:t>27</a:t>
            </a:fld>
            <a:endParaRPr lang="en-MY"/>
          </a:p>
        </p:txBody>
      </p:sp>
      <p:sp>
        <p:nvSpPr>
          <p:cNvPr id="11" name="TextBox 10">
            <a:extLst>
              <a:ext uri="{FF2B5EF4-FFF2-40B4-BE49-F238E27FC236}">
                <a16:creationId xmlns:a16="http://schemas.microsoft.com/office/drawing/2014/main" id="{77C525E8-C433-8BA5-682A-6067363CCC8A}"/>
              </a:ext>
            </a:extLst>
          </p:cNvPr>
          <p:cNvSpPr txBox="1"/>
          <p:nvPr/>
        </p:nvSpPr>
        <p:spPr>
          <a:xfrm>
            <a:off x="209519" y="1253479"/>
            <a:ext cx="11424021" cy="541046"/>
          </a:xfrm>
          <a:prstGeom prst="rect">
            <a:avLst/>
          </a:prstGeom>
          <a:noFill/>
        </p:spPr>
        <p:txBody>
          <a:bodyPr wrap="square">
            <a:spAutoFit/>
          </a:bodyPr>
          <a:lstStyle/>
          <a:p>
            <a:r>
              <a:rPr lang="en-US" sz="2916" b="1" dirty="0">
                <a:solidFill>
                  <a:srgbClr val="3000F5"/>
                </a:solidFill>
              </a:rPr>
              <a:t>National Guidelines on Open Science for Public Funded Research</a:t>
            </a:r>
            <a:endParaRPr lang="en-US" sz="2916" dirty="0">
              <a:solidFill>
                <a:srgbClr val="3000F5"/>
              </a:solidFill>
            </a:endParaRPr>
          </a:p>
        </p:txBody>
      </p:sp>
      <p:sp>
        <p:nvSpPr>
          <p:cNvPr id="14" name="TextBox 13">
            <a:extLst>
              <a:ext uri="{FF2B5EF4-FFF2-40B4-BE49-F238E27FC236}">
                <a16:creationId xmlns:a16="http://schemas.microsoft.com/office/drawing/2014/main" id="{74DC5E18-537D-4EDB-2BE8-4A2150E7D8D8}"/>
              </a:ext>
            </a:extLst>
          </p:cNvPr>
          <p:cNvSpPr txBox="1"/>
          <p:nvPr/>
        </p:nvSpPr>
        <p:spPr>
          <a:xfrm>
            <a:off x="650752" y="5763922"/>
            <a:ext cx="9941119" cy="669286"/>
          </a:xfrm>
          <a:prstGeom prst="rect">
            <a:avLst/>
          </a:prstGeom>
          <a:noFill/>
        </p:spPr>
        <p:txBody>
          <a:bodyPr wrap="none" rtlCol="0">
            <a:spAutoFit/>
          </a:bodyPr>
          <a:lstStyle/>
          <a:p>
            <a:r>
              <a:rPr lang="en-US" sz="3749" b="1" dirty="0">
                <a:solidFill>
                  <a:srgbClr val="3000F5"/>
                </a:solidFill>
              </a:rPr>
              <a:t>Incorporate into the National Data Sharing Policy</a:t>
            </a:r>
          </a:p>
        </p:txBody>
      </p:sp>
    </p:spTree>
    <p:extLst>
      <p:ext uri="{BB962C8B-B14F-4D97-AF65-F5344CB8AC3E}">
        <p14:creationId xmlns:p14="http://schemas.microsoft.com/office/powerpoint/2010/main" val="1568677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www.akademisains.gov.my/mosp/wp-content/uploads/sites/29/2019/10/logo-mestecc-n-asm.png">
            <a:extLst>
              <a:ext uri="{FF2B5EF4-FFF2-40B4-BE49-F238E27FC236}">
                <a16:creationId xmlns:a16="http://schemas.microsoft.com/office/drawing/2014/main" id="{3F6E4599-FDC3-28AE-942F-350FFC992B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72"/>
          <a:stretch/>
        </p:blipFill>
        <p:spPr bwMode="auto">
          <a:xfrm>
            <a:off x="953272"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5E26D388-97C7-EE97-F4A4-C12962CA3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901" y="105518"/>
            <a:ext cx="1171122" cy="590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05EBFFBE-9B0B-9214-037A-C6DBC73D3E9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191" y="8922"/>
            <a:ext cx="849657" cy="849657"/>
          </a:xfrm>
          <a:prstGeom prst="rect">
            <a:avLst/>
          </a:prstGeom>
        </p:spPr>
      </p:pic>
      <p:sp>
        <p:nvSpPr>
          <p:cNvPr id="2" name="TextBox 1">
            <a:extLst>
              <a:ext uri="{FF2B5EF4-FFF2-40B4-BE49-F238E27FC236}">
                <a16:creationId xmlns:a16="http://schemas.microsoft.com/office/drawing/2014/main" id="{38DA34C7-4FDD-A218-EB8E-18C3A9AC5502}"/>
              </a:ext>
            </a:extLst>
          </p:cNvPr>
          <p:cNvSpPr txBox="1"/>
          <p:nvPr/>
        </p:nvSpPr>
        <p:spPr>
          <a:xfrm>
            <a:off x="378915" y="1057482"/>
            <a:ext cx="3482556" cy="669286"/>
          </a:xfrm>
          <a:prstGeom prst="rect">
            <a:avLst/>
          </a:prstGeom>
          <a:noFill/>
        </p:spPr>
        <p:txBody>
          <a:bodyPr wrap="none" rtlCol="0">
            <a:spAutoFit/>
          </a:bodyPr>
          <a:lstStyle/>
          <a:p>
            <a:r>
              <a:rPr lang="en-US" sz="3749" b="1" dirty="0">
                <a:solidFill>
                  <a:srgbClr val="FF0000"/>
                </a:solidFill>
              </a:rPr>
              <a:t>Ownership Issue</a:t>
            </a:r>
          </a:p>
        </p:txBody>
      </p:sp>
      <p:sp>
        <p:nvSpPr>
          <p:cNvPr id="8" name="TextBox 7">
            <a:extLst>
              <a:ext uri="{FF2B5EF4-FFF2-40B4-BE49-F238E27FC236}">
                <a16:creationId xmlns:a16="http://schemas.microsoft.com/office/drawing/2014/main" id="{08A58884-FD63-C021-389B-0BE76833251C}"/>
              </a:ext>
            </a:extLst>
          </p:cNvPr>
          <p:cNvSpPr txBox="1"/>
          <p:nvPr/>
        </p:nvSpPr>
        <p:spPr>
          <a:xfrm>
            <a:off x="699940" y="1807041"/>
            <a:ext cx="8671733" cy="476925"/>
          </a:xfrm>
          <a:prstGeom prst="rect">
            <a:avLst/>
          </a:prstGeom>
          <a:noFill/>
        </p:spPr>
        <p:txBody>
          <a:bodyPr wrap="none" rtlCol="0">
            <a:spAutoFit/>
          </a:bodyPr>
          <a:lstStyle/>
          <a:p>
            <a:r>
              <a:rPr lang="en-US" sz="2499" dirty="0"/>
              <a:t>Institutions are encouraged to set up an Institutional Policy on OS</a:t>
            </a:r>
          </a:p>
        </p:txBody>
      </p:sp>
      <p:sp>
        <p:nvSpPr>
          <p:cNvPr id="10" name="TextBox 9">
            <a:extLst>
              <a:ext uri="{FF2B5EF4-FFF2-40B4-BE49-F238E27FC236}">
                <a16:creationId xmlns:a16="http://schemas.microsoft.com/office/drawing/2014/main" id="{D3C4ECF4-DF0C-B388-A3D0-FF54E683FC80}"/>
              </a:ext>
            </a:extLst>
          </p:cNvPr>
          <p:cNvSpPr txBox="1"/>
          <p:nvPr/>
        </p:nvSpPr>
        <p:spPr>
          <a:xfrm>
            <a:off x="273059" y="2336733"/>
            <a:ext cx="11645883" cy="3814634"/>
          </a:xfrm>
          <a:prstGeom prst="rect">
            <a:avLst/>
          </a:prstGeom>
          <a:noFill/>
        </p:spPr>
        <p:txBody>
          <a:bodyPr wrap="square" rtlCol="0">
            <a:spAutoFit/>
          </a:bodyPr>
          <a:lstStyle/>
          <a:p>
            <a:pPr marL="373647" indent="-373647" algn="just">
              <a:lnSpc>
                <a:spcPct val="115000"/>
              </a:lnSpc>
              <a:spcAft>
                <a:spcPts val="1666"/>
              </a:spcAft>
              <a:buFont typeface="+mj-lt"/>
              <a:buAutoNum type="arabicPeriod"/>
            </a:pPr>
            <a:r>
              <a:rPr lang="en-GB" sz="2083" dirty="0">
                <a:latin typeface="Arial" panose="020B0604020202020204" pitchFamily="34" charset="0"/>
                <a:ea typeface="Din"/>
                <a:cs typeface="Arial" panose="020B0604020202020204" pitchFamily="34" charset="0"/>
              </a:rPr>
              <a:t>Requires researchers to deposit the research</a:t>
            </a:r>
            <a:r>
              <a:rPr lang="en-GB" sz="2083" dirty="0">
                <a:solidFill>
                  <a:srgbClr val="FF0000"/>
                </a:solidFill>
                <a:latin typeface="Arial" panose="020B0604020202020204" pitchFamily="34" charset="0"/>
                <a:ea typeface="Din"/>
                <a:cs typeface="Arial" panose="020B0604020202020204" pitchFamily="34" charset="0"/>
              </a:rPr>
              <a:t> </a:t>
            </a:r>
            <a:r>
              <a:rPr lang="en-GB" sz="2083" dirty="0">
                <a:solidFill>
                  <a:srgbClr val="000000"/>
                </a:solidFill>
                <a:latin typeface="Arial" panose="020B0604020202020204" pitchFamily="34" charset="0"/>
                <a:ea typeface="Din"/>
                <a:cs typeface="Arial" panose="020B0604020202020204" pitchFamily="34" charset="0"/>
              </a:rPr>
              <a:t>data (which includes raw data)</a:t>
            </a:r>
            <a:r>
              <a:rPr lang="en-GB" sz="2083" dirty="0">
                <a:solidFill>
                  <a:srgbClr val="FF0000"/>
                </a:solidFill>
                <a:latin typeface="Arial" panose="020B0604020202020204" pitchFamily="34" charset="0"/>
                <a:ea typeface="Din"/>
                <a:cs typeface="Arial" panose="020B0604020202020204" pitchFamily="34" charset="0"/>
              </a:rPr>
              <a:t> </a:t>
            </a:r>
            <a:r>
              <a:rPr lang="en-GB" sz="2083" dirty="0">
                <a:latin typeface="Arial" panose="020B0604020202020204" pitchFamily="34" charset="0"/>
                <a:ea typeface="Din"/>
                <a:cs typeface="Arial" panose="020B0604020202020204" pitchFamily="34" charset="0"/>
              </a:rPr>
              <a:t>that were used and processed to yield the results that are published in scientific publications in institutional repositories. Research data will be assigned with persistent identifiers.  </a:t>
            </a:r>
            <a:endParaRPr lang="en-MY" sz="2083" dirty="0">
              <a:latin typeface="Arial" panose="020B0604020202020204" pitchFamily="34" charset="0"/>
              <a:ea typeface="Calibri" panose="020F0502020204030204" pitchFamily="34" charset="0"/>
              <a:cs typeface="Arial" panose="020B0604020202020204" pitchFamily="34" charset="0"/>
            </a:endParaRPr>
          </a:p>
          <a:p>
            <a:pPr marL="373647" indent="-373647" algn="just">
              <a:lnSpc>
                <a:spcPct val="115000"/>
              </a:lnSpc>
              <a:spcAft>
                <a:spcPts val="1666"/>
              </a:spcAft>
              <a:buFont typeface="+mj-lt"/>
              <a:buAutoNum type="arabicPeriod"/>
            </a:pPr>
            <a:r>
              <a:rPr lang="en-GB" sz="2083" dirty="0">
                <a:latin typeface="Arial" panose="020B0604020202020204" pitchFamily="34" charset="0"/>
                <a:ea typeface="Din"/>
                <a:cs typeface="Arial" panose="020B0604020202020204" pitchFamily="34" charset="0"/>
              </a:rPr>
              <a:t>Requires that research data and services are handled according to FAIR principles (i.e. Findable, Accessible, Interoperable and Reusable). Raw research data should also be traceable and whenever possible, available for subsequent use.  </a:t>
            </a:r>
            <a:endParaRPr lang="en-MY" sz="2083" dirty="0">
              <a:latin typeface="Arial" panose="020B0604020202020204" pitchFamily="34" charset="0"/>
              <a:ea typeface="Calibri" panose="020F0502020204030204" pitchFamily="34" charset="0"/>
              <a:cs typeface="Arial" panose="020B0604020202020204" pitchFamily="34" charset="0"/>
            </a:endParaRPr>
          </a:p>
          <a:p>
            <a:pPr marL="373647" indent="-373647" algn="just">
              <a:lnSpc>
                <a:spcPct val="115000"/>
              </a:lnSpc>
              <a:spcAft>
                <a:spcPts val="1666"/>
              </a:spcAft>
              <a:buFont typeface="+mj-lt"/>
              <a:buAutoNum type="arabicPeriod"/>
            </a:pPr>
            <a:r>
              <a:rPr lang="en-GB" sz="2083" dirty="0">
                <a:latin typeface="Arial" panose="020B0604020202020204" pitchFamily="34" charset="0"/>
                <a:ea typeface="Din"/>
                <a:cs typeface="Arial" panose="020B0604020202020204" pitchFamily="34" charset="0"/>
              </a:rPr>
              <a:t>The institutional repository follows the principle “as open as possible as closed as necessary”. </a:t>
            </a:r>
            <a:r>
              <a:rPr lang="en-GB" sz="2083" dirty="0">
                <a:solidFill>
                  <a:srgbClr val="FF0000"/>
                </a:solidFill>
                <a:latin typeface="Arial" panose="020B0604020202020204" pitchFamily="34" charset="0"/>
                <a:ea typeface="Din"/>
                <a:cs typeface="Arial" panose="020B0604020202020204" pitchFamily="34" charset="0"/>
              </a:rPr>
              <a:t>If data cannot be open due to legal, privacy or other concerns, this should be clearly explained. Metadata ensuring that data are findable should be provided in all instances.</a:t>
            </a:r>
            <a:endParaRPr lang="en-US" sz="2083"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4F82D8-1EC0-7182-6166-5053F147B207}"/>
              </a:ext>
            </a:extLst>
          </p:cNvPr>
          <p:cNvPicPr>
            <a:picLocks noChangeAspect="1"/>
          </p:cNvPicPr>
          <p:nvPr/>
        </p:nvPicPr>
        <p:blipFill>
          <a:blip r:embed="rId2"/>
          <a:stretch>
            <a:fillRect/>
          </a:stretch>
        </p:blipFill>
        <p:spPr>
          <a:xfrm>
            <a:off x="2803250" y="708078"/>
            <a:ext cx="9288400" cy="6031539"/>
          </a:xfrm>
          <a:prstGeom prst="rect">
            <a:avLst/>
          </a:prstGeom>
        </p:spPr>
      </p:pic>
      <p:pic>
        <p:nvPicPr>
          <p:cNvPr id="5" name="Picture 4" descr="https://www.akademisains.gov.my/mosp/wp-content/uploads/sites/29/2019/10/logo-mestecc-n-asm.png">
            <a:extLst>
              <a:ext uri="{FF2B5EF4-FFF2-40B4-BE49-F238E27FC236}">
                <a16:creationId xmlns:a16="http://schemas.microsoft.com/office/drawing/2014/main" id="{8E6AC033-4684-949F-DBD4-5AFCCCBD2C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04C2EE8-F43A-8EC4-BDC9-B8564B4B8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B2A72091-A95B-64B1-DA7C-CCDB881B8C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2" y="4852"/>
            <a:ext cx="849657" cy="849657"/>
          </a:xfrm>
          <a:prstGeom prst="rect">
            <a:avLst/>
          </a:prstGeom>
        </p:spPr>
      </p:pic>
      <p:sp>
        <p:nvSpPr>
          <p:cNvPr id="8" name="TextBox 7">
            <a:extLst>
              <a:ext uri="{FF2B5EF4-FFF2-40B4-BE49-F238E27FC236}">
                <a16:creationId xmlns:a16="http://schemas.microsoft.com/office/drawing/2014/main" id="{77763093-1A73-FA39-E430-7E2AE1A38FEC}"/>
              </a:ext>
            </a:extLst>
          </p:cNvPr>
          <p:cNvSpPr txBox="1"/>
          <p:nvPr/>
        </p:nvSpPr>
        <p:spPr>
          <a:xfrm>
            <a:off x="1838" y="2843101"/>
            <a:ext cx="2743412" cy="1438471"/>
          </a:xfrm>
          <a:prstGeom prst="rect">
            <a:avLst/>
          </a:prstGeom>
          <a:noFill/>
        </p:spPr>
        <p:txBody>
          <a:bodyPr wrap="square" rtlCol="0">
            <a:spAutoFit/>
          </a:bodyPr>
          <a:lstStyle/>
          <a:p>
            <a:pPr algn="ctr"/>
            <a:r>
              <a:rPr lang="en-US" sz="2916" b="1" dirty="0"/>
              <a:t>Data at </a:t>
            </a:r>
          </a:p>
          <a:p>
            <a:pPr algn="ctr"/>
            <a:r>
              <a:rPr lang="en-US" sz="2916" b="1" dirty="0" err="1"/>
              <a:t>Institutional’s</a:t>
            </a:r>
            <a:r>
              <a:rPr lang="en-US" sz="2916" b="1" dirty="0"/>
              <a:t> Repository</a:t>
            </a:r>
          </a:p>
        </p:txBody>
      </p:sp>
    </p:spTree>
    <p:extLst>
      <p:ext uri="{BB962C8B-B14F-4D97-AF65-F5344CB8AC3E}">
        <p14:creationId xmlns:p14="http://schemas.microsoft.com/office/powerpoint/2010/main" val="2140969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HAPE LAYER">
            <a:extLst>
              <a:ext uri="{FF2B5EF4-FFF2-40B4-BE49-F238E27FC236}">
                <a16:creationId xmlns:a16="http://schemas.microsoft.com/office/drawing/2014/main" id="{EC18E61E-25E6-40EE-A84E-8613A496992B}"/>
              </a:ext>
            </a:extLst>
          </p:cNvPr>
          <p:cNvPicPr>
            <a:picLocks noChangeAspect="1"/>
          </p:cNvPicPr>
          <p:nvPr/>
        </p:nvPicPr>
        <p:blipFill>
          <a:blip r:embed="rId3">
            <a:extLst>
              <a:ext uri="{28A0092B-C50C-407E-A947-70E740481C1C}">
                <a14:useLocalDpi xmlns:a14="http://schemas.microsoft.com/office/drawing/2010/main" val="0"/>
              </a:ext>
            </a:extLst>
          </a:blip>
          <a:srcRect l="69339" t="29630" r="30586" b="70270"/>
          <a:stretch>
            <a:fillRect/>
          </a:stretch>
        </p:blipFill>
        <p:spPr>
          <a:xfrm>
            <a:off x="10164430" y="2296790"/>
            <a:ext cx="3533" cy="5530"/>
          </a:xfrm>
          <a:custGeom>
            <a:avLst/>
            <a:gdLst>
              <a:gd name="connsiteX0" fmla="*/ 0 w 1696"/>
              <a:gd name="connsiteY0" fmla="*/ 0 h 2656"/>
              <a:gd name="connsiteX1" fmla="*/ 1254 w 1696"/>
              <a:gd name="connsiteY1" fmla="*/ 1931 h 2656"/>
              <a:gd name="connsiteX2" fmla="*/ 1 w 1696"/>
              <a:gd name="connsiteY2" fmla="*/ 3 h 2656"/>
              <a:gd name="connsiteX3" fmla="*/ 0 w 1696"/>
              <a:gd name="connsiteY3" fmla="*/ 0 h 2656"/>
            </a:gdLst>
            <a:ahLst/>
            <a:cxnLst>
              <a:cxn ang="0">
                <a:pos x="connsiteX0" y="connsiteY0"/>
              </a:cxn>
              <a:cxn ang="0">
                <a:pos x="connsiteX1" y="connsiteY1"/>
              </a:cxn>
              <a:cxn ang="0">
                <a:pos x="connsiteX2" y="connsiteY2"/>
              </a:cxn>
              <a:cxn ang="0">
                <a:pos x="connsiteX3" y="connsiteY3"/>
              </a:cxn>
            </a:cxnLst>
            <a:rect l="l" t="t" r="r" b="b"/>
            <a:pathLst>
              <a:path w="1696" h="2656">
                <a:moveTo>
                  <a:pt x="0" y="0"/>
                </a:moveTo>
                <a:lnTo>
                  <a:pt x="1254" y="1931"/>
                </a:lnTo>
                <a:cubicBezTo>
                  <a:pt x="2350" y="3664"/>
                  <a:pt x="1212" y="1999"/>
                  <a:pt x="1" y="3"/>
                </a:cubicBezTo>
                <a:lnTo>
                  <a:pt x="0" y="0"/>
                </a:lnTo>
                <a:close/>
              </a:path>
            </a:pathLst>
          </a:custGeom>
          <a:effectLst>
            <a:outerShdw blurRad="50800" dist="38100" dir="2700000" algn="tl" rotWithShape="0">
              <a:prstClr val="black">
                <a:alpha val="40000"/>
              </a:prstClr>
            </a:outerShdw>
          </a:effectLst>
        </p:spPr>
      </p:pic>
      <p:pic>
        <p:nvPicPr>
          <p:cNvPr id="12" name="SHAPE LAYER">
            <a:extLst>
              <a:ext uri="{FF2B5EF4-FFF2-40B4-BE49-F238E27FC236}">
                <a16:creationId xmlns:a16="http://schemas.microsoft.com/office/drawing/2014/main" id="{2D3CC246-37B3-4E8E-8D49-37D6A01AC070}"/>
              </a:ext>
            </a:extLst>
          </p:cNvPr>
          <p:cNvPicPr>
            <a:picLocks noChangeAspect="1"/>
          </p:cNvPicPr>
          <p:nvPr/>
        </p:nvPicPr>
        <p:blipFill>
          <a:blip r:embed="rId3">
            <a:extLst>
              <a:ext uri="{28A0092B-C50C-407E-A947-70E740481C1C}">
                <a14:useLocalDpi xmlns:a14="http://schemas.microsoft.com/office/drawing/2010/main" val="0"/>
              </a:ext>
            </a:extLst>
          </a:blip>
          <a:srcRect l="81380" t="41714" r="18502" b="58222"/>
          <a:stretch>
            <a:fillRect/>
          </a:stretch>
        </p:blipFill>
        <p:spPr>
          <a:xfrm>
            <a:off x="10729481" y="2968459"/>
            <a:ext cx="5536" cy="3539"/>
          </a:xfrm>
          <a:custGeom>
            <a:avLst/>
            <a:gdLst>
              <a:gd name="connsiteX0" fmla="*/ 726 w 2659"/>
              <a:gd name="connsiteY0" fmla="*/ 444 h 1699"/>
              <a:gd name="connsiteX1" fmla="*/ 2659 w 2659"/>
              <a:gd name="connsiteY1" fmla="*/ 1699 h 1699"/>
              <a:gd name="connsiteX2" fmla="*/ 2654 w 2659"/>
              <a:gd name="connsiteY2" fmla="*/ 1697 h 1699"/>
              <a:gd name="connsiteX3" fmla="*/ 726 w 2659"/>
              <a:gd name="connsiteY3" fmla="*/ 444 h 1699"/>
            </a:gdLst>
            <a:ahLst/>
            <a:cxnLst>
              <a:cxn ang="0">
                <a:pos x="connsiteX0" y="connsiteY0"/>
              </a:cxn>
              <a:cxn ang="0">
                <a:pos x="connsiteX1" y="connsiteY1"/>
              </a:cxn>
              <a:cxn ang="0">
                <a:pos x="connsiteX2" y="connsiteY2"/>
              </a:cxn>
              <a:cxn ang="0">
                <a:pos x="connsiteX3" y="connsiteY3"/>
              </a:cxn>
            </a:cxnLst>
            <a:rect l="l" t="t" r="r" b="b"/>
            <a:pathLst>
              <a:path w="2659" h="1699">
                <a:moveTo>
                  <a:pt x="726" y="444"/>
                </a:moveTo>
                <a:lnTo>
                  <a:pt x="2659" y="1699"/>
                </a:lnTo>
                <a:lnTo>
                  <a:pt x="2654" y="1697"/>
                </a:lnTo>
                <a:cubicBezTo>
                  <a:pt x="658" y="486"/>
                  <a:pt x="-1008" y="-653"/>
                  <a:pt x="726" y="444"/>
                </a:cubicBezTo>
                <a:close/>
              </a:path>
            </a:pathLst>
          </a:custGeom>
          <a:effectLst>
            <a:outerShdw blurRad="50800" dist="38100" dir="2700000" algn="tl" rotWithShape="0">
              <a:prstClr val="black">
                <a:alpha val="40000"/>
              </a:prstClr>
            </a:outerShdw>
          </a:effectLst>
        </p:spPr>
      </p:pic>
      <p:pic>
        <p:nvPicPr>
          <p:cNvPr id="11" name="SHAPE LAYER">
            <a:extLst>
              <a:ext uri="{FF2B5EF4-FFF2-40B4-BE49-F238E27FC236}">
                <a16:creationId xmlns:a16="http://schemas.microsoft.com/office/drawing/2014/main" id="{91F03CAF-5688-4BCD-8DD2-BA78098D3DAE}"/>
              </a:ext>
            </a:extLst>
          </p:cNvPr>
          <p:cNvPicPr>
            <a:picLocks noChangeAspect="1"/>
          </p:cNvPicPr>
          <p:nvPr/>
        </p:nvPicPr>
        <p:blipFill>
          <a:blip r:embed="rId3">
            <a:extLst>
              <a:ext uri="{28A0092B-C50C-407E-A947-70E740481C1C}">
                <a14:useLocalDpi xmlns:a14="http://schemas.microsoft.com/office/drawing/2010/main" val="0"/>
              </a:ext>
            </a:extLst>
          </a:blip>
          <a:srcRect l="74761" t="99063" r="25164" b="837"/>
          <a:stretch>
            <a:fillRect/>
          </a:stretch>
        </p:blipFill>
        <p:spPr>
          <a:xfrm>
            <a:off x="10418875" y="6156073"/>
            <a:ext cx="3539" cy="5534"/>
          </a:xfrm>
          <a:custGeom>
            <a:avLst/>
            <a:gdLst>
              <a:gd name="connsiteX0" fmla="*/ 444 w 1699"/>
              <a:gd name="connsiteY0" fmla="*/ 726 h 2658"/>
              <a:gd name="connsiteX1" fmla="*/ 1697 w 1699"/>
              <a:gd name="connsiteY1" fmla="*/ 2654 h 2658"/>
              <a:gd name="connsiteX2" fmla="*/ 1699 w 1699"/>
              <a:gd name="connsiteY2" fmla="*/ 2658 h 2658"/>
              <a:gd name="connsiteX3" fmla="*/ 444 w 1699"/>
              <a:gd name="connsiteY3" fmla="*/ 726 h 2658"/>
            </a:gdLst>
            <a:ahLst/>
            <a:cxnLst>
              <a:cxn ang="0">
                <a:pos x="connsiteX0" y="connsiteY0"/>
              </a:cxn>
              <a:cxn ang="0">
                <a:pos x="connsiteX1" y="connsiteY1"/>
              </a:cxn>
              <a:cxn ang="0">
                <a:pos x="connsiteX2" y="connsiteY2"/>
              </a:cxn>
              <a:cxn ang="0">
                <a:pos x="connsiteX3" y="connsiteY3"/>
              </a:cxn>
            </a:cxnLst>
            <a:rect l="l" t="t" r="r" b="b"/>
            <a:pathLst>
              <a:path w="1699" h="2658">
                <a:moveTo>
                  <a:pt x="444" y="726"/>
                </a:moveTo>
                <a:cubicBezTo>
                  <a:pt x="-653" y="-1008"/>
                  <a:pt x="486" y="658"/>
                  <a:pt x="1697" y="2654"/>
                </a:cubicBezTo>
                <a:lnTo>
                  <a:pt x="1699" y="2658"/>
                </a:lnTo>
                <a:lnTo>
                  <a:pt x="444" y="726"/>
                </a:lnTo>
                <a:close/>
              </a:path>
            </a:pathLst>
          </a:custGeom>
          <a:effectLst>
            <a:outerShdw blurRad="50800" dist="38100" dir="2700000" algn="tl" rotWithShape="0">
              <a:prstClr val="black">
                <a:alpha val="40000"/>
              </a:prstClr>
            </a:outerShdw>
          </a:effectLst>
        </p:spPr>
      </p:pic>
      <p:sp>
        <p:nvSpPr>
          <p:cNvPr id="131" name="SHAPE LAYER">
            <a:extLst>
              <a:ext uri="{FF2B5EF4-FFF2-40B4-BE49-F238E27FC236}">
                <a16:creationId xmlns:a16="http://schemas.microsoft.com/office/drawing/2014/main" id="{A5F878F8-C3EE-4500-89AF-02CC86FEAEE4}"/>
              </a:ext>
            </a:extLst>
          </p:cNvPr>
          <p:cNvSpPr/>
          <p:nvPr/>
        </p:nvSpPr>
        <p:spPr>
          <a:xfrm>
            <a:off x="9084830" y="1611942"/>
            <a:ext cx="2730044" cy="3992572"/>
          </a:xfrm>
          <a:custGeom>
            <a:avLst/>
            <a:gdLst>
              <a:gd name="connsiteX0" fmla="*/ 1634142 w 2120801"/>
              <a:gd name="connsiteY0" fmla="*/ 2403424 h 2405356"/>
              <a:gd name="connsiteX1" fmla="*/ 1635395 w 2120801"/>
              <a:gd name="connsiteY1" fmla="*/ 2405352 h 2405356"/>
              <a:gd name="connsiteX2" fmla="*/ 1635397 w 2120801"/>
              <a:gd name="connsiteY2" fmla="*/ 2405356 h 2405356"/>
              <a:gd name="connsiteX3" fmla="*/ 1206248 w 2120801"/>
              <a:gd name="connsiteY3" fmla="*/ 2130576 h 2405356"/>
              <a:gd name="connsiteX4" fmla="*/ 1209342 w 2120801"/>
              <a:gd name="connsiteY4" fmla="*/ 2135411 h 2405356"/>
              <a:gd name="connsiteX5" fmla="*/ 1207479 w 2120801"/>
              <a:gd name="connsiteY5" fmla="*/ 2132226 h 2405356"/>
              <a:gd name="connsiteX6" fmla="*/ 2039101 w 2120801"/>
              <a:gd name="connsiteY6" fmla="*/ 1674157 h 2405356"/>
              <a:gd name="connsiteX7" fmla="*/ 2041985 w 2120801"/>
              <a:gd name="connsiteY7" fmla="*/ 1686743 h 2405356"/>
              <a:gd name="connsiteX8" fmla="*/ 2045169 w 2120801"/>
              <a:gd name="connsiteY8" fmla="*/ 1690713 h 2405356"/>
              <a:gd name="connsiteX9" fmla="*/ 2045170 w 2120801"/>
              <a:gd name="connsiteY9" fmla="*/ 1690713 h 2405356"/>
              <a:gd name="connsiteX10" fmla="*/ 2041985 w 2120801"/>
              <a:gd name="connsiteY10" fmla="*/ 1686742 h 2405356"/>
              <a:gd name="connsiteX11" fmla="*/ 2021521 w 2120801"/>
              <a:gd name="connsiteY11" fmla="*/ 1517584 h 2405356"/>
              <a:gd name="connsiteX12" fmla="*/ 2023453 w 2120801"/>
              <a:gd name="connsiteY12" fmla="*/ 1517594 h 2405356"/>
              <a:gd name="connsiteX13" fmla="*/ 2023453 w 2120801"/>
              <a:gd name="connsiteY13" fmla="*/ 1517593 h 2405356"/>
              <a:gd name="connsiteX14" fmla="*/ 2064364 w 2120801"/>
              <a:gd name="connsiteY14" fmla="*/ 1371139 h 2405356"/>
              <a:gd name="connsiteX15" fmla="*/ 2063087 w 2120801"/>
              <a:gd name="connsiteY15" fmla="*/ 1371361 h 2405356"/>
              <a:gd name="connsiteX16" fmla="*/ 2063176 w 2120801"/>
              <a:gd name="connsiteY16" fmla="*/ 1371817 h 2405356"/>
              <a:gd name="connsiteX17" fmla="*/ 2063178 w 2120801"/>
              <a:gd name="connsiteY17" fmla="*/ 1371819 h 2405356"/>
              <a:gd name="connsiteX18" fmla="*/ 2063088 w 2120801"/>
              <a:gd name="connsiteY18" fmla="*/ 1371361 h 2405356"/>
              <a:gd name="connsiteX19" fmla="*/ 2064364 w 2120801"/>
              <a:gd name="connsiteY19" fmla="*/ 1371140 h 2405356"/>
              <a:gd name="connsiteX20" fmla="*/ 270535 w 2120801"/>
              <a:gd name="connsiteY20" fmla="*/ 584495 h 2405356"/>
              <a:gd name="connsiteX21" fmla="*/ 270537 w 2120801"/>
              <a:gd name="connsiteY21" fmla="*/ 584498 h 2405356"/>
              <a:gd name="connsiteX22" fmla="*/ 271787 w 2120801"/>
              <a:gd name="connsiteY22" fmla="*/ 586424 h 2405356"/>
              <a:gd name="connsiteX23" fmla="*/ 0 w 2120801"/>
              <a:gd name="connsiteY23" fmla="*/ 575170 h 2405356"/>
              <a:gd name="connsiteX24" fmla="*/ 13444 w 2120801"/>
              <a:gd name="connsiteY24" fmla="*/ 588064 h 2405356"/>
              <a:gd name="connsiteX25" fmla="*/ 28516 w 2120801"/>
              <a:gd name="connsiteY25" fmla="*/ 598112 h 2405356"/>
              <a:gd name="connsiteX26" fmla="*/ 38565 w 2120801"/>
              <a:gd name="connsiteY26" fmla="*/ 608160 h 2405356"/>
              <a:gd name="connsiteX27" fmla="*/ 58662 w 2120801"/>
              <a:gd name="connsiteY27" fmla="*/ 628257 h 2405356"/>
              <a:gd name="connsiteX28" fmla="*/ 73734 w 2120801"/>
              <a:gd name="connsiteY28" fmla="*/ 633281 h 2405356"/>
              <a:gd name="connsiteX29" fmla="*/ 88807 w 2120801"/>
              <a:gd name="connsiteY29" fmla="*/ 663426 h 2405356"/>
              <a:gd name="connsiteX30" fmla="*/ 99635 w 2120801"/>
              <a:gd name="connsiteY30" fmla="*/ 668841 h 2405356"/>
              <a:gd name="connsiteX31" fmla="*/ 99635 w 2120801"/>
              <a:gd name="connsiteY31" fmla="*/ 2053824 h 2405356"/>
              <a:gd name="connsiteX32" fmla="*/ 1034249 w 2120801"/>
              <a:gd name="connsiteY32" fmla="*/ 2053824 h 2405356"/>
              <a:gd name="connsiteX33" fmla="*/ 1496931 w 2120801"/>
              <a:gd name="connsiteY33" fmla="*/ 2053824 h 2405356"/>
              <a:gd name="connsiteX34" fmla="*/ 1667236 w 2120801"/>
              <a:gd name="connsiteY34" fmla="*/ 2053824 h 2405356"/>
              <a:gd name="connsiteX35" fmla="*/ 1671422 w 2120801"/>
              <a:gd name="connsiteY35" fmla="*/ 2060147 h 2405356"/>
              <a:gd name="connsiteX36" fmla="*/ 1701567 w 2120801"/>
              <a:gd name="connsiteY36" fmla="*/ 2075220 h 2405356"/>
              <a:gd name="connsiteX37" fmla="*/ 1706591 w 2120801"/>
              <a:gd name="connsiteY37" fmla="*/ 2090292 h 2405356"/>
              <a:gd name="connsiteX38" fmla="*/ 1721664 w 2120801"/>
              <a:gd name="connsiteY38" fmla="*/ 2095316 h 2405356"/>
              <a:gd name="connsiteX39" fmla="*/ 1731712 w 2120801"/>
              <a:gd name="connsiteY39" fmla="*/ 2110389 h 2405356"/>
              <a:gd name="connsiteX40" fmla="*/ 1756833 w 2120801"/>
              <a:gd name="connsiteY40" fmla="*/ 2125461 h 2405356"/>
              <a:gd name="connsiteX41" fmla="*/ 1780520 w 2120801"/>
              <a:gd name="connsiteY41" fmla="*/ 2148772 h 2405356"/>
              <a:gd name="connsiteX42" fmla="*/ 1788395 w 2120801"/>
              <a:gd name="connsiteY42" fmla="*/ 2153459 h 2405356"/>
              <a:gd name="connsiteX43" fmla="*/ 1574207 w 2120801"/>
              <a:gd name="connsiteY43" fmla="*/ 2153459 h 2405356"/>
              <a:gd name="connsiteX44" fmla="*/ 1219954 w 2120801"/>
              <a:gd name="connsiteY44" fmla="*/ 2153459 h 2405356"/>
              <a:gd name="connsiteX45" fmla="*/ 1219954 w 2120801"/>
              <a:gd name="connsiteY45" fmla="*/ 2153458 h 2405356"/>
              <a:gd name="connsiteX46" fmla="*/ 1210508 w 2120801"/>
              <a:gd name="connsiteY46" fmla="*/ 2153458 h 2405356"/>
              <a:gd name="connsiteX47" fmla="*/ 1204174 w 2120801"/>
              <a:gd name="connsiteY47" fmla="*/ 2130485 h 2405356"/>
              <a:gd name="connsiteX48" fmla="*/ 1205055 w 2120801"/>
              <a:gd name="connsiteY48" fmla="*/ 2128978 h 2405356"/>
              <a:gd name="connsiteX49" fmla="*/ 1204367 w 2120801"/>
              <a:gd name="connsiteY49" fmla="*/ 2128056 h 2405356"/>
              <a:gd name="connsiteX50" fmla="*/ 1204174 w 2120801"/>
              <a:gd name="connsiteY50" fmla="*/ 2130485 h 2405356"/>
              <a:gd name="connsiteX51" fmla="*/ 1204174 w 2120801"/>
              <a:gd name="connsiteY51" fmla="*/ 2130486 h 2405356"/>
              <a:gd name="connsiteX52" fmla="*/ 1210508 w 2120801"/>
              <a:gd name="connsiteY52" fmla="*/ 2153459 h 2405356"/>
              <a:gd name="connsiteX53" fmla="*/ 1110518 w 2120801"/>
              <a:gd name="connsiteY53" fmla="*/ 2153459 h 2405356"/>
              <a:gd name="connsiteX54" fmla="*/ 0 w 2120801"/>
              <a:gd name="connsiteY54" fmla="*/ 2153459 h 2405356"/>
              <a:gd name="connsiteX55" fmla="*/ 79460 w 2120801"/>
              <a:gd name="connsiteY55" fmla="*/ 32659 h 2405356"/>
              <a:gd name="connsiteX56" fmla="*/ 82886 w 2120801"/>
              <a:gd name="connsiteY56" fmla="*/ 32659 h 2405356"/>
              <a:gd name="connsiteX57" fmla="*/ 83782 w 2120801"/>
              <a:gd name="connsiteY57" fmla="*/ 35404 h 2405356"/>
              <a:gd name="connsiteX58" fmla="*/ 80430 w 2120801"/>
              <a:gd name="connsiteY58" fmla="*/ 33283 h 2405356"/>
              <a:gd name="connsiteX59" fmla="*/ 0 w 2120801"/>
              <a:gd name="connsiteY59" fmla="*/ 32659 h 2405356"/>
              <a:gd name="connsiteX60" fmla="*/ 30898 w 2120801"/>
              <a:gd name="connsiteY60" fmla="*/ 32659 h 2405356"/>
              <a:gd name="connsiteX61" fmla="*/ 38152 w 2120801"/>
              <a:gd name="connsiteY61" fmla="*/ 39599 h 2405356"/>
              <a:gd name="connsiteX62" fmla="*/ 53637 w 2120801"/>
              <a:gd name="connsiteY62" fmla="*/ 55501 h 2405356"/>
              <a:gd name="connsiteX63" fmla="*/ 63686 w 2120801"/>
              <a:gd name="connsiteY63" fmla="*/ 70574 h 2405356"/>
              <a:gd name="connsiteX64" fmla="*/ 78758 w 2120801"/>
              <a:gd name="connsiteY64" fmla="*/ 80622 h 2405356"/>
              <a:gd name="connsiteX65" fmla="*/ 88807 w 2120801"/>
              <a:gd name="connsiteY65" fmla="*/ 90670 h 2405356"/>
              <a:gd name="connsiteX66" fmla="*/ 118952 w 2120801"/>
              <a:gd name="connsiteY66" fmla="*/ 110767 h 2405356"/>
              <a:gd name="connsiteX67" fmla="*/ 103879 w 2120801"/>
              <a:gd name="connsiteY67" fmla="*/ 105743 h 2405356"/>
              <a:gd name="connsiteX68" fmla="*/ 88807 w 2120801"/>
              <a:gd name="connsiteY68" fmla="*/ 100719 h 2405356"/>
              <a:gd name="connsiteX69" fmla="*/ 58662 w 2120801"/>
              <a:gd name="connsiteY69" fmla="*/ 90670 h 2405356"/>
              <a:gd name="connsiteX70" fmla="*/ 38565 w 2120801"/>
              <a:gd name="connsiteY70" fmla="*/ 80622 h 2405356"/>
              <a:gd name="connsiteX71" fmla="*/ 23492 w 2120801"/>
              <a:gd name="connsiteY71" fmla="*/ 85646 h 2405356"/>
              <a:gd name="connsiteX72" fmla="*/ 33541 w 2120801"/>
              <a:gd name="connsiteY72" fmla="*/ 95694 h 2405356"/>
              <a:gd name="connsiteX73" fmla="*/ 48613 w 2120801"/>
              <a:gd name="connsiteY73" fmla="*/ 100719 h 2405356"/>
              <a:gd name="connsiteX74" fmla="*/ 53637 w 2120801"/>
              <a:gd name="connsiteY74" fmla="*/ 115791 h 2405356"/>
              <a:gd name="connsiteX75" fmla="*/ 73734 w 2120801"/>
              <a:gd name="connsiteY75" fmla="*/ 125839 h 2405356"/>
              <a:gd name="connsiteX76" fmla="*/ 93408 w 2120801"/>
              <a:gd name="connsiteY76" fmla="*/ 143559 h 2405356"/>
              <a:gd name="connsiteX77" fmla="*/ 99635 w 2120801"/>
              <a:gd name="connsiteY77" fmla="*/ 152591 h 2405356"/>
              <a:gd name="connsiteX78" fmla="*/ 99635 w 2120801"/>
              <a:gd name="connsiteY78" fmla="*/ 440460 h 2405356"/>
              <a:gd name="connsiteX79" fmla="*/ 98359 w 2120801"/>
              <a:gd name="connsiteY79" fmla="*/ 441398 h 2405356"/>
              <a:gd name="connsiteX80" fmla="*/ 93831 w 2120801"/>
              <a:gd name="connsiteY80" fmla="*/ 447387 h 2405356"/>
              <a:gd name="connsiteX81" fmla="*/ 99635 w 2120801"/>
              <a:gd name="connsiteY81" fmla="*/ 451230 h 2405356"/>
              <a:gd name="connsiteX82" fmla="*/ 99635 w 2120801"/>
              <a:gd name="connsiteY82" fmla="*/ 491449 h 2405356"/>
              <a:gd name="connsiteX83" fmla="*/ 93831 w 2120801"/>
              <a:gd name="connsiteY83" fmla="*/ 487580 h 2405356"/>
              <a:gd name="connsiteX84" fmla="*/ 63686 w 2120801"/>
              <a:gd name="connsiteY84" fmla="*/ 472508 h 2405356"/>
              <a:gd name="connsiteX85" fmla="*/ 58662 w 2120801"/>
              <a:gd name="connsiteY85" fmla="*/ 457435 h 2405356"/>
              <a:gd name="connsiteX86" fmla="*/ 43589 w 2120801"/>
              <a:gd name="connsiteY86" fmla="*/ 452411 h 2405356"/>
              <a:gd name="connsiteX87" fmla="*/ 48613 w 2120801"/>
              <a:gd name="connsiteY87" fmla="*/ 467483 h 2405356"/>
              <a:gd name="connsiteX88" fmla="*/ 68710 w 2120801"/>
              <a:gd name="connsiteY88" fmla="*/ 492604 h 2405356"/>
              <a:gd name="connsiteX89" fmla="*/ 88807 w 2120801"/>
              <a:gd name="connsiteY89" fmla="*/ 512701 h 2405356"/>
              <a:gd name="connsiteX90" fmla="*/ 99635 w 2120801"/>
              <a:gd name="connsiteY90" fmla="*/ 519819 h 2405356"/>
              <a:gd name="connsiteX91" fmla="*/ 99635 w 2120801"/>
              <a:gd name="connsiteY91" fmla="*/ 551824 h 2405356"/>
              <a:gd name="connsiteX92" fmla="*/ 88807 w 2120801"/>
              <a:gd name="connsiteY92" fmla="*/ 547870 h 2405356"/>
              <a:gd name="connsiteX93" fmla="*/ 78758 w 2120801"/>
              <a:gd name="connsiteY93" fmla="*/ 537822 h 2405356"/>
              <a:gd name="connsiteX94" fmla="*/ 38565 w 2120801"/>
              <a:gd name="connsiteY94" fmla="*/ 502653 h 2405356"/>
              <a:gd name="connsiteX95" fmla="*/ 23492 w 2120801"/>
              <a:gd name="connsiteY95" fmla="*/ 477532 h 2405356"/>
              <a:gd name="connsiteX96" fmla="*/ 5669 w 2120801"/>
              <a:gd name="connsiteY96" fmla="*/ 472833 h 2405356"/>
              <a:gd name="connsiteX97" fmla="*/ 0 w 2120801"/>
              <a:gd name="connsiteY97" fmla="*/ 472727 h 2405356"/>
              <a:gd name="connsiteX98" fmla="*/ 1074452 w 2120801"/>
              <a:gd name="connsiteY98" fmla="*/ 32658 h 2405356"/>
              <a:gd name="connsiteX99" fmla="*/ 2120800 w 2120801"/>
              <a:gd name="connsiteY99" fmla="*/ 32658 h 2405356"/>
              <a:gd name="connsiteX100" fmla="*/ 2120800 w 2120801"/>
              <a:gd name="connsiteY100" fmla="*/ 1441981 h 2405356"/>
              <a:gd name="connsiteX101" fmla="*/ 2120801 w 2120801"/>
              <a:gd name="connsiteY101" fmla="*/ 1441982 h 2405356"/>
              <a:gd name="connsiteX102" fmla="*/ 2120801 w 2120801"/>
              <a:gd name="connsiteY102" fmla="*/ 1522877 h 2405356"/>
              <a:gd name="connsiteX103" fmla="*/ 2118575 w 2120801"/>
              <a:gd name="connsiteY103" fmla="*/ 1522559 h 2405356"/>
              <a:gd name="connsiteX104" fmla="*/ 2108526 w 2120801"/>
              <a:gd name="connsiteY104" fmla="*/ 1512511 h 2405356"/>
              <a:gd name="connsiteX105" fmla="*/ 2108526 w 2120801"/>
              <a:gd name="connsiteY105" fmla="*/ 1512512 h 2405356"/>
              <a:gd name="connsiteX106" fmla="*/ 2112855 w 2120801"/>
              <a:gd name="connsiteY106" fmla="*/ 1514594 h 2405356"/>
              <a:gd name="connsiteX107" fmla="*/ 2118574 w 2120801"/>
              <a:gd name="connsiteY107" fmla="*/ 1522559 h 2405356"/>
              <a:gd name="connsiteX108" fmla="*/ 2120800 w 2120801"/>
              <a:gd name="connsiteY108" fmla="*/ 1522877 h 2405356"/>
              <a:gd name="connsiteX109" fmla="*/ 2120800 w 2120801"/>
              <a:gd name="connsiteY109" fmla="*/ 1544882 h 2405356"/>
              <a:gd name="connsiteX110" fmla="*/ 2120801 w 2120801"/>
              <a:gd name="connsiteY110" fmla="*/ 1544883 h 2405356"/>
              <a:gd name="connsiteX111" fmla="*/ 2120801 w 2120801"/>
              <a:gd name="connsiteY111" fmla="*/ 1580117 h 2405356"/>
              <a:gd name="connsiteX112" fmla="*/ 2120801 w 2120801"/>
              <a:gd name="connsiteY112" fmla="*/ 2153458 h 2405356"/>
              <a:gd name="connsiteX113" fmla="*/ 1995361 w 2120801"/>
              <a:gd name="connsiteY113" fmla="*/ 2153458 h 2405356"/>
              <a:gd name="connsiteX114" fmla="*/ 1788396 w 2120801"/>
              <a:gd name="connsiteY114" fmla="*/ 2153458 h 2405356"/>
              <a:gd name="connsiteX115" fmla="*/ 1780521 w 2120801"/>
              <a:gd name="connsiteY115" fmla="*/ 2148771 h 2405356"/>
              <a:gd name="connsiteX116" fmla="*/ 1756834 w 2120801"/>
              <a:gd name="connsiteY116" fmla="*/ 2125460 h 2405356"/>
              <a:gd name="connsiteX117" fmla="*/ 1731713 w 2120801"/>
              <a:gd name="connsiteY117" fmla="*/ 2110388 h 2405356"/>
              <a:gd name="connsiteX118" fmla="*/ 1721665 w 2120801"/>
              <a:gd name="connsiteY118" fmla="*/ 2095315 h 2405356"/>
              <a:gd name="connsiteX119" fmla="*/ 1706592 w 2120801"/>
              <a:gd name="connsiteY119" fmla="*/ 2090291 h 2405356"/>
              <a:gd name="connsiteX120" fmla="*/ 1701568 w 2120801"/>
              <a:gd name="connsiteY120" fmla="*/ 2075219 h 2405356"/>
              <a:gd name="connsiteX121" fmla="*/ 1671423 w 2120801"/>
              <a:gd name="connsiteY121" fmla="*/ 2060146 h 2405356"/>
              <a:gd name="connsiteX122" fmla="*/ 1667237 w 2120801"/>
              <a:gd name="connsiteY122" fmla="*/ 2053823 h 2405356"/>
              <a:gd name="connsiteX123" fmla="*/ 2021166 w 2120801"/>
              <a:gd name="connsiteY123" fmla="*/ 2053823 h 2405356"/>
              <a:gd name="connsiteX124" fmla="*/ 2021166 w 2120801"/>
              <a:gd name="connsiteY124" fmla="*/ 1903986 h 2405356"/>
              <a:gd name="connsiteX125" fmla="*/ 2021166 w 2120801"/>
              <a:gd name="connsiteY125" fmla="*/ 1691162 h 2405356"/>
              <a:gd name="connsiteX126" fmla="*/ 2021166 w 2120801"/>
              <a:gd name="connsiteY126" fmla="*/ 1691161 h 2405356"/>
              <a:gd name="connsiteX127" fmla="*/ 2021166 w 2120801"/>
              <a:gd name="connsiteY127" fmla="*/ 1534803 h 2405356"/>
              <a:gd name="connsiteX128" fmla="*/ 2040306 w 2120801"/>
              <a:gd name="connsiteY128" fmla="*/ 1548460 h 2405356"/>
              <a:gd name="connsiteX129" fmla="*/ 2058285 w 2120801"/>
              <a:gd name="connsiteY129" fmla="*/ 1562754 h 2405356"/>
              <a:gd name="connsiteX130" fmla="*/ 2063309 w 2120801"/>
              <a:gd name="connsiteY130" fmla="*/ 1577826 h 2405356"/>
              <a:gd name="connsiteX131" fmla="*/ 2068333 w 2120801"/>
              <a:gd name="connsiteY131" fmla="*/ 1618020 h 2405356"/>
              <a:gd name="connsiteX132" fmla="*/ 2078381 w 2120801"/>
              <a:gd name="connsiteY132" fmla="*/ 1633091 h 2405356"/>
              <a:gd name="connsiteX133" fmla="*/ 2068333 w 2120801"/>
              <a:gd name="connsiteY133" fmla="*/ 1618019 h 2405356"/>
              <a:gd name="connsiteX134" fmla="*/ 2063309 w 2120801"/>
              <a:gd name="connsiteY134" fmla="*/ 1577825 h 2405356"/>
              <a:gd name="connsiteX135" fmla="*/ 2058285 w 2120801"/>
              <a:gd name="connsiteY135" fmla="*/ 1562753 h 2405356"/>
              <a:gd name="connsiteX136" fmla="*/ 2040306 w 2120801"/>
              <a:gd name="connsiteY136" fmla="*/ 1548459 h 2405356"/>
              <a:gd name="connsiteX137" fmla="*/ 2021166 w 2120801"/>
              <a:gd name="connsiteY137" fmla="*/ 1534802 h 2405356"/>
              <a:gd name="connsiteX138" fmla="*/ 2021166 w 2120801"/>
              <a:gd name="connsiteY138" fmla="*/ 1516792 h 2405356"/>
              <a:gd name="connsiteX139" fmla="*/ 2021166 w 2120801"/>
              <a:gd name="connsiteY139" fmla="*/ 1326206 h 2405356"/>
              <a:gd name="connsiteX140" fmla="*/ 2021165 w 2120801"/>
              <a:gd name="connsiteY140" fmla="*/ 1326205 h 2405356"/>
              <a:gd name="connsiteX141" fmla="*/ 2021165 w 2120801"/>
              <a:gd name="connsiteY141" fmla="*/ 132293 h 2405356"/>
              <a:gd name="connsiteX142" fmla="*/ 1174983 w 2120801"/>
              <a:gd name="connsiteY142" fmla="*/ 132293 h 2405356"/>
              <a:gd name="connsiteX143" fmla="*/ 1174029 w 2120801"/>
              <a:gd name="connsiteY143" fmla="*/ 130863 h 2405356"/>
              <a:gd name="connsiteX144" fmla="*/ 1163157 w 2120801"/>
              <a:gd name="connsiteY144" fmla="*/ 118360 h 2405356"/>
              <a:gd name="connsiteX145" fmla="*/ 1164838 w 2120801"/>
              <a:gd name="connsiteY145" fmla="*/ 122271 h 2405356"/>
              <a:gd name="connsiteX146" fmla="*/ 1162500 w 2120801"/>
              <a:gd name="connsiteY146" fmla="*/ 118672 h 2405356"/>
              <a:gd name="connsiteX147" fmla="*/ 1153932 w 2120801"/>
              <a:gd name="connsiteY147" fmla="*/ 105742 h 2405356"/>
              <a:gd name="connsiteX148" fmla="*/ 1133835 w 2120801"/>
              <a:gd name="connsiteY148" fmla="*/ 85645 h 2405356"/>
              <a:gd name="connsiteX149" fmla="*/ 1093642 w 2120801"/>
              <a:gd name="connsiteY149" fmla="*/ 45452 h 2405356"/>
              <a:gd name="connsiteX150" fmla="*/ 1078569 w 2120801"/>
              <a:gd name="connsiteY150" fmla="*/ 35403 h 2405356"/>
              <a:gd name="connsiteX151" fmla="*/ 24462 w 2120801"/>
              <a:gd name="connsiteY151" fmla="*/ 809 h 2405356"/>
              <a:gd name="connsiteX152" fmla="*/ 43589 w 2120801"/>
              <a:gd name="connsiteY152" fmla="*/ 5258 h 2405356"/>
              <a:gd name="connsiteX153" fmla="*/ 53637 w 2120801"/>
              <a:gd name="connsiteY153" fmla="*/ 15307 h 2405356"/>
              <a:gd name="connsiteX154" fmla="*/ 72332 w 2120801"/>
              <a:gd name="connsiteY154" fmla="*/ 28072 h 2405356"/>
              <a:gd name="connsiteX155" fmla="*/ 79460 w 2120801"/>
              <a:gd name="connsiteY155" fmla="*/ 32658 h 2405356"/>
              <a:gd name="connsiteX156" fmla="*/ 30898 w 2120801"/>
              <a:gd name="connsiteY156" fmla="*/ 32658 h 2405356"/>
              <a:gd name="connsiteX157" fmla="*/ 28516 w 2120801"/>
              <a:gd name="connsiteY157" fmla="*/ 30379 h 2405356"/>
              <a:gd name="connsiteX158" fmla="*/ 24462 w 2120801"/>
              <a:gd name="connsiteY158" fmla="*/ 809 h 240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120801" h="2405356">
                <a:moveTo>
                  <a:pt x="1634142" y="2403424"/>
                </a:moveTo>
                <a:cubicBezTo>
                  <a:pt x="1633045" y="2401690"/>
                  <a:pt x="1634184" y="2403356"/>
                  <a:pt x="1635395" y="2405352"/>
                </a:cubicBezTo>
                <a:lnTo>
                  <a:pt x="1635397" y="2405356"/>
                </a:lnTo>
                <a:close/>
                <a:moveTo>
                  <a:pt x="1206248" y="2130576"/>
                </a:moveTo>
                <a:lnTo>
                  <a:pt x="1209342" y="2135411"/>
                </a:lnTo>
                <a:lnTo>
                  <a:pt x="1207479" y="2132226"/>
                </a:lnTo>
                <a:close/>
                <a:moveTo>
                  <a:pt x="2039101" y="1674157"/>
                </a:moveTo>
                <a:cubicBezTo>
                  <a:pt x="2038710" y="1680321"/>
                  <a:pt x="2040322" y="1684250"/>
                  <a:pt x="2041985" y="1686743"/>
                </a:cubicBezTo>
                <a:lnTo>
                  <a:pt x="2045169" y="1690713"/>
                </a:lnTo>
                <a:lnTo>
                  <a:pt x="2045170" y="1690713"/>
                </a:lnTo>
                <a:cubicBezTo>
                  <a:pt x="2045360" y="1690293"/>
                  <a:pt x="2043647" y="1689236"/>
                  <a:pt x="2041985" y="1686742"/>
                </a:cubicBezTo>
                <a:close/>
                <a:moveTo>
                  <a:pt x="2021521" y="1517584"/>
                </a:moveTo>
                <a:lnTo>
                  <a:pt x="2023453" y="1517594"/>
                </a:lnTo>
                <a:lnTo>
                  <a:pt x="2023453" y="1517593"/>
                </a:lnTo>
                <a:close/>
                <a:moveTo>
                  <a:pt x="2064364" y="1371139"/>
                </a:moveTo>
                <a:cubicBezTo>
                  <a:pt x="2062447" y="1369423"/>
                  <a:pt x="2062653" y="1370372"/>
                  <a:pt x="2063087" y="1371361"/>
                </a:cubicBezTo>
                <a:lnTo>
                  <a:pt x="2063176" y="1371817"/>
                </a:lnTo>
                <a:lnTo>
                  <a:pt x="2063178" y="1371819"/>
                </a:lnTo>
                <a:cubicBezTo>
                  <a:pt x="2064184" y="1373377"/>
                  <a:pt x="2063522" y="1372349"/>
                  <a:pt x="2063088" y="1371361"/>
                </a:cubicBezTo>
                <a:lnTo>
                  <a:pt x="2064364" y="1371140"/>
                </a:lnTo>
                <a:close/>
                <a:moveTo>
                  <a:pt x="270535" y="584495"/>
                </a:moveTo>
                <a:lnTo>
                  <a:pt x="270537" y="584498"/>
                </a:lnTo>
                <a:cubicBezTo>
                  <a:pt x="271746" y="586493"/>
                  <a:pt x="272884" y="588157"/>
                  <a:pt x="271787" y="586424"/>
                </a:cubicBezTo>
                <a:close/>
                <a:moveTo>
                  <a:pt x="0" y="575170"/>
                </a:moveTo>
                <a:lnTo>
                  <a:pt x="13444" y="588064"/>
                </a:lnTo>
                <a:cubicBezTo>
                  <a:pt x="18028" y="591994"/>
                  <a:pt x="23492" y="594763"/>
                  <a:pt x="28516" y="598112"/>
                </a:cubicBezTo>
                <a:cubicBezTo>
                  <a:pt x="32457" y="600740"/>
                  <a:pt x="35215" y="604811"/>
                  <a:pt x="38565" y="608160"/>
                </a:cubicBezTo>
                <a:lnTo>
                  <a:pt x="58662" y="628257"/>
                </a:lnTo>
                <a:cubicBezTo>
                  <a:pt x="63686" y="629932"/>
                  <a:pt x="69599" y="629973"/>
                  <a:pt x="73734" y="633281"/>
                </a:cubicBezTo>
                <a:cubicBezTo>
                  <a:pt x="82586" y="640363"/>
                  <a:pt x="85497" y="653499"/>
                  <a:pt x="88807" y="663426"/>
                </a:cubicBezTo>
                <a:lnTo>
                  <a:pt x="99635" y="668841"/>
                </a:lnTo>
                <a:lnTo>
                  <a:pt x="99635" y="2053824"/>
                </a:lnTo>
                <a:lnTo>
                  <a:pt x="1034249" y="2053824"/>
                </a:lnTo>
                <a:lnTo>
                  <a:pt x="1496931" y="2053824"/>
                </a:lnTo>
                <a:lnTo>
                  <a:pt x="1667236" y="2053824"/>
                </a:lnTo>
                <a:lnTo>
                  <a:pt x="1671422" y="2060147"/>
                </a:lnTo>
                <a:cubicBezTo>
                  <a:pt x="1681353" y="2063457"/>
                  <a:pt x="1694483" y="2066364"/>
                  <a:pt x="1701567" y="2075220"/>
                </a:cubicBezTo>
                <a:cubicBezTo>
                  <a:pt x="1704875" y="2079355"/>
                  <a:pt x="1702846" y="2086547"/>
                  <a:pt x="1706591" y="2090292"/>
                </a:cubicBezTo>
                <a:cubicBezTo>
                  <a:pt x="1710336" y="2094037"/>
                  <a:pt x="1717528" y="2092008"/>
                  <a:pt x="1721664" y="2095316"/>
                </a:cubicBezTo>
                <a:cubicBezTo>
                  <a:pt x="1726379" y="2099088"/>
                  <a:pt x="1728363" y="2105365"/>
                  <a:pt x="1731712" y="2110389"/>
                </a:cubicBezTo>
                <a:cubicBezTo>
                  <a:pt x="1740086" y="2115413"/>
                  <a:pt x="1749125" y="2119466"/>
                  <a:pt x="1756833" y="2125461"/>
                </a:cubicBezTo>
                <a:cubicBezTo>
                  <a:pt x="1773523" y="2138442"/>
                  <a:pt x="1772806" y="2142831"/>
                  <a:pt x="1780520" y="2148772"/>
                </a:cubicBezTo>
                <a:lnTo>
                  <a:pt x="1788395" y="2153459"/>
                </a:lnTo>
                <a:lnTo>
                  <a:pt x="1574207" y="2153459"/>
                </a:lnTo>
                <a:lnTo>
                  <a:pt x="1219954" y="2153459"/>
                </a:lnTo>
                <a:lnTo>
                  <a:pt x="1219954" y="2153458"/>
                </a:lnTo>
                <a:lnTo>
                  <a:pt x="1210508" y="2153458"/>
                </a:lnTo>
                <a:lnTo>
                  <a:pt x="1204174" y="2130485"/>
                </a:lnTo>
                <a:lnTo>
                  <a:pt x="1205055" y="2128978"/>
                </a:lnTo>
                <a:lnTo>
                  <a:pt x="1204367" y="2128056"/>
                </a:lnTo>
                <a:lnTo>
                  <a:pt x="1204174" y="2130485"/>
                </a:lnTo>
                <a:lnTo>
                  <a:pt x="1204174" y="2130486"/>
                </a:lnTo>
                <a:lnTo>
                  <a:pt x="1210508" y="2153459"/>
                </a:lnTo>
                <a:lnTo>
                  <a:pt x="1110518" y="2153459"/>
                </a:lnTo>
                <a:lnTo>
                  <a:pt x="0" y="2153459"/>
                </a:lnTo>
                <a:close/>
                <a:moveTo>
                  <a:pt x="79460" y="32659"/>
                </a:moveTo>
                <a:lnTo>
                  <a:pt x="82886" y="32659"/>
                </a:lnTo>
                <a:lnTo>
                  <a:pt x="83782" y="35404"/>
                </a:lnTo>
                <a:cubicBezTo>
                  <a:pt x="83782" y="35404"/>
                  <a:pt x="82502" y="34601"/>
                  <a:pt x="80430" y="33283"/>
                </a:cubicBezTo>
                <a:close/>
                <a:moveTo>
                  <a:pt x="0" y="32659"/>
                </a:moveTo>
                <a:lnTo>
                  <a:pt x="30898" y="32659"/>
                </a:lnTo>
                <a:lnTo>
                  <a:pt x="38152" y="39599"/>
                </a:lnTo>
                <a:cubicBezTo>
                  <a:pt x="43458" y="44765"/>
                  <a:pt x="49738" y="51045"/>
                  <a:pt x="53637" y="55501"/>
                </a:cubicBezTo>
                <a:cubicBezTo>
                  <a:pt x="57613" y="60045"/>
                  <a:pt x="60336" y="65550"/>
                  <a:pt x="63686" y="70574"/>
                </a:cubicBezTo>
                <a:cubicBezTo>
                  <a:pt x="68710" y="73923"/>
                  <a:pt x="74043" y="76850"/>
                  <a:pt x="78758" y="80622"/>
                </a:cubicBezTo>
                <a:cubicBezTo>
                  <a:pt x="82457" y="83581"/>
                  <a:pt x="84570" y="88552"/>
                  <a:pt x="88807" y="90670"/>
                </a:cubicBezTo>
                <a:cubicBezTo>
                  <a:pt x="121250" y="106891"/>
                  <a:pt x="99398" y="81438"/>
                  <a:pt x="118952" y="110767"/>
                </a:cubicBezTo>
                <a:lnTo>
                  <a:pt x="103879" y="105743"/>
                </a:lnTo>
                <a:lnTo>
                  <a:pt x="88807" y="100719"/>
                </a:lnTo>
                <a:cubicBezTo>
                  <a:pt x="78759" y="97369"/>
                  <a:pt x="68496" y="94604"/>
                  <a:pt x="58662" y="90670"/>
                </a:cubicBezTo>
                <a:cubicBezTo>
                  <a:pt x="51708" y="87888"/>
                  <a:pt x="45979" y="81681"/>
                  <a:pt x="38565" y="80622"/>
                </a:cubicBezTo>
                <a:cubicBezTo>
                  <a:pt x="33322" y="79873"/>
                  <a:pt x="28516" y="83971"/>
                  <a:pt x="23492" y="85646"/>
                </a:cubicBezTo>
                <a:cubicBezTo>
                  <a:pt x="26842" y="88995"/>
                  <a:pt x="29479" y="93257"/>
                  <a:pt x="33541" y="95694"/>
                </a:cubicBezTo>
                <a:cubicBezTo>
                  <a:pt x="38082" y="98419"/>
                  <a:pt x="44868" y="96974"/>
                  <a:pt x="48613" y="100719"/>
                </a:cubicBezTo>
                <a:cubicBezTo>
                  <a:pt x="52358" y="104464"/>
                  <a:pt x="51962" y="110767"/>
                  <a:pt x="53637" y="115791"/>
                </a:cubicBezTo>
                <a:lnTo>
                  <a:pt x="73734" y="125839"/>
                </a:lnTo>
                <a:cubicBezTo>
                  <a:pt x="81082" y="129513"/>
                  <a:pt x="87593" y="136140"/>
                  <a:pt x="93408" y="143559"/>
                </a:cubicBezTo>
                <a:lnTo>
                  <a:pt x="99635" y="152591"/>
                </a:lnTo>
                <a:lnTo>
                  <a:pt x="99635" y="440460"/>
                </a:lnTo>
                <a:lnTo>
                  <a:pt x="98359" y="441398"/>
                </a:lnTo>
                <a:cubicBezTo>
                  <a:pt x="96850" y="443395"/>
                  <a:pt x="95506" y="445712"/>
                  <a:pt x="93831" y="447387"/>
                </a:cubicBezTo>
                <a:lnTo>
                  <a:pt x="99635" y="451230"/>
                </a:lnTo>
                <a:lnTo>
                  <a:pt x="99635" y="491449"/>
                </a:lnTo>
                <a:lnTo>
                  <a:pt x="93831" y="487580"/>
                </a:lnTo>
                <a:cubicBezTo>
                  <a:pt x="83902" y="484271"/>
                  <a:pt x="70769" y="481362"/>
                  <a:pt x="63686" y="472508"/>
                </a:cubicBezTo>
                <a:cubicBezTo>
                  <a:pt x="60378" y="468372"/>
                  <a:pt x="62407" y="461180"/>
                  <a:pt x="58662" y="457435"/>
                </a:cubicBezTo>
                <a:cubicBezTo>
                  <a:pt x="54917" y="453690"/>
                  <a:pt x="47334" y="448666"/>
                  <a:pt x="43589" y="452411"/>
                </a:cubicBezTo>
                <a:cubicBezTo>
                  <a:pt x="39844" y="456155"/>
                  <a:pt x="46938" y="462459"/>
                  <a:pt x="48613" y="467483"/>
                </a:cubicBezTo>
                <a:cubicBezTo>
                  <a:pt x="62932" y="481802"/>
                  <a:pt x="56034" y="473590"/>
                  <a:pt x="68710" y="492604"/>
                </a:cubicBezTo>
                <a:cubicBezTo>
                  <a:pt x="73965" y="500487"/>
                  <a:pt x="81614" y="506536"/>
                  <a:pt x="88807" y="512701"/>
                </a:cubicBezTo>
                <a:lnTo>
                  <a:pt x="99635" y="519819"/>
                </a:lnTo>
                <a:lnTo>
                  <a:pt x="99635" y="551824"/>
                </a:lnTo>
                <a:lnTo>
                  <a:pt x="88807" y="547870"/>
                </a:lnTo>
                <a:cubicBezTo>
                  <a:pt x="84570" y="545752"/>
                  <a:pt x="82457" y="540781"/>
                  <a:pt x="78758" y="537822"/>
                </a:cubicBezTo>
                <a:cubicBezTo>
                  <a:pt x="56969" y="520392"/>
                  <a:pt x="61804" y="533639"/>
                  <a:pt x="38565" y="502653"/>
                </a:cubicBezTo>
                <a:cubicBezTo>
                  <a:pt x="-558" y="450489"/>
                  <a:pt x="66445" y="520481"/>
                  <a:pt x="23492" y="477532"/>
                </a:cubicBezTo>
                <a:cubicBezTo>
                  <a:pt x="17631" y="476695"/>
                  <a:pt x="11610" y="474399"/>
                  <a:pt x="5669" y="472833"/>
                </a:cubicBezTo>
                <a:lnTo>
                  <a:pt x="0" y="472727"/>
                </a:lnTo>
                <a:close/>
                <a:moveTo>
                  <a:pt x="1074452" y="32658"/>
                </a:moveTo>
                <a:lnTo>
                  <a:pt x="2120800" y="32658"/>
                </a:lnTo>
                <a:lnTo>
                  <a:pt x="2120800" y="1441981"/>
                </a:lnTo>
                <a:lnTo>
                  <a:pt x="2120801" y="1441982"/>
                </a:lnTo>
                <a:lnTo>
                  <a:pt x="2120801" y="1522877"/>
                </a:lnTo>
                <a:lnTo>
                  <a:pt x="2118575" y="1522559"/>
                </a:lnTo>
                <a:cubicBezTo>
                  <a:pt x="2115225" y="1519210"/>
                  <a:pt x="2110024" y="1508017"/>
                  <a:pt x="2108526" y="1512511"/>
                </a:cubicBezTo>
                <a:lnTo>
                  <a:pt x="2108526" y="1512512"/>
                </a:lnTo>
                <a:lnTo>
                  <a:pt x="2112855" y="1514594"/>
                </a:lnTo>
                <a:cubicBezTo>
                  <a:pt x="2114762" y="1517249"/>
                  <a:pt x="2116899" y="1520885"/>
                  <a:pt x="2118574" y="1522559"/>
                </a:cubicBezTo>
                <a:lnTo>
                  <a:pt x="2120800" y="1522877"/>
                </a:lnTo>
                <a:lnTo>
                  <a:pt x="2120800" y="1544882"/>
                </a:lnTo>
                <a:lnTo>
                  <a:pt x="2120801" y="1544883"/>
                </a:lnTo>
                <a:lnTo>
                  <a:pt x="2120801" y="1580117"/>
                </a:lnTo>
                <a:lnTo>
                  <a:pt x="2120801" y="2153458"/>
                </a:lnTo>
                <a:lnTo>
                  <a:pt x="1995361" y="2153458"/>
                </a:lnTo>
                <a:lnTo>
                  <a:pt x="1788396" y="2153458"/>
                </a:lnTo>
                <a:lnTo>
                  <a:pt x="1780521" y="2148771"/>
                </a:lnTo>
                <a:cubicBezTo>
                  <a:pt x="1772807" y="2142830"/>
                  <a:pt x="1773524" y="2138441"/>
                  <a:pt x="1756834" y="2125460"/>
                </a:cubicBezTo>
                <a:cubicBezTo>
                  <a:pt x="1749126" y="2119465"/>
                  <a:pt x="1740087" y="2115412"/>
                  <a:pt x="1731713" y="2110388"/>
                </a:cubicBezTo>
                <a:cubicBezTo>
                  <a:pt x="1728364" y="2105364"/>
                  <a:pt x="1726380" y="2099087"/>
                  <a:pt x="1721665" y="2095315"/>
                </a:cubicBezTo>
                <a:cubicBezTo>
                  <a:pt x="1717529" y="2092007"/>
                  <a:pt x="1710337" y="2094036"/>
                  <a:pt x="1706592" y="2090291"/>
                </a:cubicBezTo>
                <a:cubicBezTo>
                  <a:pt x="1702847" y="2086546"/>
                  <a:pt x="1704876" y="2079354"/>
                  <a:pt x="1701568" y="2075219"/>
                </a:cubicBezTo>
                <a:cubicBezTo>
                  <a:pt x="1694484" y="2066363"/>
                  <a:pt x="1681354" y="2063456"/>
                  <a:pt x="1671423" y="2060146"/>
                </a:cubicBezTo>
                <a:lnTo>
                  <a:pt x="1667237" y="2053823"/>
                </a:lnTo>
                <a:lnTo>
                  <a:pt x="2021166" y="2053823"/>
                </a:lnTo>
                <a:lnTo>
                  <a:pt x="2021166" y="1903986"/>
                </a:lnTo>
                <a:lnTo>
                  <a:pt x="2021166" y="1691162"/>
                </a:lnTo>
                <a:lnTo>
                  <a:pt x="2021166" y="1691161"/>
                </a:lnTo>
                <a:lnTo>
                  <a:pt x="2021166" y="1534803"/>
                </a:lnTo>
                <a:lnTo>
                  <a:pt x="2040306" y="1548460"/>
                </a:lnTo>
                <a:cubicBezTo>
                  <a:pt x="2052601" y="1556330"/>
                  <a:pt x="2041000" y="1545469"/>
                  <a:pt x="2058285" y="1562754"/>
                </a:cubicBezTo>
                <a:cubicBezTo>
                  <a:pt x="2059960" y="1567778"/>
                  <a:pt x="2062362" y="1572616"/>
                  <a:pt x="2063309" y="1577826"/>
                </a:cubicBezTo>
                <a:cubicBezTo>
                  <a:pt x="2065724" y="1591110"/>
                  <a:pt x="2064780" y="1604993"/>
                  <a:pt x="2068333" y="1618020"/>
                </a:cubicBezTo>
                <a:lnTo>
                  <a:pt x="2078381" y="1633091"/>
                </a:lnTo>
                <a:cubicBezTo>
                  <a:pt x="2075032" y="1628067"/>
                  <a:pt x="2069922" y="1623844"/>
                  <a:pt x="2068333" y="1618019"/>
                </a:cubicBezTo>
                <a:cubicBezTo>
                  <a:pt x="2064780" y="1604992"/>
                  <a:pt x="2065724" y="1591109"/>
                  <a:pt x="2063309" y="1577825"/>
                </a:cubicBezTo>
                <a:cubicBezTo>
                  <a:pt x="2062362" y="1572615"/>
                  <a:pt x="2059960" y="1567777"/>
                  <a:pt x="2058285" y="1562753"/>
                </a:cubicBezTo>
                <a:cubicBezTo>
                  <a:pt x="2041000" y="1545468"/>
                  <a:pt x="2052601" y="1556329"/>
                  <a:pt x="2040306" y="1548459"/>
                </a:cubicBezTo>
                <a:lnTo>
                  <a:pt x="2021166" y="1534802"/>
                </a:lnTo>
                <a:lnTo>
                  <a:pt x="2021166" y="1516792"/>
                </a:lnTo>
                <a:lnTo>
                  <a:pt x="2021166" y="1326206"/>
                </a:lnTo>
                <a:lnTo>
                  <a:pt x="2021165" y="1326205"/>
                </a:lnTo>
                <a:lnTo>
                  <a:pt x="2021165" y="132293"/>
                </a:lnTo>
                <a:lnTo>
                  <a:pt x="1174983" y="132293"/>
                </a:lnTo>
                <a:lnTo>
                  <a:pt x="1174029" y="130863"/>
                </a:lnTo>
                <a:cubicBezTo>
                  <a:pt x="1166870" y="121915"/>
                  <a:pt x="1163967" y="118769"/>
                  <a:pt x="1163157" y="118360"/>
                </a:cubicBezTo>
                <a:lnTo>
                  <a:pt x="1164838" y="122271"/>
                </a:lnTo>
                <a:lnTo>
                  <a:pt x="1162500" y="118672"/>
                </a:lnTo>
                <a:cubicBezTo>
                  <a:pt x="1160564" y="115722"/>
                  <a:pt x="1157798" y="111540"/>
                  <a:pt x="1153932" y="105742"/>
                </a:cubicBezTo>
                <a:lnTo>
                  <a:pt x="1133835" y="85645"/>
                </a:lnTo>
                <a:lnTo>
                  <a:pt x="1093642" y="45452"/>
                </a:lnTo>
                <a:cubicBezTo>
                  <a:pt x="1089372" y="41182"/>
                  <a:pt x="1083593" y="38753"/>
                  <a:pt x="1078569" y="35403"/>
                </a:cubicBezTo>
                <a:close/>
                <a:moveTo>
                  <a:pt x="24462" y="809"/>
                </a:moveTo>
                <a:cubicBezTo>
                  <a:pt x="28535" y="1775"/>
                  <a:pt x="34712" y="3483"/>
                  <a:pt x="43589" y="5258"/>
                </a:cubicBezTo>
                <a:cubicBezTo>
                  <a:pt x="46938" y="8608"/>
                  <a:pt x="49847" y="12465"/>
                  <a:pt x="53637" y="15307"/>
                </a:cubicBezTo>
                <a:cubicBezTo>
                  <a:pt x="58468" y="18930"/>
                  <a:pt x="66004" y="23954"/>
                  <a:pt x="72332" y="28072"/>
                </a:cubicBezTo>
                <a:lnTo>
                  <a:pt x="79460" y="32658"/>
                </a:lnTo>
                <a:lnTo>
                  <a:pt x="30898" y="32658"/>
                </a:lnTo>
                <a:lnTo>
                  <a:pt x="28516" y="30379"/>
                </a:lnTo>
                <a:cubicBezTo>
                  <a:pt x="18955" y="1694"/>
                  <a:pt x="12242" y="-2088"/>
                  <a:pt x="24462" y="809"/>
                </a:cubicBezTo>
                <a:close/>
              </a:path>
            </a:pathLst>
          </a:custGeom>
          <a:solidFill>
            <a:srgbClr val="2F2F55"/>
          </a:solidFill>
          <a:ln w="920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51892"/>
            <a:endParaRPr lang="id-ID" sz="3747">
              <a:solidFill>
                <a:prstClr val="white"/>
              </a:solidFill>
              <a:latin typeface="Calibri" panose="020F0502020204030204"/>
            </a:endParaRPr>
          </a:p>
        </p:txBody>
      </p:sp>
      <p:pic>
        <p:nvPicPr>
          <p:cNvPr id="34" name="Picture Placeholder 33" descr="A picture containing computer, computer, stage, dark&#10;&#10;Description automatically generated">
            <a:extLst>
              <a:ext uri="{FF2B5EF4-FFF2-40B4-BE49-F238E27FC236}">
                <a16:creationId xmlns:a16="http://schemas.microsoft.com/office/drawing/2014/main" id="{A4D0A408-6AF9-E8B5-C13D-2DAF8375983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691" r="22691"/>
          <a:stretch>
            <a:fillRect/>
          </a:stretch>
        </p:blipFill>
        <p:spPr>
          <a:xfrm>
            <a:off x="8777131" y="1253486"/>
            <a:ext cx="3170775" cy="3869401"/>
          </a:xfrm>
        </p:spPr>
      </p:pic>
      <p:pic>
        <p:nvPicPr>
          <p:cNvPr id="54" name="ICON 1">
            <a:extLst>
              <a:ext uri="{FF2B5EF4-FFF2-40B4-BE49-F238E27FC236}">
                <a16:creationId xmlns:a16="http://schemas.microsoft.com/office/drawing/2014/main" id="{BB16895A-09D9-DF12-B432-1C94FB8E2727}"/>
              </a:ext>
            </a:extLst>
          </p:cNvPr>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147" r="147"/>
          <a:stretch/>
        </p:blipFill>
        <p:spPr>
          <a:xfrm>
            <a:off x="377126" y="1927791"/>
            <a:ext cx="598124" cy="598139"/>
          </a:xfrm>
          <a:prstGeom prst="rect">
            <a:avLst/>
          </a:prstGeom>
        </p:spPr>
      </p:pic>
      <p:pic>
        <p:nvPicPr>
          <p:cNvPr id="55" name="ICON 2">
            <a:extLst>
              <a:ext uri="{FF2B5EF4-FFF2-40B4-BE49-F238E27FC236}">
                <a16:creationId xmlns:a16="http://schemas.microsoft.com/office/drawing/2014/main" id="{50E838A5-2B4F-1EF9-1F83-316C6403981E}"/>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4168" y="2802458"/>
            <a:ext cx="598124" cy="598139"/>
          </a:xfrm>
          <a:prstGeom prst="rect">
            <a:avLst/>
          </a:prstGeom>
        </p:spPr>
      </p:pic>
      <p:pic>
        <p:nvPicPr>
          <p:cNvPr id="56" name="ICON 4">
            <a:extLst>
              <a:ext uri="{FF2B5EF4-FFF2-40B4-BE49-F238E27FC236}">
                <a16:creationId xmlns:a16="http://schemas.microsoft.com/office/drawing/2014/main" id="{6CC07401-B056-4634-EF69-DF649F8752C4}"/>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7359" y="3799634"/>
            <a:ext cx="598124" cy="598139"/>
          </a:xfrm>
          <a:prstGeom prst="rect">
            <a:avLst/>
          </a:prstGeom>
        </p:spPr>
      </p:pic>
      <p:pic>
        <p:nvPicPr>
          <p:cNvPr id="57" name="ICON 3">
            <a:extLst>
              <a:ext uri="{FF2B5EF4-FFF2-40B4-BE49-F238E27FC236}">
                <a16:creationId xmlns:a16="http://schemas.microsoft.com/office/drawing/2014/main" id="{84879FFF-6CA2-1645-1C39-FC142D549973}"/>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7330" y="5336467"/>
            <a:ext cx="598124" cy="598139"/>
          </a:xfrm>
          <a:prstGeom prst="rect">
            <a:avLst/>
          </a:prstGeom>
        </p:spPr>
      </p:pic>
      <p:sp>
        <p:nvSpPr>
          <p:cNvPr id="58" name="TextBox 57">
            <a:extLst>
              <a:ext uri="{FF2B5EF4-FFF2-40B4-BE49-F238E27FC236}">
                <a16:creationId xmlns:a16="http://schemas.microsoft.com/office/drawing/2014/main" id="{4D51DED3-47B8-36A1-D64B-DAB078892F55}"/>
              </a:ext>
            </a:extLst>
          </p:cNvPr>
          <p:cNvSpPr txBox="1"/>
          <p:nvPr/>
        </p:nvSpPr>
        <p:spPr>
          <a:xfrm>
            <a:off x="1075454" y="1893731"/>
            <a:ext cx="5972640" cy="489108"/>
          </a:xfrm>
          <a:prstGeom prst="rect">
            <a:avLst/>
          </a:prstGeom>
          <a:noFill/>
        </p:spPr>
        <p:txBody>
          <a:bodyPr wrap="square" rtlCol="0">
            <a:spAutoFit/>
          </a:bodyPr>
          <a:lstStyle/>
          <a:p>
            <a:pPr marL="357113" indent="-357113" algn="just" defTabSz="951906">
              <a:lnSpc>
                <a:spcPct val="150000"/>
              </a:lnSpc>
              <a:buFont typeface="Arial" panose="020B0604020202020204" pitchFamily="34" charset="0"/>
              <a:buChar char="•"/>
              <a:defRPr/>
            </a:pPr>
            <a:r>
              <a:rPr lang="en-MY" sz="1875" b="1" dirty="0">
                <a:solidFill>
                  <a:srgbClr val="FF0000"/>
                </a:solidFill>
                <a:latin typeface="Poppins" pitchFamily="2" charset="77"/>
                <a:cs typeface="Poppins" pitchFamily="2" charset="77"/>
              </a:rPr>
              <a:t>Enhancing research quality and integrity.</a:t>
            </a:r>
          </a:p>
        </p:txBody>
      </p:sp>
      <p:sp>
        <p:nvSpPr>
          <p:cNvPr id="59" name="TextBox 58">
            <a:extLst>
              <a:ext uri="{FF2B5EF4-FFF2-40B4-BE49-F238E27FC236}">
                <a16:creationId xmlns:a16="http://schemas.microsoft.com/office/drawing/2014/main" id="{8A148528-766D-2392-9FB8-DFCB9A9D2C9B}"/>
              </a:ext>
            </a:extLst>
          </p:cNvPr>
          <p:cNvSpPr txBox="1"/>
          <p:nvPr/>
        </p:nvSpPr>
        <p:spPr>
          <a:xfrm>
            <a:off x="1098371" y="2549670"/>
            <a:ext cx="7944745" cy="957955"/>
          </a:xfrm>
          <a:prstGeom prst="rect">
            <a:avLst/>
          </a:prstGeom>
          <a:noFill/>
        </p:spPr>
        <p:txBody>
          <a:bodyPr wrap="square" rtlCol="0">
            <a:spAutoFit/>
          </a:bodyPr>
          <a:lstStyle/>
          <a:p>
            <a:pPr marL="357113" indent="-357113" algn="just" defTabSz="951906">
              <a:buFont typeface="Arial" panose="020B0604020202020204" pitchFamily="34" charset="0"/>
              <a:buChar char="•"/>
              <a:defRPr/>
            </a:pPr>
            <a:r>
              <a:rPr lang="en-MY" sz="1875" b="1" dirty="0">
                <a:solidFill>
                  <a:srgbClr val="FF0000"/>
                </a:solidFill>
                <a:latin typeface="Poppins" pitchFamily="2" charset="77"/>
                <a:cs typeface="Poppins" pitchFamily="2" charset="77"/>
              </a:rPr>
              <a:t>Ensure accountability of researchers to the society.</a:t>
            </a:r>
          </a:p>
          <a:p>
            <a:pPr marL="357113" indent="-357113" algn="just">
              <a:buFont typeface="Arial" panose="020B0604020202020204" pitchFamily="34" charset="0"/>
              <a:buChar char="•"/>
            </a:pPr>
            <a:r>
              <a:rPr lang="en-MY" sz="1875" b="1" dirty="0">
                <a:solidFill>
                  <a:srgbClr val="FF0000"/>
                </a:solidFill>
                <a:latin typeface="Poppins" pitchFamily="2" charset="77"/>
                <a:cs typeface="Poppins" pitchFamily="2" charset="77"/>
              </a:rPr>
              <a:t>Encourage Open Innovation through data sharing.</a:t>
            </a:r>
          </a:p>
          <a:p>
            <a:pPr marL="357113" indent="-357113" algn="just">
              <a:buFont typeface="Arial" panose="020B0604020202020204" pitchFamily="34" charset="0"/>
              <a:buChar char="•"/>
            </a:pPr>
            <a:r>
              <a:rPr lang="en-MY" sz="1875" b="1" dirty="0">
                <a:solidFill>
                  <a:srgbClr val="FF0000"/>
                </a:solidFill>
                <a:latin typeface="Poppins" pitchFamily="2" charset="77"/>
                <a:cs typeface="Poppins" pitchFamily="2" charset="77"/>
              </a:rPr>
              <a:t>Enable </a:t>
            </a:r>
            <a:r>
              <a:rPr lang="en-US" sz="1875" b="1" dirty="0">
                <a:solidFill>
                  <a:srgbClr val="FF0000"/>
                </a:solidFill>
                <a:latin typeface="Poppins" pitchFamily="2" charset="77"/>
                <a:cs typeface="Poppins" pitchFamily="2" charset="77"/>
              </a:rPr>
              <a:t>s</a:t>
            </a:r>
            <a:r>
              <a:rPr lang="en-MY" sz="1875" b="1" dirty="0" err="1">
                <a:solidFill>
                  <a:srgbClr val="FF0000"/>
                </a:solidFill>
                <a:latin typeface="Poppins" pitchFamily="2" charset="77"/>
                <a:cs typeface="Poppins" pitchFamily="2" charset="77"/>
              </a:rPr>
              <a:t>cience</a:t>
            </a:r>
            <a:r>
              <a:rPr lang="en-MY" sz="1875" b="1" dirty="0">
                <a:solidFill>
                  <a:srgbClr val="FF0000"/>
                </a:solidFill>
                <a:latin typeface="Poppins" pitchFamily="2" charset="77"/>
                <a:cs typeface="Poppins" pitchFamily="2" charset="77"/>
              </a:rPr>
              <a:t>-informed policy-making.</a:t>
            </a:r>
            <a:endParaRPr lang="en-US" sz="1875" b="1" dirty="0">
              <a:solidFill>
                <a:srgbClr val="FF0000"/>
              </a:solidFill>
              <a:latin typeface="Poppins" pitchFamily="2" charset="77"/>
              <a:cs typeface="Poppins" pitchFamily="2" charset="77"/>
            </a:endParaRPr>
          </a:p>
        </p:txBody>
      </p:sp>
      <p:sp>
        <p:nvSpPr>
          <p:cNvPr id="60" name="TextBox 59">
            <a:extLst>
              <a:ext uri="{FF2B5EF4-FFF2-40B4-BE49-F238E27FC236}">
                <a16:creationId xmlns:a16="http://schemas.microsoft.com/office/drawing/2014/main" id="{4EB46C0F-7F24-4815-E1CE-598FC63D7C12}"/>
              </a:ext>
            </a:extLst>
          </p:cNvPr>
          <p:cNvSpPr txBox="1"/>
          <p:nvPr/>
        </p:nvSpPr>
        <p:spPr>
          <a:xfrm>
            <a:off x="1075454" y="3608228"/>
            <a:ext cx="7631706" cy="1535036"/>
          </a:xfrm>
          <a:prstGeom prst="rect">
            <a:avLst/>
          </a:prstGeom>
          <a:noFill/>
        </p:spPr>
        <p:txBody>
          <a:bodyPr wrap="square" rtlCol="0">
            <a:spAutoFit/>
          </a:bodyPr>
          <a:lstStyle/>
          <a:p>
            <a:pPr marL="376953" indent="-376953" algn="just">
              <a:buFont typeface="Arial" panose="020B0604020202020204" pitchFamily="34" charset="0"/>
              <a:buChar char="•"/>
            </a:pPr>
            <a:r>
              <a:rPr lang="en-MY" sz="1875" b="1" dirty="0">
                <a:solidFill>
                  <a:srgbClr val="FF0000"/>
                </a:solidFill>
                <a:latin typeface="Poppins" pitchFamily="2" charset="77"/>
                <a:cs typeface="Poppins" pitchFamily="2" charset="77"/>
              </a:rPr>
              <a:t>Make research data discoverable and accessible.</a:t>
            </a:r>
          </a:p>
          <a:p>
            <a:pPr marL="376953" indent="-376953" algn="just">
              <a:buFont typeface="Arial" panose="020B0604020202020204" pitchFamily="34" charset="0"/>
              <a:buChar char="•"/>
            </a:pPr>
            <a:r>
              <a:rPr lang="en-MY" sz="1875" b="1" dirty="0">
                <a:solidFill>
                  <a:srgbClr val="FF0000"/>
                </a:solidFill>
                <a:latin typeface="Poppins" pitchFamily="2" charset="77"/>
                <a:cs typeface="Poppins" pitchFamily="2" charset="77"/>
              </a:rPr>
              <a:t>Maximise data utility.</a:t>
            </a:r>
          </a:p>
          <a:p>
            <a:pPr marL="376953" indent="-376953" algn="just">
              <a:buFont typeface="Arial" panose="020B0604020202020204" pitchFamily="34" charset="0"/>
              <a:buChar char="•"/>
            </a:pPr>
            <a:r>
              <a:rPr lang="en-MY" sz="1875" b="1" dirty="0">
                <a:solidFill>
                  <a:srgbClr val="FF0000"/>
                </a:solidFill>
                <a:latin typeface="Poppins" pitchFamily="2" charset="77"/>
                <a:cs typeface="Poppins" pitchFamily="2" charset="77"/>
              </a:rPr>
              <a:t>Minimise costs of unnecessary duplication of research.</a:t>
            </a:r>
          </a:p>
          <a:p>
            <a:pPr marL="376953" indent="-376953" algn="just">
              <a:buFont typeface="Arial" panose="020B0604020202020204" pitchFamily="34" charset="0"/>
              <a:buChar char="•"/>
            </a:pPr>
            <a:r>
              <a:rPr lang="en-US" sz="1875" b="1" dirty="0">
                <a:solidFill>
                  <a:srgbClr val="FF0000"/>
                </a:solidFill>
                <a:latin typeface="Poppins" pitchFamily="2" charset="77"/>
                <a:cs typeface="Poppins" pitchFamily="2" charset="77"/>
              </a:rPr>
              <a:t>Enable b</a:t>
            </a:r>
            <a:r>
              <a:rPr lang="en-MY" sz="1875" b="1" dirty="0" err="1">
                <a:solidFill>
                  <a:srgbClr val="FF0000"/>
                </a:solidFill>
                <a:latin typeface="Poppins" pitchFamily="2" charset="77"/>
                <a:cs typeface="Poppins" pitchFamily="2" charset="77"/>
              </a:rPr>
              <a:t>etter</a:t>
            </a:r>
            <a:r>
              <a:rPr lang="en-MY" sz="1875" b="1" dirty="0">
                <a:solidFill>
                  <a:srgbClr val="FF0000"/>
                </a:solidFill>
                <a:latin typeface="Poppins" pitchFamily="2" charset="77"/>
                <a:cs typeface="Poppins" pitchFamily="2" charset="77"/>
              </a:rPr>
              <a:t> planning in research management and funding.</a:t>
            </a:r>
            <a:endParaRPr lang="en-US" sz="1875" b="1" dirty="0">
              <a:solidFill>
                <a:srgbClr val="FF0000"/>
              </a:solidFill>
              <a:latin typeface="Poppins" pitchFamily="2" charset="77"/>
              <a:cs typeface="Poppins" pitchFamily="2" charset="77"/>
            </a:endParaRPr>
          </a:p>
        </p:txBody>
      </p:sp>
      <p:sp>
        <p:nvSpPr>
          <p:cNvPr id="61" name="TextBox 60">
            <a:extLst>
              <a:ext uri="{FF2B5EF4-FFF2-40B4-BE49-F238E27FC236}">
                <a16:creationId xmlns:a16="http://schemas.microsoft.com/office/drawing/2014/main" id="{DCC6D6FA-DA7A-DED2-2BAB-B3864B951146}"/>
              </a:ext>
            </a:extLst>
          </p:cNvPr>
          <p:cNvSpPr txBox="1"/>
          <p:nvPr/>
        </p:nvSpPr>
        <p:spPr>
          <a:xfrm>
            <a:off x="1098371" y="5198118"/>
            <a:ext cx="6164073" cy="957955"/>
          </a:xfrm>
          <a:prstGeom prst="rect">
            <a:avLst/>
          </a:prstGeom>
          <a:noFill/>
        </p:spPr>
        <p:txBody>
          <a:bodyPr wrap="square" rtlCol="0">
            <a:spAutoFit/>
          </a:bodyPr>
          <a:lstStyle/>
          <a:p>
            <a:pPr marL="285630" indent="-285630" algn="just">
              <a:buFont typeface="Arial" panose="020B0604020202020204" pitchFamily="34" charset="0"/>
              <a:buChar char="•"/>
            </a:pPr>
            <a:r>
              <a:rPr lang="en-MY" sz="1875" b="1" dirty="0">
                <a:solidFill>
                  <a:srgbClr val="FF0000"/>
                </a:solidFill>
                <a:latin typeface="Poppins" pitchFamily="2" charset="77"/>
                <a:cs typeface="Poppins" pitchFamily="2" charset="77"/>
              </a:rPr>
              <a:t>Fostering collaborations and research beyond disciplinary boundary, </a:t>
            </a:r>
            <a:r>
              <a:rPr lang="en-US" sz="1875" b="1" dirty="0">
                <a:solidFill>
                  <a:srgbClr val="FF0000"/>
                </a:solidFill>
                <a:latin typeface="Poppins" pitchFamily="2" charset="77"/>
                <a:cs typeface="Poppins" pitchFamily="2" charset="77"/>
              </a:rPr>
              <a:t>both locally and globally</a:t>
            </a:r>
            <a:r>
              <a:rPr lang="en-MY" sz="1875" b="1" dirty="0">
                <a:solidFill>
                  <a:srgbClr val="FF0000"/>
                </a:solidFill>
                <a:latin typeface="Poppins" pitchFamily="2" charset="77"/>
                <a:cs typeface="Poppins" pitchFamily="2" charset="77"/>
              </a:rPr>
              <a:t>.</a:t>
            </a:r>
          </a:p>
        </p:txBody>
      </p:sp>
      <p:pic>
        <p:nvPicPr>
          <p:cNvPr id="2" name="Picture 4" descr="https://www.akademisains.gov.my/mosp/wp-content/uploads/sites/29/2019/10/logo-mestecc-n-asm.png">
            <a:extLst>
              <a:ext uri="{FF2B5EF4-FFF2-40B4-BE49-F238E27FC236}">
                <a16:creationId xmlns:a16="http://schemas.microsoft.com/office/drawing/2014/main" id="{45E5605E-5851-58C2-2FE9-9A74A50CCF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972"/>
          <a:stretch/>
        </p:blipFill>
        <p:spPr bwMode="auto">
          <a:xfrm>
            <a:off x="951831" y="79269"/>
            <a:ext cx="741088" cy="6666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0203D3-FCFD-DC05-E3EF-71C05DFB258B}"/>
              </a:ext>
            </a:extLst>
          </p:cNvPr>
          <p:cNvSpPr txBox="1"/>
          <p:nvPr/>
        </p:nvSpPr>
        <p:spPr>
          <a:xfrm>
            <a:off x="312456" y="946262"/>
            <a:ext cx="8730660" cy="669286"/>
          </a:xfrm>
          <a:prstGeom prst="rect">
            <a:avLst/>
          </a:prstGeom>
          <a:noFill/>
        </p:spPr>
        <p:txBody>
          <a:bodyPr wrap="none" rtlCol="0">
            <a:spAutoFit/>
          </a:bodyPr>
          <a:lstStyle/>
          <a:p>
            <a:r>
              <a:rPr lang="en-US" sz="3749" b="1" dirty="0"/>
              <a:t>Some issues faced in research in Malaysia</a:t>
            </a:r>
          </a:p>
        </p:txBody>
      </p:sp>
      <p:pic>
        <p:nvPicPr>
          <p:cNvPr id="4" name="Picture 3" descr="A close up of a sign&#10;&#10;Description automatically generated">
            <a:extLst>
              <a:ext uri="{FF2B5EF4-FFF2-40B4-BE49-F238E27FC236}">
                <a16:creationId xmlns:a16="http://schemas.microsoft.com/office/drawing/2014/main" id="{259719CD-9101-77AF-62F8-9482573DE9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9953" y="98243"/>
            <a:ext cx="1171122" cy="590032"/>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72F45220-B8FA-8619-9E61-839300E63E6A}"/>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56" y="8812"/>
            <a:ext cx="849657" cy="849657"/>
          </a:xfrm>
          <a:prstGeom prst="rect">
            <a:avLst/>
          </a:prstGeom>
        </p:spPr>
      </p:pic>
    </p:spTree>
    <p:extLst>
      <p:ext uri="{BB962C8B-B14F-4D97-AF65-F5344CB8AC3E}">
        <p14:creationId xmlns:p14="http://schemas.microsoft.com/office/powerpoint/2010/main" val="12202748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A72D0E-C9AD-520C-35BD-7ABDB79F2728}"/>
              </a:ext>
            </a:extLst>
          </p:cNvPr>
          <p:cNvSpPr txBox="1"/>
          <p:nvPr/>
        </p:nvSpPr>
        <p:spPr>
          <a:xfrm>
            <a:off x="296393" y="1104980"/>
            <a:ext cx="5832109" cy="669286"/>
          </a:xfrm>
          <a:prstGeom prst="rect">
            <a:avLst/>
          </a:prstGeom>
          <a:noFill/>
        </p:spPr>
        <p:txBody>
          <a:bodyPr wrap="none" rtlCol="0">
            <a:spAutoFit/>
          </a:bodyPr>
          <a:lstStyle/>
          <a:p>
            <a:r>
              <a:rPr lang="en-US" sz="3749" b="1" dirty="0"/>
              <a:t>Governance &amp; Sustainability</a:t>
            </a:r>
          </a:p>
        </p:txBody>
      </p:sp>
      <p:pic>
        <p:nvPicPr>
          <p:cNvPr id="5" name="Picture 4" descr="https://www.akademisains.gov.my/mosp/wp-content/uploads/sites/29/2019/10/logo-mestecc-n-asm.png">
            <a:extLst>
              <a:ext uri="{FF2B5EF4-FFF2-40B4-BE49-F238E27FC236}">
                <a16:creationId xmlns:a16="http://schemas.microsoft.com/office/drawing/2014/main" id="{3F6E4599-FDC3-28AE-942F-350FFC992B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72"/>
          <a:stretch/>
        </p:blipFill>
        <p:spPr bwMode="auto">
          <a:xfrm>
            <a:off x="953272"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5E26D388-97C7-EE97-F4A4-C12962CA3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901" y="105518"/>
            <a:ext cx="1171122" cy="590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05EBFFBE-9B0B-9214-037A-C6DBC73D3E9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191" y="8922"/>
            <a:ext cx="849657" cy="849657"/>
          </a:xfrm>
          <a:prstGeom prst="rect">
            <a:avLst/>
          </a:prstGeom>
        </p:spPr>
      </p:pic>
      <p:sp>
        <p:nvSpPr>
          <p:cNvPr id="2" name="TextBox 1">
            <a:extLst>
              <a:ext uri="{FF2B5EF4-FFF2-40B4-BE49-F238E27FC236}">
                <a16:creationId xmlns:a16="http://schemas.microsoft.com/office/drawing/2014/main" id="{38DA34C7-4FDD-A218-EB8E-18C3A9AC5502}"/>
              </a:ext>
            </a:extLst>
          </p:cNvPr>
          <p:cNvSpPr txBox="1"/>
          <p:nvPr/>
        </p:nvSpPr>
        <p:spPr>
          <a:xfrm>
            <a:off x="1368521" y="2617052"/>
            <a:ext cx="184731" cy="669286"/>
          </a:xfrm>
          <a:prstGeom prst="rect">
            <a:avLst/>
          </a:prstGeom>
          <a:noFill/>
        </p:spPr>
        <p:txBody>
          <a:bodyPr wrap="none" rtlCol="0">
            <a:spAutoFit/>
          </a:bodyPr>
          <a:lstStyle/>
          <a:p>
            <a:endParaRPr lang="en-US" sz="3749"/>
          </a:p>
        </p:txBody>
      </p:sp>
      <p:sp>
        <p:nvSpPr>
          <p:cNvPr id="4" name="TextBox 3">
            <a:extLst>
              <a:ext uri="{FF2B5EF4-FFF2-40B4-BE49-F238E27FC236}">
                <a16:creationId xmlns:a16="http://schemas.microsoft.com/office/drawing/2014/main" id="{FCE106D9-6257-9C3C-E39F-624F896046B7}"/>
              </a:ext>
            </a:extLst>
          </p:cNvPr>
          <p:cNvSpPr txBox="1"/>
          <p:nvPr/>
        </p:nvSpPr>
        <p:spPr>
          <a:xfrm>
            <a:off x="565510" y="2120673"/>
            <a:ext cx="11244488" cy="3554050"/>
          </a:xfrm>
          <a:prstGeom prst="rect">
            <a:avLst/>
          </a:prstGeom>
          <a:noFill/>
        </p:spPr>
        <p:txBody>
          <a:bodyPr wrap="none" rtlCol="0">
            <a:spAutoFit/>
          </a:bodyPr>
          <a:lstStyle/>
          <a:p>
            <a:r>
              <a:rPr lang="en-US" sz="3749" dirty="0"/>
              <a:t>How to manage the central platform?   </a:t>
            </a:r>
          </a:p>
          <a:p>
            <a:r>
              <a:rPr lang="en-US" sz="3749" dirty="0"/>
              <a:t>Who is responsible for the continuity and sustainability? </a:t>
            </a:r>
          </a:p>
          <a:p>
            <a:endParaRPr lang="en-US" sz="3749" dirty="0"/>
          </a:p>
          <a:p>
            <a:r>
              <a:rPr lang="en-US" sz="3749" dirty="0"/>
              <a:t>Incentive to encourage researchers to deposit data.</a:t>
            </a:r>
          </a:p>
          <a:p>
            <a:endParaRPr lang="en-US" sz="3749" dirty="0"/>
          </a:p>
          <a:p>
            <a:r>
              <a:rPr lang="en-US" sz="3749" dirty="0"/>
              <a:t>How to embark on open infrastructure?</a:t>
            </a:r>
          </a:p>
        </p:txBody>
      </p:sp>
    </p:spTree>
    <p:extLst>
      <p:ext uri="{BB962C8B-B14F-4D97-AF65-F5344CB8AC3E}">
        <p14:creationId xmlns:p14="http://schemas.microsoft.com/office/powerpoint/2010/main" val="3008628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A83B2-8847-E0C3-7205-E81E044E0646}"/>
              </a:ext>
            </a:extLst>
          </p:cNvPr>
          <p:cNvPicPr>
            <a:picLocks noChangeAspect="1"/>
          </p:cNvPicPr>
          <p:nvPr/>
        </p:nvPicPr>
        <p:blipFill>
          <a:blip r:embed="rId2"/>
          <a:stretch>
            <a:fillRect/>
          </a:stretch>
        </p:blipFill>
        <p:spPr>
          <a:xfrm>
            <a:off x="4458364" y="2914461"/>
            <a:ext cx="6676287" cy="2869149"/>
          </a:xfrm>
          <a:prstGeom prst="rect">
            <a:avLst/>
          </a:prstGeom>
        </p:spPr>
      </p:pic>
      <p:sp>
        <p:nvSpPr>
          <p:cNvPr id="3" name="TextBox 2">
            <a:extLst>
              <a:ext uri="{FF2B5EF4-FFF2-40B4-BE49-F238E27FC236}">
                <a16:creationId xmlns:a16="http://schemas.microsoft.com/office/drawing/2014/main" id="{52A72D0E-C9AD-520C-35BD-7ABDB79F2728}"/>
              </a:ext>
            </a:extLst>
          </p:cNvPr>
          <p:cNvSpPr txBox="1"/>
          <p:nvPr/>
        </p:nvSpPr>
        <p:spPr>
          <a:xfrm>
            <a:off x="607358" y="990956"/>
            <a:ext cx="10343281" cy="733406"/>
          </a:xfrm>
          <a:prstGeom prst="rect">
            <a:avLst/>
          </a:prstGeom>
          <a:noFill/>
        </p:spPr>
        <p:txBody>
          <a:bodyPr wrap="none" rtlCol="0">
            <a:spAutoFit/>
          </a:bodyPr>
          <a:lstStyle/>
          <a:p>
            <a:r>
              <a:rPr lang="en-US" sz="4166" b="1" dirty="0"/>
              <a:t>Data Quality:  Interoperability and Reusability</a:t>
            </a:r>
          </a:p>
        </p:txBody>
      </p:sp>
      <p:pic>
        <p:nvPicPr>
          <p:cNvPr id="5" name="Picture 4" descr="https://www.akademisains.gov.my/mosp/wp-content/uploads/sites/29/2019/10/logo-mestecc-n-asm.png">
            <a:extLst>
              <a:ext uri="{FF2B5EF4-FFF2-40B4-BE49-F238E27FC236}">
                <a16:creationId xmlns:a16="http://schemas.microsoft.com/office/drawing/2014/main" id="{3F6E4599-FDC3-28AE-942F-350FFC992B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953272"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5E26D388-97C7-EE97-F4A4-C12962CA3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3901" y="105518"/>
            <a:ext cx="1171122" cy="590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05EBFFBE-9B0B-9214-037A-C6DBC73D3E9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191" y="8922"/>
            <a:ext cx="849657" cy="849657"/>
          </a:xfrm>
          <a:prstGeom prst="rect">
            <a:avLst/>
          </a:prstGeom>
        </p:spPr>
      </p:pic>
      <p:pic>
        <p:nvPicPr>
          <p:cNvPr id="2" name="Picture 1">
            <a:extLst>
              <a:ext uri="{FF2B5EF4-FFF2-40B4-BE49-F238E27FC236}">
                <a16:creationId xmlns:a16="http://schemas.microsoft.com/office/drawing/2014/main" id="{03EDD0A2-FB7C-1283-4959-9CE51D31BCF2}"/>
              </a:ext>
            </a:extLst>
          </p:cNvPr>
          <p:cNvPicPr>
            <a:picLocks noChangeAspect="1"/>
          </p:cNvPicPr>
          <p:nvPr/>
        </p:nvPicPr>
        <p:blipFill>
          <a:blip r:embed="rId6"/>
          <a:stretch>
            <a:fillRect/>
          </a:stretch>
        </p:blipFill>
        <p:spPr>
          <a:xfrm>
            <a:off x="1057352" y="1897667"/>
            <a:ext cx="4112159" cy="4340011"/>
          </a:xfrm>
          <a:prstGeom prst="rect">
            <a:avLst/>
          </a:prstGeom>
        </p:spPr>
      </p:pic>
      <p:sp>
        <p:nvSpPr>
          <p:cNvPr id="9" name="TextBox 8">
            <a:extLst>
              <a:ext uri="{FF2B5EF4-FFF2-40B4-BE49-F238E27FC236}">
                <a16:creationId xmlns:a16="http://schemas.microsoft.com/office/drawing/2014/main" id="{42CF98EF-C9AE-6C91-5D82-98F1B7114B48}"/>
              </a:ext>
            </a:extLst>
          </p:cNvPr>
          <p:cNvSpPr txBox="1"/>
          <p:nvPr/>
        </p:nvSpPr>
        <p:spPr>
          <a:xfrm>
            <a:off x="5337296" y="2219838"/>
            <a:ext cx="6175671" cy="861518"/>
          </a:xfrm>
          <a:prstGeom prst="rect">
            <a:avLst/>
          </a:prstGeom>
          <a:noFill/>
        </p:spPr>
        <p:txBody>
          <a:bodyPr wrap="square" rtlCol="0">
            <a:spAutoFit/>
          </a:bodyPr>
          <a:lstStyle/>
          <a:p>
            <a:pPr algn="ctr"/>
            <a:r>
              <a:rPr lang="en-US" sz="2499" dirty="0">
                <a:solidFill>
                  <a:srgbClr val="FF0000"/>
                </a:solidFill>
              </a:rPr>
              <a:t>Examples of some dataset, </a:t>
            </a:r>
          </a:p>
          <a:p>
            <a:pPr algn="ctr"/>
            <a:r>
              <a:rPr lang="en-US" sz="2499" dirty="0">
                <a:solidFill>
                  <a:srgbClr val="FF0000"/>
                </a:solidFill>
              </a:rPr>
              <a:t>not interoperable and reusable</a:t>
            </a:r>
          </a:p>
        </p:txBody>
      </p:sp>
    </p:spTree>
    <p:extLst>
      <p:ext uri="{BB962C8B-B14F-4D97-AF65-F5344CB8AC3E}">
        <p14:creationId xmlns:p14="http://schemas.microsoft.com/office/powerpoint/2010/main" val="223526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284C4-B9E6-8545-376C-83A43EE430A7}"/>
              </a:ext>
            </a:extLst>
          </p:cNvPr>
          <p:cNvPicPr>
            <a:picLocks noChangeAspect="1"/>
          </p:cNvPicPr>
          <p:nvPr/>
        </p:nvPicPr>
        <p:blipFill>
          <a:blip r:embed="rId2"/>
          <a:stretch>
            <a:fillRect/>
          </a:stretch>
        </p:blipFill>
        <p:spPr>
          <a:xfrm>
            <a:off x="4366461" y="1776082"/>
            <a:ext cx="4254328" cy="2993786"/>
          </a:xfrm>
          <a:prstGeom prst="rect">
            <a:avLst/>
          </a:prstGeom>
        </p:spPr>
      </p:pic>
      <p:pic>
        <p:nvPicPr>
          <p:cNvPr id="4" name="Picture 3">
            <a:extLst>
              <a:ext uri="{FF2B5EF4-FFF2-40B4-BE49-F238E27FC236}">
                <a16:creationId xmlns:a16="http://schemas.microsoft.com/office/drawing/2014/main" id="{5E3A454B-9AAE-AF6D-2F2B-36318833F846}"/>
              </a:ext>
            </a:extLst>
          </p:cNvPr>
          <p:cNvPicPr>
            <a:picLocks noChangeAspect="1"/>
          </p:cNvPicPr>
          <p:nvPr/>
        </p:nvPicPr>
        <p:blipFill rotWithShape="1">
          <a:blip r:embed="rId3"/>
          <a:srcRect t="23081" b="20255"/>
          <a:stretch/>
        </p:blipFill>
        <p:spPr>
          <a:xfrm>
            <a:off x="115759" y="987485"/>
            <a:ext cx="2174912" cy="975742"/>
          </a:xfrm>
          <a:prstGeom prst="rect">
            <a:avLst/>
          </a:prstGeom>
        </p:spPr>
      </p:pic>
      <p:pic>
        <p:nvPicPr>
          <p:cNvPr id="5" name="Picture 4" descr="A close up of a sign&#10;&#10;Description automatically generated">
            <a:extLst>
              <a:ext uri="{FF2B5EF4-FFF2-40B4-BE49-F238E27FC236}">
                <a16:creationId xmlns:a16="http://schemas.microsoft.com/office/drawing/2014/main" id="{3AE9FE58-2559-F669-A07B-52CEE15C8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3792" y="3936826"/>
            <a:ext cx="2746962" cy="1611945"/>
          </a:xfrm>
          <a:prstGeom prst="rect">
            <a:avLst/>
          </a:prstGeom>
        </p:spPr>
      </p:pic>
      <p:pic>
        <p:nvPicPr>
          <p:cNvPr id="6" name="Picture 5" descr="Header2018">
            <a:extLst>
              <a:ext uri="{FF2B5EF4-FFF2-40B4-BE49-F238E27FC236}">
                <a16:creationId xmlns:a16="http://schemas.microsoft.com/office/drawing/2014/main" id="{E76B4965-1DE6-B6FB-7A41-7640C58BF7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6257"/>
          <a:stretch/>
        </p:blipFill>
        <p:spPr bwMode="auto">
          <a:xfrm>
            <a:off x="1147485" y="140068"/>
            <a:ext cx="961117" cy="8474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779F4F5-B879-2E73-ECE7-68D2E4CA2E28}"/>
              </a:ext>
            </a:extLst>
          </p:cNvPr>
          <p:cNvPicPr>
            <a:picLocks noChangeAspect="1"/>
          </p:cNvPicPr>
          <p:nvPr/>
        </p:nvPicPr>
        <p:blipFill>
          <a:blip r:embed="rId6"/>
          <a:stretch>
            <a:fillRect/>
          </a:stretch>
        </p:blipFill>
        <p:spPr>
          <a:xfrm>
            <a:off x="2834349" y="2558992"/>
            <a:ext cx="1628390" cy="1628390"/>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C298ED9B-AE67-0432-9440-CF6C43247EA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759" y="-76446"/>
            <a:ext cx="849657" cy="849657"/>
          </a:xfrm>
          <a:prstGeom prst="rect">
            <a:avLst/>
          </a:prstGeom>
        </p:spPr>
      </p:pic>
    </p:spTree>
    <p:extLst>
      <p:ext uri="{BB962C8B-B14F-4D97-AF65-F5344CB8AC3E}">
        <p14:creationId xmlns:p14="http://schemas.microsoft.com/office/powerpoint/2010/main" val="200354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017D62E-672A-06FD-0D35-07CC8DE0EB0B}"/>
              </a:ext>
            </a:extLst>
          </p:cNvPr>
          <p:cNvSpPr/>
          <p:nvPr/>
        </p:nvSpPr>
        <p:spPr>
          <a:xfrm>
            <a:off x="-195072" y="-101995"/>
            <a:ext cx="12582144" cy="6936920"/>
          </a:xfrm>
          <a:prstGeom prst="rect">
            <a:avLst/>
          </a:prstGeom>
          <a:solidFill>
            <a:srgbClr val="4141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APEC Open Science Alliance Workshop</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BC7255B-5569-604A-ACC6-E30A02C81F49}"/>
              </a:ext>
            </a:extLst>
          </p:cNvPr>
          <p:cNvPicPr>
            <a:picLocks noChangeAspect="1"/>
          </p:cNvPicPr>
          <p:nvPr/>
        </p:nvPicPr>
        <p:blipFill>
          <a:blip r:embed="rId3"/>
          <a:stretch>
            <a:fillRect/>
          </a:stretch>
        </p:blipFill>
        <p:spPr>
          <a:xfrm>
            <a:off x="1686799" y="352278"/>
            <a:ext cx="9144000" cy="5229225"/>
          </a:xfrm>
          <a:prstGeom prst="rect">
            <a:avLst/>
          </a:prstGeom>
        </p:spPr>
      </p:pic>
      <p:sp>
        <p:nvSpPr>
          <p:cNvPr id="13" name="Title 1">
            <a:extLst>
              <a:ext uri="{FF2B5EF4-FFF2-40B4-BE49-F238E27FC236}">
                <a16:creationId xmlns:a16="http://schemas.microsoft.com/office/drawing/2014/main" id="{585C9A68-3CDB-4946-805C-6CA3F8958596}"/>
              </a:ext>
            </a:extLst>
          </p:cNvPr>
          <p:cNvSpPr txBox="1">
            <a:spLocks/>
          </p:cNvSpPr>
          <p:nvPr/>
        </p:nvSpPr>
        <p:spPr>
          <a:xfrm>
            <a:off x="2088117" y="-27135"/>
            <a:ext cx="8140700" cy="1123950"/>
          </a:xfrm>
          <a:prstGeom prst="rect">
            <a:avLst/>
          </a:prstGeom>
        </p:spPr>
        <p:txBody>
          <a:bodyPr/>
          <a:lstStyle>
            <a:lvl1pPr algn="l" defTabSz="457200" rtl="0" eaLnBrk="0" fontAlgn="base" hangingPunct="0">
              <a:lnSpc>
                <a:spcPct val="90000"/>
              </a:lnSpc>
              <a:spcBef>
                <a:spcPct val="0"/>
              </a:spcBef>
              <a:spcAft>
                <a:spcPct val="0"/>
              </a:spcAft>
              <a:defRPr sz="2800" b="0" i="0" kern="1200" baseline="0">
                <a:solidFill>
                  <a:schemeClr val="bg2">
                    <a:lumMod val="25000"/>
                  </a:schemeClr>
                </a:solidFill>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ＭＳ Ｐゴシック" charset="0"/>
                <a:cs typeface="Arial"/>
              </a:rPr>
              <a:t>Open Science Initiatives</a:t>
            </a:r>
            <a:endParaRPr kumimoji="0" lang="en-SG" sz="2400" b="0" i="0" u="none" strike="noStrike" kern="1200" cap="none" spc="0" normalizeH="0" baseline="0" noProof="0">
              <a:ln>
                <a:noFill/>
              </a:ln>
              <a:solidFill>
                <a:prstClr val="white"/>
              </a:solidFill>
              <a:effectLst/>
              <a:uLnTx/>
              <a:uFillTx/>
              <a:latin typeface="Arial"/>
              <a:ea typeface="ＭＳ Ｐゴシック" charset="0"/>
              <a:cs typeface="Arial"/>
            </a:endParaRPr>
          </a:p>
        </p:txBody>
      </p:sp>
      <p:grpSp>
        <p:nvGrpSpPr>
          <p:cNvPr id="35" name="Group 34">
            <a:extLst>
              <a:ext uri="{FF2B5EF4-FFF2-40B4-BE49-F238E27FC236}">
                <a16:creationId xmlns:a16="http://schemas.microsoft.com/office/drawing/2014/main" id="{7A11ABA6-9926-4E4C-A177-331A11C8FAFB}"/>
              </a:ext>
            </a:extLst>
          </p:cNvPr>
          <p:cNvGrpSpPr/>
          <p:nvPr/>
        </p:nvGrpSpPr>
        <p:grpSpPr>
          <a:xfrm>
            <a:off x="536334" y="-236761"/>
            <a:ext cx="147319" cy="1178078"/>
            <a:chOff x="401318" y="-7939"/>
            <a:chExt cx="45719" cy="1123951"/>
          </a:xfrm>
        </p:grpSpPr>
        <p:sp>
          <p:nvSpPr>
            <p:cNvPr id="36" name="Rectangle 35">
              <a:extLst>
                <a:ext uri="{FF2B5EF4-FFF2-40B4-BE49-F238E27FC236}">
                  <a16:creationId xmlns:a16="http://schemas.microsoft.com/office/drawing/2014/main" id="{9221D0CF-618E-4848-B530-EEB9A5B303D4}"/>
                </a:ext>
              </a:extLst>
            </p:cNvPr>
            <p:cNvSpPr/>
            <p:nvPr/>
          </p:nvSpPr>
          <p:spPr>
            <a:xfrm>
              <a:off x="401318" y="-7939"/>
              <a:ext cx="45719" cy="382693"/>
            </a:xfrm>
            <a:prstGeom prst="rect">
              <a:avLst/>
            </a:prstGeom>
            <a:solidFill>
              <a:srgbClr val="71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9E81CE9-F6C3-E241-BAF8-980CB0E677A2}"/>
                </a:ext>
              </a:extLst>
            </p:cNvPr>
            <p:cNvSpPr/>
            <p:nvPr/>
          </p:nvSpPr>
          <p:spPr>
            <a:xfrm>
              <a:off x="401318" y="362689"/>
              <a:ext cx="45719" cy="753323"/>
            </a:xfrm>
            <a:prstGeom prst="rect">
              <a:avLst/>
            </a:prstGeom>
            <a:solidFill>
              <a:srgbClr val="00B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45E4A8DB-4A5E-EE4B-8045-96E93A93F756}"/>
              </a:ext>
            </a:extLst>
          </p:cNvPr>
          <p:cNvGrpSpPr/>
          <p:nvPr/>
        </p:nvGrpSpPr>
        <p:grpSpPr>
          <a:xfrm>
            <a:off x="818791" y="5615498"/>
            <a:ext cx="9144000" cy="743705"/>
            <a:chOff x="0" y="6150261"/>
            <a:chExt cx="9144000" cy="743705"/>
          </a:xfrm>
        </p:grpSpPr>
        <p:pic>
          <p:nvPicPr>
            <p:cNvPr id="28" name="Picture 1" descr="Footnote bar_blank.jpg">
              <a:extLst>
                <a:ext uri="{FF2B5EF4-FFF2-40B4-BE49-F238E27FC236}">
                  <a16:creationId xmlns:a16="http://schemas.microsoft.com/office/drawing/2014/main" id="{CFAEBF8C-2DD8-6842-8008-742DC7649F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593202"/>
              <a:ext cx="9144000" cy="264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Title 1">
              <a:extLst>
                <a:ext uri="{FF2B5EF4-FFF2-40B4-BE49-F238E27FC236}">
                  <a16:creationId xmlns:a16="http://schemas.microsoft.com/office/drawing/2014/main" id="{A4F01B89-867E-F041-9720-CE21ADF68296}"/>
                </a:ext>
              </a:extLst>
            </p:cNvPr>
            <p:cNvSpPr txBox="1">
              <a:spLocks/>
            </p:cNvSpPr>
            <p:nvPr/>
          </p:nvSpPr>
          <p:spPr bwMode="auto">
            <a:xfrm>
              <a:off x="6648088" y="6619329"/>
              <a:ext cx="23304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Calibri" charset="0"/>
                  <a:ea typeface="ＭＳ Ｐゴシック" charset="0"/>
                </a:rPr>
                <a:t>Copyright © 2022 APEC Secretariat</a:t>
              </a:r>
            </a:p>
          </p:txBody>
        </p:sp>
        <p:pic>
          <p:nvPicPr>
            <p:cNvPr id="33" name="Picture 32" descr="Logo Horizaontal2.png">
              <a:extLst>
                <a:ext uri="{FF2B5EF4-FFF2-40B4-BE49-F238E27FC236}">
                  <a16:creationId xmlns:a16="http://schemas.microsoft.com/office/drawing/2014/main" id="{C88AF444-E254-3842-B8CD-533ECAD4FC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3999" y="6150261"/>
              <a:ext cx="2422525" cy="420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E6DBC6DF-26DB-0816-59C6-F713F6FE6D4A}"/>
              </a:ext>
            </a:extLst>
          </p:cNvPr>
          <p:cNvSpPr/>
          <p:nvPr/>
        </p:nvSpPr>
        <p:spPr>
          <a:xfrm>
            <a:off x="7557674" y="1193900"/>
            <a:ext cx="1183940" cy="90024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USA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Memorandum on </a:t>
            </a: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Ensuring Free, Immediate, and Equitable Access to Federally Funded Research (2022)</a:t>
            </a:r>
            <a:endPar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949D5F53-1A69-D5F6-4B80-47B129777D03}"/>
              </a:ext>
            </a:extLst>
          </p:cNvPr>
          <p:cNvSpPr/>
          <p:nvPr/>
        </p:nvSpPr>
        <p:spPr>
          <a:xfrm>
            <a:off x="8455841" y="3366465"/>
            <a:ext cx="942773" cy="52322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0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Brazil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Mandatory Data Management Plan</a:t>
            </a:r>
            <a:endParaRPr kumimoji="0" lang="en-MY"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MY" sz="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E73EF946-C59C-A488-E36B-2AFD007172E3}"/>
              </a:ext>
            </a:extLst>
          </p:cNvPr>
          <p:cNvSpPr/>
          <p:nvPr/>
        </p:nvSpPr>
        <p:spPr>
          <a:xfrm>
            <a:off x="6198089" y="1473846"/>
            <a:ext cx="1535276" cy="43858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Canada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Federated Research Data Repository (FRDR)</a:t>
            </a:r>
            <a:endPar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B0FF1908-37D4-5467-0300-DFF0BB9B15FF}"/>
              </a:ext>
            </a:extLst>
          </p:cNvPr>
          <p:cNvSpPr/>
          <p:nvPr/>
        </p:nvSpPr>
        <p:spPr>
          <a:xfrm>
            <a:off x="2111140" y="833784"/>
            <a:ext cx="1888175" cy="101566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China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Chinese Academy of Sciences published Open Access policy (2014). The Measures for Managing Scientific Data (2018), Policy Statement on Open Access by NNSFC and CAS (2018)</a:t>
            </a:r>
            <a:endPar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Peking University Open Research Data Platform (2019)</a:t>
            </a:r>
          </a:p>
        </p:txBody>
      </p:sp>
      <p:sp>
        <p:nvSpPr>
          <p:cNvPr id="7" name="Rectangle 6">
            <a:extLst>
              <a:ext uri="{FF2B5EF4-FFF2-40B4-BE49-F238E27FC236}">
                <a16:creationId xmlns:a16="http://schemas.microsoft.com/office/drawing/2014/main" id="{EECCFB67-D6FB-0359-8CBD-AF943E53C1EC}"/>
              </a:ext>
            </a:extLst>
          </p:cNvPr>
          <p:cNvSpPr/>
          <p:nvPr/>
        </p:nvSpPr>
        <p:spPr>
          <a:xfrm>
            <a:off x="3981243" y="1582942"/>
            <a:ext cx="1984996" cy="78483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Republic of Korea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Addendum to Regulations on Management of National Research and Development under the Framework Act on S&amp;T (2019)</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Open Research Data Strategy (2018)</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7870EC76-E354-62B7-54CD-878C0BFC0546}"/>
              </a:ext>
            </a:extLst>
          </p:cNvPr>
          <p:cNvSpPr/>
          <p:nvPr/>
        </p:nvSpPr>
        <p:spPr>
          <a:xfrm>
            <a:off x="2865405" y="3748100"/>
            <a:ext cx="1306561" cy="438582"/>
          </a:xfrm>
          <a:prstGeom prst="rect">
            <a:avLst/>
          </a:prstGeom>
          <a:ln w="19050">
            <a:noFill/>
            <a:prstDash val="sysDash"/>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Malaysia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Malaysia Open Science Platform (MOSP) Initiative </a:t>
            </a:r>
          </a:p>
        </p:txBody>
      </p:sp>
      <p:sp>
        <p:nvSpPr>
          <p:cNvPr id="9" name="Rectangle 8">
            <a:extLst>
              <a:ext uri="{FF2B5EF4-FFF2-40B4-BE49-F238E27FC236}">
                <a16:creationId xmlns:a16="http://schemas.microsoft.com/office/drawing/2014/main" id="{9950C47A-A8D3-7DF9-19CC-C9D0EB41AC03}"/>
              </a:ext>
            </a:extLst>
          </p:cNvPr>
          <p:cNvSpPr/>
          <p:nvPr/>
        </p:nvSpPr>
        <p:spPr>
          <a:xfrm>
            <a:off x="3149580" y="4388994"/>
            <a:ext cx="2053754" cy="5539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Singapore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 Open Access Repositories registered in the Registry of Open Access Repositories (ROARMAP). </a:t>
            </a:r>
          </a:p>
        </p:txBody>
      </p:sp>
      <p:sp>
        <p:nvSpPr>
          <p:cNvPr id="10" name="Rectangle 9">
            <a:extLst>
              <a:ext uri="{FF2B5EF4-FFF2-40B4-BE49-F238E27FC236}">
                <a16:creationId xmlns:a16="http://schemas.microsoft.com/office/drawing/2014/main" id="{2593EC09-C418-A357-E368-6BA8D4763864}"/>
              </a:ext>
            </a:extLst>
          </p:cNvPr>
          <p:cNvSpPr/>
          <p:nvPr/>
        </p:nvSpPr>
        <p:spPr>
          <a:xfrm>
            <a:off x="5557995" y="3926436"/>
            <a:ext cx="1712328" cy="43858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Australia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ARC Policy on Open Access (2013)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Australia Research Data Commons </a:t>
            </a:r>
          </a:p>
        </p:txBody>
      </p:sp>
      <p:sp>
        <p:nvSpPr>
          <p:cNvPr id="11" name="Rectangle 10">
            <a:extLst>
              <a:ext uri="{FF2B5EF4-FFF2-40B4-BE49-F238E27FC236}">
                <a16:creationId xmlns:a16="http://schemas.microsoft.com/office/drawing/2014/main" id="{EEEC9F5F-51E8-819D-71C4-9907725DB80F}"/>
              </a:ext>
            </a:extLst>
          </p:cNvPr>
          <p:cNvSpPr/>
          <p:nvPr/>
        </p:nvSpPr>
        <p:spPr>
          <a:xfrm>
            <a:off x="1818214" y="3851975"/>
            <a:ext cx="931311" cy="66941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rPr>
              <a:t>Africa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Africa Open Science Platform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Initiated in 2016</a:t>
            </a:r>
            <a:endPar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MY" sz="7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37E3F156-CA4C-BFDA-BE79-6476F4670C86}"/>
              </a:ext>
            </a:extLst>
          </p:cNvPr>
          <p:cNvSpPr/>
          <p:nvPr/>
        </p:nvSpPr>
        <p:spPr>
          <a:xfrm>
            <a:off x="5381309" y="2877610"/>
            <a:ext cx="1032851" cy="66941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Indonesia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Presidential Regulation Satu Data Indonesia (2016)</a:t>
            </a:r>
          </a:p>
        </p:txBody>
      </p:sp>
      <p:sp>
        <p:nvSpPr>
          <p:cNvPr id="14" name="Rectangle 13">
            <a:extLst>
              <a:ext uri="{FF2B5EF4-FFF2-40B4-BE49-F238E27FC236}">
                <a16:creationId xmlns:a16="http://schemas.microsoft.com/office/drawing/2014/main" id="{C723935C-9D9D-D2A8-BC0C-7A40F639942E}"/>
              </a:ext>
            </a:extLst>
          </p:cNvPr>
          <p:cNvSpPr/>
          <p:nvPr/>
        </p:nvSpPr>
        <p:spPr>
          <a:xfrm>
            <a:off x="2652304" y="2690655"/>
            <a:ext cx="931311" cy="66941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India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Data Sharing and Accessibility Policy (NDSAP)</a:t>
            </a:r>
            <a:endParaRPr kumimoji="0" lang="en-MY" sz="7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D3BE8730-059D-0C49-C0D0-49D3C119F0D2}"/>
              </a:ext>
            </a:extLst>
          </p:cNvPr>
          <p:cNvSpPr/>
          <p:nvPr/>
        </p:nvSpPr>
        <p:spPr>
          <a:xfrm>
            <a:off x="3970113" y="563164"/>
            <a:ext cx="2468946" cy="90024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European Union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Amsterdam Call for Action on Open Science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Vienna Declaration on European Open Science Cloud</a:t>
            </a:r>
            <a:b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(EOSC)</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European Data Portal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Open Research Data Platform Switzerland (2016)</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MY" sz="7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CDF6ACCB-A70E-FE61-FAF5-32A56B2E1965}"/>
              </a:ext>
            </a:extLst>
          </p:cNvPr>
          <p:cNvCxnSpPr>
            <a:cxnSpLocks/>
          </p:cNvCxnSpPr>
          <p:nvPr/>
        </p:nvCxnSpPr>
        <p:spPr>
          <a:xfrm flipV="1">
            <a:off x="4651868" y="2349576"/>
            <a:ext cx="0" cy="215392"/>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6C39AF5-9D52-0580-D087-EBAB0C574ABF}"/>
              </a:ext>
            </a:extLst>
          </p:cNvPr>
          <p:cNvCxnSpPr>
            <a:cxnSpLocks/>
          </p:cNvCxnSpPr>
          <p:nvPr/>
        </p:nvCxnSpPr>
        <p:spPr>
          <a:xfrm flipH="1" flipV="1">
            <a:off x="3217940" y="1891634"/>
            <a:ext cx="267505" cy="829295"/>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2E6963-9B6D-A24E-932F-FF1B3FC122D9}"/>
              </a:ext>
            </a:extLst>
          </p:cNvPr>
          <p:cNvCxnSpPr>
            <a:cxnSpLocks/>
          </p:cNvCxnSpPr>
          <p:nvPr/>
        </p:nvCxnSpPr>
        <p:spPr>
          <a:xfrm flipV="1">
            <a:off x="5048066" y="2607843"/>
            <a:ext cx="333242" cy="249921"/>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49DE07-ADEF-CAFD-51F4-4F3291817A06}"/>
              </a:ext>
            </a:extLst>
          </p:cNvPr>
          <p:cNvCxnSpPr>
            <a:cxnSpLocks/>
          </p:cNvCxnSpPr>
          <p:nvPr/>
        </p:nvCxnSpPr>
        <p:spPr>
          <a:xfrm flipV="1">
            <a:off x="4876226" y="3212749"/>
            <a:ext cx="482854" cy="353261"/>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EF0E889-84DA-DBB0-94DF-5E145C45BEC6}"/>
              </a:ext>
            </a:extLst>
          </p:cNvPr>
          <p:cNvCxnSpPr>
            <a:cxnSpLocks/>
          </p:cNvCxnSpPr>
          <p:nvPr/>
        </p:nvCxnSpPr>
        <p:spPr>
          <a:xfrm>
            <a:off x="5116185" y="4186682"/>
            <a:ext cx="441811"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7619E0-DDFE-E393-4605-F5AD062B94A4}"/>
              </a:ext>
            </a:extLst>
          </p:cNvPr>
          <p:cNvCxnSpPr>
            <a:cxnSpLocks/>
          </p:cNvCxnSpPr>
          <p:nvPr/>
        </p:nvCxnSpPr>
        <p:spPr>
          <a:xfrm flipH="1" flipV="1">
            <a:off x="6740087" y="1953622"/>
            <a:ext cx="137795" cy="118789"/>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B4FF65D-343C-638C-0116-66CB49ABDF52}"/>
              </a:ext>
            </a:extLst>
          </p:cNvPr>
          <p:cNvCxnSpPr>
            <a:cxnSpLocks/>
          </p:cNvCxnSpPr>
          <p:nvPr/>
        </p:nvCxnSpPr>
        <p:spPr>
          <a:xfrm flipV="1">
            <a:off x="7557675" y="2134184"/>
            <a:ext cx="175691" cy="233588"/>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53BE5F-85AB-F483-5A01-C06D06978E52}"/>
              </a:ext>
            </a:extLst>
          </p:cNvPr>
          <p:cNvCxnSpPr>
            <a:cxnSpLocks/>
          </p:cNvCxnSpPr>
          <p:nvPr/>
        </p:nvCxnSpPr>
        <p:spPr>
          <a:xfrm flipV="1">
            <a:off x="4111928" y="3912610"/>
            <a:ext cx="143700" cy="440418"/>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95BD12-86A1-7690-11D4-0FB2AFC5E2BF}"/>
              </a:ext>
            </a:extLst>
          </p:cNvPr>
          <p:cNvCxnSpPr>
            <a:cxnSpLocks/>
          </p:cNvCxnSpPr>
          <p:nvPr/>
        </p:nvCxnSpPr>
        <p:spPr>
          <a:xfrm flipV="1">
            <a:off x="3676534" y="3666337"/>
            <a:ext cx="507245" cy="153258"/>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78CD978B-E0FA-0C3B-C720-C84EBC222159}"/>
              </a:ext>
            </a:extLst>
          </p:cNvPr>
          <p:cNvSpPr/>
          <p:nvPr/>
        </p:nvSpPr>
        <p:spPr>
          <a:xfrm>
            <a:off x="5381309" y="2363364"/>
            <a:ext cx="2286457" cy="5539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00B2EC"/>
                </a:solidFill>
                <a:effectLst/>
                <a:uLnTx/>
                <a:uFillTx/>
                <a:latin typeface="Arial" panose="020B0604020202020204" pitchFamily="34" charset="0"/>
                <a:ea typeface="+mn-ea"/>
                <a:cs typeface="Arial" panose="020B0604020202020204" pitchFamily="34" charset="0"/>
              </a:rPr>
              <a:t>Japan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Open Science in 5</a:t>
            </a:r>
            <a:r>
              <a:rPr kumimoji="0" lang="en-US" sz="750"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S&amp;T Basic Plan (2016) JST Policy on Open Access to Research Publications and Research Data Management 2017</a:t>
            </a:r>
          </a:p>
        </p:txBody>
      </p:sp>
      <p:sp>
        <p:nvSpPr>
          <p:cNvPr id="39" name="TextBox 38">
            <a:extLst>
              <a:ext uri="{FF2B5EF4-FFF2-40B4-BE49-F238E27FC236}">
                <a16:creationId xmlns:a16="http://schemas.microsoft.com/office/drawing/2014/main" id="{22A8EA6A-2C69-7E02-7B77-046C116FA43B}"/>
              </a:ext>
            </a:extLst>
          </p:cNvPr>
          <p:cNvSpPr txBox="1"/>
          <p:nvPr/>
        </p:nvSpPr>
        <p:spPr>
          <a:xfrm>
            <a:off x="9094782" y="5392289"/>
            <a:ext cx="1409360"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MY" sz="1050" b="0" i="1" u="none" strike="noStrike" kern="1200" cap="none" spc="0" normalizeH="0" baseline="0" noProof="0">
                <a:ln>
                  <a:noFill/>
                </a:ln>
                <a:solidFill>
                  <a:prstClr val="white"/>
                </a:solidFill>
                <a:effectLst/>
                <a:uLnTx/>
                <a:uFillTx/>
                <a:latin typeface="Calibri" panose="020F0502020204030204"/>
                <a:ea typeface="+mn-ea"/>
                <a:cs typeface="+mn-cs"/>
              </a:rPr>
              <a:t>*List is non-exhaustive</a:t>
            </a:r>
          </a:p>
        </p:txBody>
      </p:sp>
      <p:graphicFrame>
        <p:nvGraphicFramePr>
          <p:cNvPr id="40" name="Table 35">
            <a:extLst>
              <a:ext uri="{FF2B5EF4-FFF2-40B4-BE49-F238E27FC236}">
                <a16:creationId xmlns:a16="http://schemas.microsoft.com/office/drawing/2014/main" id="{2A6A56D8-BD92-F9B1-B93F-63A206B3389E}"/>
              </a:ext>
            </a:extLst>
          </p:cNvPr>
          <p:cNvGraphicFramePr>
            <a:graphicFrameLocks noGrp="1"/>
          </p:cNvGraphicFramePr>
          <p:nvPr/>
        </p:nvGraphicFramePr>
        <p:xfrm>
          <a:off x="9094782" y="4219333"/>
          <a:ext cx="1596332" cy="1135011"/>
        </p:xfrm>
        <a:graphic>
          <a:graphicData uri="http://schemas.openxmlformats.org/drawingml/2006/table">
            <a:tbl>
              <a:tblPr firstRow="1" bandRow="1">
                <a:tableStyleId>{5940675A-B579-460E-94D1-54222C63F5DA}</a:tableStyleId>
              </a:tblPr>
              <a:tblGrid>
                <a:gridCol w="1596332">
                  <a:extLst>
                    <a:ext uri="{9D8B030D-6E8A-4147-A177-3AD203B41FA5}">
                      <a16:colId xmlns:a16="http://schemas.microsoft.com/office/drawing/2014/main" val="886690312"/>
                    </a:ext>
                  </a:extLst>
                </a:gridCol>
              </a:tblGrid>
              <a:tr h="388251">
                <a:tc>
                  <a:txBody>
                    <a:bodyPr/>
                    <a:lstStyle/>
                    <a:p>
                      <a:r>
                        <a:rPr lang="en-MY" sz="1000" b="1">
                          <a:solidFill>
                            <a:srgbClr val="00B2EC"/>
                          </a:solidFill>
                        </a:rPr>
                        <a:t>Open Science initiative in APEC Economies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6371204"/>
                  </a:ext>
                </a:extLst>
              </a:tr>
              <a:tr h="320040">
                <a:tc>
                  <a:txBody>
                    <a:bodyPr/>
                    <a:lstStyle/>
                    <a:p>
                      <a:r>
                        <a:rPr lang="en-MY" sz="1000" b="1">
                          <a:solidFill>
                            <a:schemeClr val="accent6"/>
                          </a:solidFill>
                        </a:rPr>
                        <a:t>Open Science Initiative in non-APEC economies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4158509"/>
                  </a:ext>
                </a:extLst>
              </a:tr>
              <a:tr h="194310">
                <a:tc>
                  <a:txBody>
                    <a:bodyPr/>
                    <a:lstStyle/>
                    <a:p>
                      <a:r>
                        <a:rPr lang="en-MY" sz="1000" b="1" dirty="0">
                          <a:solidFill>
                            <a:schemeClr val="accent4"/>
                          </a:solidFill>
                        </a:rPr>
                        <a:t>Open Science Initiative by global institution / regions</a:t>
                      </a:r>
                      <a:endParaRPr lang="en-MY" sz="1000" b="1" dirty="0">
                        <a:solidFill>
                          <a:schemeClr val="accent6"/>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3589980"/>
                  </a:ext>
                </a:extLst>
              </a:tr>
            </a:tbl>
          </a:graphicData>
        </a:graphic>
      </p:graphicFrame>
      <p:cxnSp>
        <p:nvCxnSpPr>
          <p:cNvPr id="41" name="Straight Connector 40">
            <a:extLst>
              <a:ext uri="{FF2B5EF4-FFF2-40B4-BE49-F238E27FC236}">
                <a16:creationId xmlns:a16="http://schemas.microsoft.com/office/drawing/2014/main" id="{61F2BCBB-41C2-89D7-D543-9599C69830CB}"/>
              </a:ext>
            </a:extLst>
          </p:cNvPr>
          <p:cNvCxnSpPr>
            <a:cxnSpLocks/>
          </p:cNvCxnSpPr>
          <p:nvPr/>
        </p:nvCxnSpPr>
        <p:spPr>
          <a:xfrm flipV="1">
            <a:off x="8257789" y="3721031"/>
            <a:ext cx="186238" cy="130945"/>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F795CF-25EB-59D2-86B3-FD221C17B927}"/>
              </a:ext>
            </a:extLst>
          </p:cNvPr>
          <p:cNvCxnSpPr>
            <a:cxnSpLocks/>
          </p:cNvCxnSpPr>
          <p:nvPr/>
        </p:nvCxnSpPr>
        <p:spPr>
          <a:xfrm flipV="1">
            <a:off x="2204967" y="3572519"/>
            <a:ext cx="253449" cy="257257"/>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FE2F0DD-E9E7-2E97-4CE0-DE274A7D4331}"/>
              </a:ext>
            </a:extLst>
          </p:cNvPr>
          <p:cNvCxnSpPr>
            <a:cxnSpLocks/>
          </p:cNvCxnSpPr>
          <p:nvPr/>
        </p:nvCxnSpPr>
        <p:spPr>
          <a:xfrm>
            <a:off x="3485445" y="3138695"/>
            <a:ext cx="191089" cy="73622"/>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34E377B-7AEC-7FE9-BBEB-EF169DFF725D}"/>
              </a:ext>
            </a:extLst>
          </p:cNvPr>
          <p:cNvSpPr/>
          <p:nvPr/>
        </p:nvSpPr>
        <p:spPr>
          <a:xfrm>
            <a:off x="1485881" y="2078094"/>
            <a:ext cx="67401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7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UNESCO Open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UNESCO Open Science Outlook 1 (2023)</a:t>
            </a:r>
            <a:endParaRPr kumimoji="0" lang="en-MY" sz="7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E4CBC187-8B26-2C4C-B2DC-B41D2E02CC43}"/>
              </a:ext>
            </a:extLst>
          </p:cNvPr>
          <p:cNvCxnSpPr>
            <a:cxnSpLocks/>
          </p:cNvCxnSpPr>
          <p:nvPr/>
        </p:nvCxnSpPr>
        <p:spPr>
          <a:xfrm flipV="1">
            <a:off x="2218274" y="2727466"/>
            <a:ext cx="158102" cy="29440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514BC25-B868-B0C1-3071-1295B4D8EFB9}"/>
              </a:ext>
            </a:extLst>
          </p:cNvPr>
          <p:cNvSpPr/>
          <p:nvPr/>
        </p:nvSpPr>
        <p:spPr>
          <a:xfrm>
            <a:off x="1711120" y="3016538"/>
            <a:ext cx="848265" cy="5539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rPr>
              <a:t>France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MY" sz="7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National Plan for Open Science (2018)</a:t>
            </a:r>
          </a:p>
        </p:txBody>
      </p:sp>
      <p:cxnSp>
        <p:nvCxnSpPr>
          <p:cNvPr id="42" name="Straight Connector 41">
            <a:extLst>
              <a:ext uri="{FF2B5EF4-FFF2-40B4-BE49-F238E27FC236}">
                <a16:creationId xmlns:a16="http://schemas.microsoft.com/office/drawing/2014/main" id="{D5A06E31-1FBB-4D6E-70E6-5DB1AB0F49D5}"/>
              </a:ext>
            </a:extLst>
          </p:cNvPr>
          <p:cNvCxnSpPr>
            <a:cxnSpLocks/>
          </p:cNvCxnSpPr>
          <p:nvPr/>
        </p:nvCxnSpPr>
        <p:spPr>
          <a:xfrm flipV="1">
            <a:off x="7425763" y="4365018"/>
            <a:ext cx="347412" cy="653115"/>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9C33B80-EDF9-5A74-904C-D14960322EE2}"/>
              </a:ext>
            </a:extLst>
          </p:cNvPr>
          <p:cNvSpPr/>
          <p:nvPr/>
        </p:nvSpPr>
        <p:spPr>
          <a:xfrm>
            <a:off x="7088594" y="5085758"/>
            <a:ext cx="1143014" cy="338554"/>
          </a:xfrm>
          <a:prstGeom prst="rect">
            <a:avLst/>
          </a:prstGeom>
        </p:spPr>
        <p:txBody>
          <a:bodyPr wrap="square">
            <a:spAutoFit/>
          </a:bodyPr>
          <a:lstStyle/>
          <a:p>
            <a:pPr defTabSz="685800">
              <a:defRPr/>
            </a:pPr>
            <a:r>
              <a:rPr lang="en-MY" sz="800" b="1">
                <a:solidFill>
                  <a:srgbClr val="00B2EC"/>
                </a:solidFill>
                <a:latin typeface="Arial" panose="020B0604020202020204" pitchFamily="34" charset="0"/>
                <a:cs typeface="Arial" panose="020B0604020202020204" pitchFamily="34" charset="0"/>
              </a:rPr>
              <a:t>Chile</a:t>
            </a:r>
          </a:p>
          <a:p>
            <a:pPr defTabSz="685800">
              <a:defRPr/>
            </a:pPr>
            <a:r>
              <a:rPr lang="en-MY" sz="800">
                <a:solidFill>
                  <a:schemeClr val="bg1"/>
                </a:solidFill>
                <a:latin typeface="Arial" panose="020B0604020202020204" pitchFamily="34" charset="0"/>
                <a:cs typeface="Arial" panose="020B0604020202020204" pitchFamily="34" charset="0"/>
              </a:rPr>
              <a:t>UC Chile Repository</a:t>
            </a:r>
          </a:p>
        </p:txBody>
      </p:sp>
      <p:sp>
        <p:nvSpPr>
          <p:cNvPr id="17" name="TextBox 16">
            <a:extLst>
              <a:ext uri="{FF2B5EF4-FFF2-40B4-BE49-F238E27FC236}">
                <a16:creationId xmlns:a16="http://schemas.microsoft.com/office/drawing/2014/main" id="{35F04121-0ABA-0A9F-5028-0A89B4492F99}"/>
              </a:ext>
            </a:extLst>
          </p:cNvPr>
          <p:cNvSpPr txBox="1"/>
          <p:nvPr/>
        </p:nvSpPr>
        <p:spPr>
          <a:xfrm>
            <a:off x="8953630" y="849245"/>
            <a:ext cx="1833503" cy="2123658"/>
          </a:xfrm>
          <a:prstGeom prst="rect">
            <a:avLst/>
          </a:prstGeom>
          <a:noFill/>
        </p:spPr>
        <p:txBody>
          <a:bodyPr wrap="square" rtlCol="0">
            <a:spAutoFit/>
          </a:bodyPr>
          <a:lstStyle/>
          <a:p>
            <a:r>
              <a:rPr lang="en-US" sz="7200" b="1">
                <a:solidFill>
                  <a:schemeClr val="accent5">
                    <a:lumMod val="20000"/>
                    <a:lumOff val="80000"/>
                  </a:schemeClr>
                </a:solidFill>
                <a:latin typeface="Arial" panose="020B0604020202020204" pitchFamily="34" charset="0"/>
                <a:cs typeface="Arial" panose="020B0604020202020204" pitchFamily="34" charset="0"/>
              </a:rPr>
              <a:t>10</a:t>
            </a:r>
          </a:p>
          <a:p>
            <a:r>
              <a:rPr lang="en-US" sz="1500" b="1">
                <a:solidFill>
                  <a:schemeClr val="accent5">
                    <a:lumMod val="20000"/>
                    <a:lumOff val="80000"/>
                  </a:schemeClr>
                </a:solidFill>
                <a:latin typeface="Arial" panose="020B0604020202020204" pitchFamily="34" charset="0"/>
                <a:cs typeface="Arial" panose="020B0604020202020204" pitchFamily="34" charset="0"/>
              </a:rPr>
              <a:t>APEC Economies</a:t>
            </a:r>
          </a:p>
          <a:p>
            <a:r>
              <a:rPr lang="en-US" sz="1500" b="1">
                <a:solidFill>
                  <a:schemeClr val="accent5">
                    <a:lumMod val="20000"/>
                    <a:lumOff val="80000"/>
                  </a:schemeClr>
                </a:solidFill>
                <a:latin typeface="Arial" panose="020B0604020202020204" pitchFamily="34" charset="0"/>
                <a:cs typeface="Arial" panose="020B0604020202020204" pitchFamily="34" charset="0"/>
              </a:rPr>
              <a:t>have Open Science related initiatives</a:t>
            </a:r>
          </a:p>
        </p:txBody>
      </p:sp>
    </p:spTree>
    <p:extLst>
      <p:ext uri="{BB962C8B-B14F-4D97-AF65-F5344CB8AC3E}">
        <p14:creationId xmlns:p14="http://schemas.microsoft.com/office/powerpoint/2010/main" val="351815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C83BBA-2556-591C-59FD-5BD2DF132AAD}"/>
              </a:ext>
            </a:extLst>
          </p:cNvPr>
          <p:cNvSpPr txBox="1"/>
          <p:nvPr/>
        </p:nvSpPr>
        <p:spPr>
          <a:xfrm>
            <a:off x="671381" y="1322584"/>
            <a:ext cx="8426319" cy="2534027"/>
          </a:xfrm>
          <a:prstGeom prst="rect">
            <a:avLst/>
          </a:prstGeom>
          <a:noFill/>
        </p:spPr>
        <p:txBody>
          <a:bodyPr wrap="square">
            <a:spAutoFit/>
          </a:bodyPr>
          <a:lstStyle/>
          <a:p>
            <a:pPr algn="just">
              <a:lnSpc>
                <a:spcPct val="150000"/>
              </a:lnSpc>
            </a:pPr>
            <a:r>
              <a:rPr lang="en-MY" b="1" i="0" dirty="0">
                <a:solidFill>
                  <a:srgbClr val="303030"/>
                </a:solidFill>
                <a:effectLst/>
                <a:latin typeface="Arial" panose="020B0604020202020204" pitchFamily="34" charset="0"/>
                <a:cs typeface="Arial" panose="020B0604020202020204" pitchFamily="34" charset="0"/>
              </a:rPr>
              <a:t>For research findings to fulfil the vision of science/research as a global public good, a platform that enables the beneficial and applicable knowledge and data obtained from research activities need to be available and accessible worldwide, </a:t>
            </a:r>
            <a:r>
              <a:rPr lang="en-MY" b="1" dirty="0">
                <a:solidFill>
                  <a:srgbClr val="303030"/>
                </a:solidFill>
                <a:latin typeface="Arial" panose="020B0604020202020204" pitchFamily="34" charset="0"/>
                <a:cs typeface="Arial" panose="020B0604020202020204" pitchFamily="34" charset="0"/>
              </a:rPr>
              <a:t>which</a:t>
            </a:r>
            <a:r>
              <a:rPr lang="en-MY" b="1" i="0" dirty="0">
                <a:solidFill>
                  <a:srgbClr val="303030"/>
                </a:solidFill>
                <a:effectLst/>
                <a:latin typeface="Arial" panose="020B0604020202020204" pitchFamily="34" charset="0"/>
                <a:cs typeface="Arial" panose="020B0604020202020204" pitchFamily="34" charset="0"/>
              </a:rPr>
              <a:t> can be used by anyone, anywhere, without preventing or impeding its use by others is needed. </a:t>
            </a:r>
          </a:p>
          <a:p>
            <a:pPr algn="just">
              <a:lnSpc>
                <a:spcPct val="150000"/>
              </a:lnSpc>
            </a:pPr>
            <a:endParaRPr lang="en-MY" b="1" dirty="0">
              <a:solidFill>
                <a:srgbClr val="30303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5E1E5B8-6B20-560F-6178-653CA3F94D14}"/>
              </a:ext>
            </a:extLst>
          </p:cNvPr>
          <p:cNvSpPr txBox="1"/>
          <p:nvPr/>
        </p:nvSpPr>
        <p:spPr>
          <a:xfrm>
            <a:off x="616844" y="4850707"/>
            <a:ext cx="10666970" cy="872034"/>
          </a:xfrm>
          <a:prstGeom prst="rect">
            <a:avLst/>
          </a:prstGeom>
          <a:noFill/>
        </p:spPr>
        <p:txBody>
          <a:bodyPr wrap="square">
            <a:spAutoFit/>
          </a:bodyPr>
          <a:lstStyle/>
          <a:p>
            <a:pPr algn="just">
              <a:lnSpc>
                <a:spcPct val="150000"/>
              </a:lnSpc>
            </a:pPr>
            <a:r>
              <a:rPr lang="en-MY" b="1" i="0" dirty="0">
                <a:solidFill>
                  <a:srgbClr val="212121"/>
                </a:solidFill>
                <a:effectLst/>
                <a:latin typeface="Arial" panose="020B0604020202020204" pitchFamily="34" charset="0"/>
                <a:cs typeface="Arial" panose="020B0604020202020204" pitchFamily="34" charset="0"/>
              </a:rPr>
              <a:t>Sharing of knowledge, data and other findings can help provide the vital solutions needed  to tackle some global problems such as climate change and health pandemics issues. </a:t>
            </a:r>
            <a:endParaRPr lang="en-US" b="1"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1EBCF62-D00B-D2E3-7F1B-5F0631409E35}"/>
              </a:ext>
            </a:extLst>
          </p:cNvPr>
          <p:cNvGrpSpPr/>
          <p:nvPr/>
        </p:nvGrpSpPr>
        <p:grpSpPr>
          <a:xfrm>
            <a:off x="213337" y="220129"/>
            <a:ext cx="1988594" cy="903466"/>
            <a:chOff x="213337" y="220129"/>
            <a:chExt cx="1988594" cy="903466"/>
          </a:xfrm>
        </p:grpSpPr>
        <p:pic>
          <p:nvPicPr>
            <p:cNvPr id="9" name="Picture 8">
              <a:extLst>
                <a:ext uri="{FF2B5EF4-FFF2-40B4-BE49-F238E27FC236}">
                  <a16:creationId xmlns:a16="http://schemas.microsoft.com/office/drawing/2014/main" id="{863AA0F4-452A-9442-097A-69CF3E68D0B7}"/>
                </a:ext>
              </a:extLst>
            </p:cNvPr>
            <p:cNvPicPr>
              <a:picLocks noChangeAspect="1"/>
            </p:cNvPicPr>
            <p:nvPr/>
          </p:nvPicPr>
          <p:blipFill rotWithShape="1">
            <a:blip r:embed="rId2"/>
            <a:srcRect t="23081" b="20255"/>
            <a:stretch/>
          </p:blipFill>
          <p:spPr>
            <a:xfrm>
              <a:off x="213337" y="220129"/>
              <a:ext cx="1441623" cy="655517"/>
            </a:xfrm>
            <a:prstGeom prst="rect">
              <a:avLst/>
            </a:prstGeom>
          </p:spPr>
        </p:pic>
        <p:pic>
          <p:nvPicPr>
            <p:cNvPr id="11" name="Picture 10" descr="A close up of a sign&#10;&#10;Description automatically generated">
              <a:extLst>
                <a:ext uri="{FF2B5EF4-FFF2-40B4-BE49-F238E27FC236}">
                  <a16:creationId xmlns:a16="http://schemas.microsoft.com/office/drawing/2014/main" id="{D00721C3-4214-2211-462A-BBB9DEEC9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82" y="718885"/>
              <a:ext cx="680467" cy="404710"/>
            </a:xfrm>
            <a:prstGeom prst="rect">
              <a:avLst/>
            </a:prstGeom>
          </p:spPr>
        </p:pic>
        <p:pic>
          <p:nvPicPr>
            <p:cNvPr id="12" name="Picture 11" descr="Header2018">
              <a:extLst>
                <a:ext uri="{FF2B5EF4-FFF2-40B4-BE49-F238E27FC236}">
                  <a16:creationId xmlns:a16="http://schemas.microsoft.com/office/drawing/2014/main" id="{14AAE718-5517-E2CE-D34B-052076FAFD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6257"/>
            <a:stretch/>
          </p:blipFill>
          <p:spPr bwMode="auto">
            <a:xfrm>
              <a:off x="1521464" y="467312"/>
              <a:ext cx="680467" cy="60808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0F1551C9-0E82-9E52-79EE-F47301AA35A4}"/>
              </a:ext>
            </a:extLst>
          </p:cNvPr>
          <p:cNvPicPr>
            <a:picLocks noChangeAspect="1"/>
          </p:cNvPicPr>
          <p:nvPr/>
        </p:nvPicPr>
        <p:blipFill>
          <a:blip r:embed="rId5"/>
          <a:stretch>
            <a:fillRect/>
          </a:stretch>
        </p:blipFill>
        <p:spPr>
          <a:xfrm>
            <a:off x="9207488" y="1075401"/>
            <a:ext cx="1482952" cy="1402792"/>
          </a:xfrm>
          <a:prstGeom prst="rect">
            <a:avLst/>
          </a:prstGeom>
        </p:spPr>
      </p:pic>
      <p:pic>
        <p:nvPicPr>
          <p:cNvPr id="4" name="Picture 3">
            <a:extLst>
              <a:ext uri="{FF2B5EF4-FFF2-40B4-BE49-F238E27FC236}">
                <a16:creationId xmlns:a16="http://schemas.microsoft.com/office/drawing/2014/main" id="{5B9CDFC2-6C9A-4AC8-6D31-AC74A66E5817}"/>
              </a:ext>
            </a:extLst>
          </p:cNvPr>
          <p:cNvPicPr>
            <a:picLocks noChangeAspect="1"/>
          </p:cNvPicPr>
          <p:nvPr/>
        </p:nvPicPr>
        <p:blipFill>
          <a:blip r:embed="rId6"/>
          <a:stretch>
            <a:fillRect/>
          </a:stretch>
        </p:blipFill>
        <p:spPr>
          <a:xfrm>
            <a:off x="10374421" y="1605036"/>
            <a:ext cx="1817579" cy="1077084"/>
          </a:xfrm>
          <a:prstGeom prst="rect">
            <a:avLst/>
          </a:prstGeom>
          <a:effectLst>
            <a:softEdge rad="328761"/>
          </a:effectLst>
        </p:spPr>
      </p:pic>
      <p:pic>
        <p:nvPicPr>
          <p:cNvPr id="2" name="Picture 1">
            <a:extLst>
              <a:ext uri="{FF2B5EF4-FFF2-40B4-BE49-F238E27FC236}">
                <a16:creationId xmlns:a16="http://schemas.microsoft.com/office/drawing/2014/main" id="{193F0BCD-E210-2B60-17B7-158DBB065E84}"/>
              </a:ext>
            </a:extLst>
          </p:cNvPr>
          <p:cNvPicPr>
            <a:picLocks noChangeAspect="1"/>
          </p:cNvPicPr>
          <p:nvPr/>
        </p:nvPicPr>
        <p:blipFill>
          <a:blip r:embed="rId7"/>
          <a:stretch>
            <a:fillRect/>
          </a:stretch>
        </p:blipFill>
        <p:spPr>
          <a:xfrm>
            <a:off x="9207488" y="2451947"/>
            <a:ext cx="1370061" cy="676573"/>
          </a:xfrm>
          <a:prstGeom prst="rect">
            <a:avLst/>
          </a:prstGeom>
        </p:spPr>
      </p:pic>
      <p:sp>
        <p:nvSpPr>
          <p:cNvPr id="10" name="TextBox 9">
            <a:extLst>
              <a:ext uri="{FF2B5EF4-FFF2-40B4-BE49-F238E27FC236}">
                <a16:creationId xmlns:a16="http://schemas.microsoft.com/office/drawing/2014/main" id="{11165A09-D435-0700-EC5E-287432A5BE30}"/>
              </a:ext>
            </a:extLst>
          </p:cNvPr>
          <p:cNvSpPr txBox="1"/>
          <p:nvPr/>
        </p:nvSpPr>
        <p:spPr>
          <a:xfrm>
            <a:off x="671381" y="3750114"/>
            <a:ext cx="10557897" cy="872034"/>
          </a:xfrm>
          <a:prstGeom prst="rect">
            <a:avLst/>
          </a:prstGeom>
          <a:noFill/>
        </p:spPr>
        <p:txBody>
          <a:bodyPr wrap="square">
            <a:spAutoFit/>
          </a:bodyPr>
          <a:lstStyle/>
          <a:p>
            <a:pPr algn="just">
              <a:lnSpc>
                <a:spcPct val="150000"/>
              </a:lnSpc>
            </a:pPr>
            <a:r>
              <a:rPr lang="en-MY" b="1" i="0" dirty="0">
                <a:solidFill>
                  <a:srgbClr val="212121"/>
                </a:solidFill>
                <a:effectLst/>
                <a:latin typeface="Arial" panose="020B0604020202020204" pitchFamily="34" charset="0"/>
                <a:cs typeface="Arial" panose="020B0604020202020204" pitchFamily="34" charset="0"/>
              </a:rPr>
              <a:t>A growing number of researchers now acknowledge that copyright issues of publications is not only holding back individual researchers but can </a:t>
            </a:r>
            <a:r>
              <a:rPr lang="en-MY" b="1" dirty="0">
                <a:solidFill>
                  <a:srgbClr val="212121"/>
                </a:solidFill>
                <a:latin typeface="Arial" panose="020B0604020202020204" pitchFamily="34" charset="0"/>
                <a:cs typeface="Arial" panose="020B0604020202020204" pitchFamily="34" charset="0"/>
              </a:rPr>
              <a:t>also</a:t>
            </a:r>
            <a:r>
              <a:rPr lang="en-MY" b="1" i="0" dirty="0">
                <a:solidFill>
                  <a:srgbClr val="212121"/>
                </a:solidFill>
                <a:effectLst/>
                <a:latin typeface="Arial" panose="020B0604020202020204" pitchFamily="34" charset="0"/>
                <a:cs typeface="Arial" panose="020B0604020202020204" pitchFamily="34" charset="0"/>
              </a:rPr>
              <a:t> </a:t>
            </a:r>
            <a:r>
              <a:rPr lang="en-MY" b="1" dirty="0">
                <a:solidFill>
                  <a:srgbClr val="212121"/>
                </a:solidFill>
                <a:latin typeface="Arial" panose="020B0604020202020204" pitchFamily="34" charset="0"/>
                <a:cs typeface="Arial" panose="020B0604020202020204" pitchFamily="34" charset="0"/>
              </a:rPr>
              <a:t>hampers</a:t>
            </a:r>
            <a:r>
              <a:rPr lang="en-MY" b="1" i="0" dirty="0">
                <a:solidFill>
                  <a:srgbClr val="212121"/>
                </a:solidFill>
                <a:effectLst/>
                <a:latin typeface="Arial" panose="020B0604020202020204" pitchFamily="34" charset="0"/>
                <a:cs typeface="Arial" panose="020B0604020202020204" pitchFamily="34" charset="0"/>
              </a:rPr>
              <a:t> scientific progress. </a:t>
            </a:r>
            <a:endParaRPr lang="en-MY" b="1" i="0" dirty="0">
              <a:solidFill>
                <a:srgbClr val="30303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443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CCF11-9FA4-6B51-1305-EE86AE251084}"/>
              </a:ext>
            </a:extLst>
          </p:cNvPr>
          <p:cNvSpPr txBox="1"/>
          <p:nvPr/>
        </p:nvSpPr>
        <p:spPr>
          <a:xfrm>
            <a:off x="0" y="3556063"/>
            <a:ext cx="5836216" cy="1754326"/>
          </a:xfrm>
          <a:prstGeom prst="rect">
            <a:avLst/>
          </a:prstGeom>
          <a:noFill/>
        </p:spPr>
        <p:txBody>
          <a:bodyPr wrap="square">
            <a:spAutoFit/>
          </a:bodyPr>
          <a:lstStyle/>
          <a:p>
            <a:pPr marL="285750" indent="-285750" algn="l">
              <a:buFont typeface="Wingdings" panose="05000000000000000000" pitchFamily="2" charset="2"/>
              <a:buChar char="§"/>
            </a:pPr>
            <a:r>
              <a:rPr lang="en-US" b="0" i="0" dirty="0">
                <a:solidFill>
                  <a:srgbClr val="535353"/>
                </a:solidFill>
                <a:effectLst/>
                <a:latin typeface="Calibri" panose="020F0502020204030204" pitchFamily="34" charset="0"/>
                <a:cs typeface="Calibri" panose="020F0502020204030204" pitchFamily="34" charset="0"/>
              </a:rPr>
              <a:t>Greatly </a:t>
            </a:r>
            <a:r>
              <a:rPr lang="en-US" b="1" i="0" dirty="0">
                <a:solidFill>
                  <a:srgbClr val="535353"/>
                </a:solidFill>
                <a:effectLst/>
                <a:latin typeface="Calibri" panose="020F0502020204030204" pitchFamily="34" charset="0"/>
                <a:cs typeface="Calibri" panose="020F0502020204030204" pitchFamily="34" charset="0"/>
              </a:rPr>
              <a:t>reduce emphasis on the journal impact factor </a:t>
            </a:r>
            <a:r>
              <a:rPr lang="en-US" b="0" i="0" dirty="0">
                <a:solidFill>
                  <a:srgbClr val="535353"/>
                </a:solidFill>
                <a:effectLst/>
                <a:latin typeface="Calibri" panose="020F0502020204030204" pitchFamily="34" charset="0"/>
                <a:cs typeface="Calibri" panose="020F0502020204030204" pitchFamily="34" charset="0"/>
              </a:rPr>
              <a:t>as a promotional tool, ideally by ceasing to promote the impact factor or by presenting the metric in the context of a variety of journal-based metrics that provide a richer view of journal performance.</a:t>
            </a:r>
          </a:p>
          <a:p>
            <a:pPr marL="285750" indent="-285750" algn="l">
              <a:buFont typeface="Wingdings" panose="05000000000000000000" pitchFamily="2" charset="2"/>
              <a:buChar char="§"/>
            </a:pPr>
            <a:endParaRPr lang="en-US" b="0" i="0" dirty="0">
              <a:solidFill>
                <a:srgbClr val="535353"/>
              </a:solidFill>
              <a:effectLst/>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39E54D4B-7CE5-5329-80DE-3D7FFA1D411D}"/>
              </a:ext>
            </a:extLst>
          </p:cNvPr>
          <p:cNvSpPr txBox="1">
            <a:spLocks/>
          </p:cNvSpPr>
          <p:nvPr/>
        </p:nvSpPr>
        <p:spPr>
          <a:xfrm>
            <a:off x="2974223" y="1097898"/>
            <a:ext cx="10404475" cy="703262"/>
          </a:xfrm>
          <a:prstGeom prst="rect">
            <a:avLst/>
          </a:prstGeom>
          <a:noFill/>
        </p:spPr>
        <p:txBody>
          <a:bodyPr vert="horz" lIns="0" tIns="108000" rIns="0" bIns="0" rtlCol="0" anchor="t" anchorCtr="0">
            <a:normAutofit/>
          </a:bodyPr>
          <a:lstStyle>
            <a:lvl1pPr algn="l" defTabSz="914377" rtl="0" eaLnBrk="1" latinLnBrk="0" hangingPunct="1">
              <a:lnSpc>
                <a:spcPct val="90000"/>
              </a:lnSpc>
              <a:spcBef>
                <a:spcPts val="0"/>
              </a:spcBef>
              <a:buNone/>
              <a:defRPr sz="3400" b="1" kern="1200">
                <a:solidFill>
                  <a:schemeClr val="accent3"/>
                </a:solidFill>
                <a:latin typeface="Arial" charset="0"/>
                <a:ea typeface="Arial" charset="0"/>
                <a:cs typeface="Arial" charset="0"/>
              </a:defRPr>
            </a:lvl1pPr>
          </a:lstStyle>
          <a:p>
            <a:r>
              <a:rPr lang="en-US" sz="2800" dirty="0">
                <a:solidFill>
                  <a:schemeClr val="tx1"/>
                </a:solidFill>
              </a:rPr>
              <a:t>Responsible use of research metrics</a:t>
            </a:r>
          </a:p>
        </p:txBody>
      </p:sp>
      <p:pic>
        <p:nvPicPr>
          <p:cNvPr id="4" name="Picture 4">
            <a:extLst>
              <a:ext uri="{FF2B5EF4-FFF2-40B4-BE49-F238E27FC236}">
                <a16:creationId xmlns:a16="http://schemas.microsoft.com/office/drawing/2014/main" id="{B00A0DCD-35D0-7AD3-E2DB-E8B243B03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5" y="1470196"/>
            <a:ext cx="1432354" cy="49391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9465B78-140A-AE80-6885-04D6B5799867}"/>
              </a:ext>
            </a:extLst>
          </p:cNvPr>
          <p:cNvGrpSpPr/>
          <p:nvPr/>
        </p:nvGrpSpPr>
        <p:grpSpPr>
          <a:xfrm>
            <a:off x="6111721" y="1895386"/>
            <a:ext cx="4353548" cy="2882525"/>
            <a:chOff x="8023857" y="1338871"/>
            <a:chExt cx="4481689" cy="2994612"/>
          </a:xfrm>
        </p:grpSpPr>
        <p:pic>
          <p:nvPicPr>
            <p:cNvPr id="6" name="Picture 5">
              <a:extLst>
                <a:ext uri="{FF2B5EF4-FFF2-40B4-BE49-F238E27FC236}">
                  <a16:creationId xmlns:a16="http://schemas.microsoft.com/office/drawing/2014/main" id="{69FD6B89-4E13-D414-1E86-441BC3AF58A5}"/>
                </a:ext>
              </a:extLst>
            </p:cNvPr>
            <p:cNvPicPr>
              <a:picLocks noChangeAspect="1"/>
            </p:cNvPicPr>
            <p:nvPr/>
          </p:nvPicPr>
          <p:blipFill rotWithShape="1">
            <a:blip r:embed="rId3"/>
            <a:srcRect l="29310" t="8889" r="50000" b="54732"/>
            <a:stretch/>
          </p:blipFill>
          <p:spPr>
            <a:xfrm>
              <a:off x="8148036" y="1352779"/>
              <a:ext cx="1713970" cy="2338193"/>
            </a:xfrm>
            <a:prstGeom prst="rect">
              <a:avLst/>
            </a:prstGeom>
            <a:ln>
              <a:solidFill>
                <a:schemeClr val="tx1"/>
              </a:solidFill>
            </a:ln>
          </p:spPr>
        </p:pic>
        <p:pic>
          <p:nvPicPr>
            <p:cNvPr id="7" name="Picture 2" descr="PDF) The Leiden Manifesto for research metrics">
              <a:extLst>
                <a:ext uri="{FF2B5EF4-FFF2-40B4-BE49-F238E27FC236}">
                  <a16:creationId xmlns:a16="http://schemas.microsoft.com/office/drawing/2014/main" id="{0621AD66-7B91-94BC-C7F2-23CD07E7C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600" y="1338871"/>
              <a:ext cx="1796614" cy="23633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221600-54B2-D5F1-28DD-967F6929CFC9}"/>
                </a:ext>
              </a:extLst>
            </p:cNvPr>
            <p:cNvSpPr txBox="1"/>
            <p:nvPr/>
          </p:nvSpPr>
          <p:spPr>
            <a:xfrm>
              <a:off x="8023857" y="3779485"/>
              <a:ext cx="4481689" cy="553998"/>
            </a:xfrm>
            <a:prstGeom prst="rect">
              <a:avLst/>
            </a:prstGeom>
            <a:noFill/>
          </p:spPr>
          <p:txBody>
            <a:bodyPr wrap="square">
              <a:spAutoFit/>
            </a:bodyPr>
            <a:lstStyle/>
            <a:p>
              <a:r>
                <a:rPr lang="en-US" sz="1000" b="1"/>
                <a:t>https://www.ukri.org/publications/review-of-metrics-in-research-assessment-and-management/</a:t>
              </a:r>
            </a:p>
            <a:p>
              <a:r>
                <a:rPr lang="en-US" sz="1000" b="1" i="0">
                  <a:effectLst/>
                  <a:hlinkClick r:id="rId5">
                    <a:extLst>
                      <a:ext uri="{A12FA001-AC4F-418D-AE19-62706E023703}">
                        <ahyp:hlinkClr xmlns:ahyp="http://schemas.microsoft.com/office/drawing/2018/hyperlinkcolor" val="tx"/>
                      </a:ext>
                    </a:extLst>
                  </a:hlinkClick>
                </a:rPr>
                <a:t>https://doi.org/10.1038/520429a</a:t>
              </a:r>
              <a:r>
                <a:rPr lang="en-US" sz="1000" b="1"/>
                <a:t>; http://www.leidenmanifesto.org/</a:t>
              </a:r>
            </a:p>
          </p:txBody>
        </p:sp>
      </p:grpSp>
      <p:grpSp>
        <p:nvGrpSpPr>
          <p:cNvPr id="9" name="Group 8">
            <a:extLst>
              <a:ext uri="{FF2B5EF4-FFF2-40B4-BE49-F238E27FC236}">
                <a16:creationId xmlns:a16="http://schemas.microsoft.com/office/drawing/2014/main" id="{60AA1304-DE97-0A31-09BC-4521739993F7}"/>
              </a:ext>
            </a:extLst>
          </p:cNvPr>
          <p:cNvGrpSpPr/>
          <p:nvPr/>
        </p:nvGrpSpPr>
        <p:grpSpPr>
          <a:xfrm>
            <a:off x="4231564" y="1895038"/>
            <a:ext cx="7889794" cy="4528819"/>
            <a:chOff x="4197904" y="1755100"/>
            <a:chExt cx="7889794" cy="4528819"/>
          </a:xfrm>
        </p:grpSpPr>
        <p:pic>
          <p:nvPicPr>
            <p:cNvPr id="10" name="Picture 9">
              <a:extLst>
                <a:ext uri="{FF2B5EF4-FFF2-40B4-BE49-F238E27FC236}">
                  <a16:creationId xmlns:a16="http://schemas.microsoft.com/office/drawing/2014/main" id="{AFB00EFF-89A9-EA39-42C0-04B0B15BA9C2}"/>
                </a:ext>
              </a:extLst>
            </p:cNvPr>
            <p:cNvPicPr>
              <a:picLocks noChangeAspect="1"/>
            </p:cNvPicPr>
            <p:nvPr/>
          </p:nvPicPr>
          <p:blipFill rotWithShape="1">
            <a:blip r:embed="rId6"/>
            <a:srcRect l="28879" t="7667" r="50000" b="53667"/>
            <a:stretch/>
          </p:blipFill>
          <p:spPr>
            <a:xfrm>
              <a:off x="10183278" y="1755100"/>
              <a:ext cx="1571808" cy="2274929"/>
            </a:xfrm>
            <a:prstGeom prst="rect">
              <a:avLst/>
            </a:prstGeom>
            <a:ln>
              <a:solidFill>
                <a:schemeClr val="tx1"/>
              </a:solidFill>
            </a:ln>
          </p:spPr>
        </p:pic>
        <p:sp>
          <p:nvSpPr>
            <p:cNvPr id="11" name="TextBox 10">
              <a:extLst>
                <a:ext uri="{FF2B5EF4-FFF2-40B4-BE49-F238E27FC236}">
                  <a16:creationId xmlns:a16="http://schemas.microsoft.com/office/drawing/2014/main" id="{9AC4EFB3-E695-3AA2-7D05-B03C450E29F5}"/>
                </a:ext>
              </a:extLst>
            </p:cNvPr>
            <p:cNvSpPr txBox="1"/>
            <p:nvPr/>
          </p:nvSpPr>
          <p:spPr>
            <a:xfrm>
              <a:off x="4197904" y="4806591"/>
              <a:ext cx="7889794" cy="1477328"/>
            </a:xfrm>
            <a:prstGeom prst="rect">
              <a:avLst/>
            </a:prstGeom>
            <a:solidFill>
              <a:srgbClr val="5DC7C1">
                <a:alpha val="36000"/>
              </a:srgbClr>
            </a:solidFill>
          </p:spPr>
          <p:txBody>
            <a:bodyPr wrap="square">
              <a:spAutoFit/>
            </a:bodyPr>
            <a:lstStyle/>
            <a:p>
              <a:r>
                <a:rPr lang="en-US" i="1">
                  <a:latin typeface="Calibri" panose="020F0502020204030204" pitchFamily="34" charset="0"/>
                  <a:cs typeface="Calibri" panose="020F0502020204030204" pitchFamily="34" charset="0"/>
                </a:rPr>
                <a:t>‘When participating in research assessment, for example in hiring, promotion and tenure, and funding decisions, focus on the merits and impact of a researcher's work and </a:t>
              </a:r>
              <a:r>
                <a:rPr lang="en-US" b="1" i="1">
                  <a:latin typeface="Calibri" panose="020F0502020204030204" pitchFamily="34" charset="0"/>
                  <a:cs typeface="Calibri" panose="020F0502020204030204" pitchFamily="34" charset="0"/>
                </a:rPr>
                <a:t>refrain from the use of metrics - particularly journal-based metrics - as a proxy. </a:t>
              </a:r>
              <a:r>
                <a:rPr lang="en-US" i="1">
                  <a:latin typeface="Calibri" panose="020F0502020204030204" pitchFamily="34" charset="0"/>
                  <a:cs typeface="Calibri" panose="020F0502020204030204" pitchFamily="34" charset="0"/>
                </a:rPr>
                <a:t>In particular, they should incorporate the recommendations from DORA and the Leiden Manifesto into the assessment process.’ **</a:t>
              </a:r>
            </a:p>
          </p:txBody>
        </p:sp>
        <p:cxnSp>
          <p:nvCxnSpPr>
            <p:cNvPr id="12" name="Straight Arrow Connector 11">
              <a:extLst>
                <a:ext uri="{FF2B5EF4-FFF2-40B4-BE49-F238E27FC236}">
                  <a16:creationId xmlns:a16="http://schemas.microsoft.com/office/drawing/2014/main" id="{C6C2A413-553A-F09E-F431-EB0ED2043D50}"/>
                </a:ext>
              </a:extLst>
            </p:cNvPr>
            <p:cNvCxnSpPr>
              <a:cxnSpLocks/>
            </p:cNvCxnSpPr>
            <p:nvPr/>
          </p:nvCxnSpPr>
          <p:spPr>
            <a:xfrm flipH="1">
              <a:off x="10923481" y="4030029"/>
              <a:ext cx="289349" cy="776562"/>
            </a:xfrm>
            <a:prstGeom prst="straightConnector1">
              <a:avLst/>
            </a:prstGeom>
            <a:ln w="104775">
              <a:solidFill>
                <a:srgbClr val="00ACC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B9877B0E-6F5D-2CA6-132F-0A46F41F1AEA}"/>
              </a:ext>
            </a:extLst>
          </p:cNvPr>
          <p:cNvSpPr txBox="1"/>
          <p:nvPr/>
        </p:nvSpPr>
        <p:spPr>
          <a:xfrm>
            <a:off x="275505" y="2140508"/>
            <a:ext cx="5977584" cy="1200329"/>
          </a:xfrm>
          <a:prstGeom prst="rect">
            <a:avLst/>
          </a:prstGeom>
          <a:noFill/>
        </p:spPr>
        <p:txBody>
          <a:bodyPr wrap="square">
            <a:spAutoFit/>
          </a:bodyPr>
          <a:lstStyle/>
          <a:p>
            <a:pPr algn="l"/>
            <a:r>
              <a:rPr lang="en-MY" b="1" i="0" dirty="0">
                <a:solidFill>
                  <a:srgbClr val="FF0000"/>
                </a:solidFill>
                <a:effectLst/>
                <a:latin typeface="Lora" pitchFamily="2" charset="77"/>
              </a:rPr>
              <a:t>The Declaration on Research Assessment (DORA) recognizes the need to improve the ways in which researchers and the outputs of scholarly research are evaluated.</a:t>
            </a:r>
          </a:p>
        </p:txBody>
      </p:sp>
      <p:grpSp>
        <p:nvGrpSpPr>
          <p:cNvPr id="14" name="Group 13">
            <a:extLst>
              <a:ext uri="{FF2B5EF4-FFF2-40B4-BE49-F238E27FC236}">
                <a16:creationId xmlns:a16="http://schemas.microsoft.com/office/drawing/2014/main" id="{69F7B1BE-FC70-7774-9FC6-EDEA5A37F79D}"/>
              </a:ext>
            </a:extLst>
          </p:cNvPr>
          <p:cNvGrpSpPr/>
          <p:nvPr/>
        </p:nvGrpSpPr>
        <p:grpSpPr>
          <a:xfrm>
            <a:off x="213337" y="220129"/>
            <a:ext cx="1988594" cy="903466"/>
            <a:chOff x="213337" y="220129"/>
            <a:chExt cx="1988594" cy="903466"/>
          </a:xfrm>
        </p:grpSpPr>
        <p:pic>
          <p:nvPicPr>
            <p:cNvPr id="15" name="Picture 14">
              <a:extLst>
                <a:ext uri="{FF2B5EF4-FFF2-40B4-BE49-F238E27FC236}">
                  <a16:creationId xmlns:a16="http://schemas.microsoft.com/office/drawing/2014/main" id="{4B71269D-4981-9674-FB3E-57E1ADD0F26B}"/>
                </a:ext>
              </a:extLst>
            </p:cNvPr>
            <p:cNvPicPr>
              <a:picLocks noChangeAspect="1"/>
            </p:cNvPicPr>
            <p:nvPr/>
          </p:nvPicPr>
          <p:blipFill rotWithShape="1">
            <a:blip r:embed="rId7"/>
            <a:srcRect t="23081" b="20255"/>
            <a:stretch/>
          </p:blipFill>
          <p:spPr>
            <a:xfrm>
              <a:off x="213337" y="220129"/>
              <a:ext cx="1441623" cy="655517"/>
            </a:xfrm>
            <a:prstGeom prst="rect">
              <a:avLst/>
            </a:prstGeom>
          </p:spPr>
        </p:pic>
        <p:pic>
          <p:nvPicPr>
            <p:cNvPr id="16" name="Picture 15" descr="A close up of a sign&#10;&#10;Description automatically generated">
              <a:extLst>
                <a:ext uri="{FF2B5EF4-FFF2-40B4-BE49-F238E27FC236}">
                  <a16:creationId xmlns:a16="http://schemas.microsoft.com/office/drawing/2014/main" id="{DE30EF16-1617-E992-8318-1B3D4C4145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382" y="718885"/>
              <a:ext cx="680467" cy="404710"/>
            </a:xfrm>
            <a:prstGeom prst="rect">
              <a:avLst/>
            </a:prstGeom>
          </p:spPr>
        </p:pic>
        <p:pic>
          <p:nvPicPr>
            <p:cNvPr id="17" name="Picture 16" descr="Header2018">
              <a:extLst>
                <a:ext uri="{FF2B5EF4-FFF2-40B4-BE49-F238E27FC236}">
                  <a16:creationId xmlns:a16="http://schemas.microsoft.com/office/drawing/2014/main" id="{C6FAE6CE-2E32-3BA0-EB85-26D8E469D2B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86257"/>
            <a:stretch/>
          </p:blipFill>
          <p:spPr bwMode="auto">
            <a:xfrm>
              <a:off x="1521464" y="467312"/>
              <a:ext cx="680467" cy="60808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itle 2">
            <a:extLst>
              <a:ext uri="{FF2B5EF4-FFF2-40B4-BE49-F238E27FC236}">
                <a16:creationId xmlns:a16="http://schemas.microsoft.com/office/drawing/2014/main" id="{C9108C6A-EBF3-DDBD-C991-59634952B976}"/>
              </a:ext>
            </a:extLst>
          </p:cNvPr>
          <p:cNvSpPr txBox="1">
            <a:spLocks/>
          </p:cNvSpPr>
          <p:nvPr/>
        </p:nvSpPr>
        <p:spPr>
          <a:xfrm>
            <a:off x="2618213" y="465599"/>
            <a:ext cx="10404475" cy="703262"/>
          </a:xfrm>
          <a:prstGeom prst="rect">
            <a:avLst/>
          </a:prstGeom>
          <a:noFill/>
        </p:spPr>
        <p:txBody>
          <a:bodyPr vert="horz" lIns="0" tIns="108000" rIns="0" bIns="0" rtlCol="0" anchor="t" anchorCtr="0">
            <a:normAutofit/>
          </a:bodyPr>
          <a:lstStyle>
            <a:lvl1pPr algn="l" defTabSz="914377" rtl="0" eaLnBrk="1" latinLnBrk="0" hangingPunct="1">
              <a:lnSpc>
                <a:spcPct val="90000"/>
              </a:lnSpc>
              <a:spcBef>
                <a:spcPts val="0"/>
              </a:spcBef>
              <a:buNone/>
              <a:defRPr sz="3400" b="1" kern="1200">
                <a:solidFill>
                  <a:schemeClr val="accent3"/>
                </a:solidFill>
                <a:latin typeface="Arial" charset="0"/>
                <a:ea typeface="Arial" charset="0"/>
                <a:cs typeface="Arial" charset="0"/>
              </a:defRPr>
            </a:lvl1pPr>
          </a:lstStyle>
          <a:p>
            <a:r>
              <a:rPr lang="en-US" sz="3200" dirty="0">
                <a:solidFill>
                  <a:schemeClr val="tx1"/>
                </a:solidFill>
              </a:rPr>
              <a:t>Other Method for Research Assessment</a:t>
            </a:r>
          </a:p>
        </p:txBody>
      </p:sp>
    </p:spTree>
    <p:extLst>
      <p:ext uri="{BB962C8B-B14F-4D97-AF65-F5344CB8AC3E}">
        <p14:creationId xmlns:p14="http://schemas.microsoft.com/office/powerpoint/2010/main" val="2347373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9C17D9-DACE-43E2-8E23-ABA77227234D}"/>
              </a:ext>
            </a:extLst>
          </p:cNvPr>
          <p:cNvSpPr/>
          <p:nvPr/>
        </p:nvSpPr>
        <p:spPr>
          <a:xfrm>
            <a:off x="5427632" y="1020801"/>
            <a:ext cx="6411263" cy="57554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MY" sz="1600" b="1" dirty="0">
                <a:latin typeface="Arial" panose="020B0604020202020204" pitchFamily="34" charset="0"/>
                <a:ea typeface="Times New Roman" panose="02020603050405020304" pitchFamily="18" charset="0"/>
                <a:cs typeface="Arial" panose="020B0604020202020204" pitchFamily="34" charset="0"/>
              </a:rPr>
              <a:t>This Study adopted a Sequential Exploratory Strategy approach as depicted below. Beginning with an exploratory phase, both qualitative and quantitative data were collected.</a:t>
            </a:r>
          </a:p>
          <a:p>
            <a:endParaRPr lang="en-MY" sz="1600" b="1" dirty="0">
              <a:latin typeface="Arial" panose="020B0604020202020204" pitchFamily="34" charset="0"/>
              <a:ea typeface="Times New Roman" panose="02020603050405020304" pitchFamily="18"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a:p>
            <a:endParaRPr lang="en-MY" sz="1600" b="1"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D35F9A09-C375-4DFC-AAC0-443F60787228}"/>
              </a:ext>
            </a:extLst>
          </p:cNvPr>
          <p:cNvPicPr>
            <a:picLocks noChangeAspect="1"/>
          </p:cNvPicPr>
          <p:nvPr/>
        </p:nvPicPr>
        <p:blipFill>
          <a:blip r:embed="rId3"/>
          <a:stretch>
            <a:fillRect/>
          </a:stretch>
        </p:blipFill>
        <p:spPr>
          <a:xfrm>
            <a:off x="5594792" y="2008078"/>
            <a:ext cx="6127957" cy="4092325"/>
          </a:xfrm>
          <a:prstGeom prst="rect">
            <a:avLst/>
          </a:prstGeom>
        </p:spPr>
      </p:pic>
      <p:sp>
        <p:nvSpPr>
          <p:cNvPr id="2" name="Rectangle 1">
            <a:extLst>
              <a:ext uri="{FF2B5EF4-FFF2-40B4-BE49-F238E27FC236}">
                <a16:creationId xmlns:a16="http://schemas.microsoft.com/office/drawing/2014/main" id="{075719E9-F1C8-4F8F-BA5C-F8F470A0AF0A}"/>
              </a:ext>
            </a:extLst>
          </p:cNvPr>
          <p:cNvSpPr/>
          <p:nvPr/>
        </p:nvSpPr>
        <p:spPr>
          <a:xfrm>
            <a:off x="6162114" y="6297291"/>
            <a:ext cx="5560635" cy="261610"/>
          </a:xfrm>
          <a:prstGeom prst="rect">
            <a:avLst/>
          </a:prstGeom>
        </p:spPr>
        <p:txBody>
          <a:bodyPr wrap="square">
            <a:spAutoFit/>
          </a:bodyPr>
          <a:lstStyle/>
          <a:p>
            <a:pPr marL="900430" indent="-900430" algn="just">
              <a:spcAft>
                <a:spcPts val="0"/>
              </a:spcAft>
            </a:pPr>
            <a:r>
              <a:rPr lang="en-MY" sz="1100" b="1" dirty="0">
                <a:latin typeface="Calibri" panose="020F0502020204030204" pitchFamily="34" charset="0"/>
                <a:ea typeface="Times New Roman" panose="02020603050405020304" pitchFamily="18" charset="0"/>
              </a:rPr>
              <a:t>A Sequential Exploratory Strategy Approach to Overall Study (Source: ASM,2020)</a:t>
            </a:r>
            <a:endParaRPr lang="en-MY" sz="1100" b="1"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E6F24936-C771-4FE3-83E5-F8A02D467B49}"/>
              </a:ext>
            </a:extLst>
          </p:cNvPr>
          <p:cNvSpPr/>
          <p:nvPr/>
        </p:nvSpPr>
        <p:spPr>
          <a:xfrm>
            <a:off x="318894" y="4518024"/>
            <a:ext cx="4917392" cy="2185214"/>
          </a:xfrm>
          <a:prstGeom prst="rect">
            <a:avLst/>
          </a:prstGeom>
          <a:ln>
            <a:solidFill>
              <a:schemeClr val="accent2"/>
            </a:solidFill>
          </a:ln>
        </p:spPr>
        <p:txBody>
          <a:bodyPr wrap="square">
            <a:spAutoFit/>
          </a:bodyPr>
          <a:lstStyle/>
          <a:p>
            <a:r>
              <a:rPr lang="en-US" sz="1600" b="1" dirty="0"/>
              <a:t>The following global indicators to be used for the Landscape Study:</a:t>
            </a:r>
          </a:p>
          <a:p>
            <a:endParaRPr lang="en-MY" sz="800" b="1" dirty="0"/>
          </a:p>
          <a:p>
            <a:pPr marL="971550" lvl="1" indent="-514350">
              <a:buFont typeface="+mj-lt"/>
              <a:buAutoNum type="arabicPeriod"/>
            </a:pPr>
            <a:r>
              <a:rPr lang="en-US" sz="1600" b="1" dirty="0"/>
              <a:t>Available Policies</a:t>
            </a:r>
            <a:endParaRPr lang="en-MY" sz="1600" b="1" dirty="0"/>
          </a:p>
          <a:p>
            <a:pPr marL="971550" lvl="1" indent="-514350">
              <a:buFont typeface="+mj-lt"/>
              <a:buAutoNum type="arabicPeriod"/>
            </a:pPr>
            <a:r>
              <a:rPr lang="en-US" sz="1600" b="1" dirty="0"/>
              <a:t>Number of Repositories</a:t>
            </a:r>
            <a:endParaRPr lang="en-MY" sz="1600" b="1" dirty="0"/>
          </a:p>
          <a:p>
            <a:pPr marL="971550" lvl="1" indent="-514350">
              <a:buFont typeface="+mj-lt"/>
              <a:buAutoNum type="arabicPeriod"/>
            </a:pPr>
            <a:r>
              <a:rPr lang="en-US" sz="1600" b="1" dirty="0"/>
              <a:t>Skill Capacity	       </a:t>
            </a:r>
            <a:endParaRPr lang="en-MY" sz="1600" b="1" dirty="0"/>
          </a:p>
          <a:p>
            <a:pPr marL="971550" lvl="1" indent="-514350">
              <a:buFont typeface="+mj-lt"/>
              <a:buAutoNum type="arabicPeriod"/>
            </a:pPr>
            <a:r>
              <a:rPr lang="en-US" sz="1600" b="1" dirty="0"/>
              <a:t>Infrastructure Capacity</a:t>
            </a:r>
            <a:endParaRPr lang="en-MY" sz="1600" b="1" dirty="0"/>
          </a:p>
          <a:p>
            <a:pPr marL="971550" lvl="1" indent="-514350">
              <a:buFont typeface="+mj-lt"/>
              <a:buAutoNum type="arabicPeriod"/>
            </a:pPr>
            <a:r>
              <a:rPr lang="en-US" sz="1600" b="1" dirty="0"/>
              <a:t>Awareness</a:t>
            </a:r>
            <a:endParaRPr lang="en-MY" sz="1600" b="1" dirty="0"/>
          </a:p>
          <a:p>
            <a:pPr marL="971550" lvl="1" indent="-514350">
              <a:buFont typeface="+mj-lt"/>
              <a:buAutoNum type="arabicPeriod"/>
            </a:pPr>
            <a:r>
              <a:rPr lang="en-US" sz="1600" b="1" dirty="0"/>
              <a:t>Current activities</a:t>
            </a:r>
          </a:p>
        </p:txBody>
      </p:sp>
      <p:sp>
        <p:nvSpPr>
          <p:cNvPr id="4" name="Rectangle 3">
            <a:extLst>
              <a:ext uri="{FF2B5EF4-FFF2-40B4-BE49-F238E27FC236}">
                <a16:creationId xmlns:a16="http://schemas.microsoft.com/office/drawing/2014/main" id="{8C14D125-4F2F-410E-BD92-07C6AAD1FB24}"/>
              </a:ext>
            </a:extLst>
          </p:cNvPr>
          <p:cNvSpPr/>
          <p:nvPr/>
        </p:nvSpPr>
        <p:spPr>
          <a:xfrm>
            <a:off x="318894" y="3540233"/>
            <a:ext cx="4877162" cy="830997"/>
          </a:xfrm>
          <a:prstGeom prst="rect">
            <a:avLst/>
          </a:prstGeom>
          <a:ln>
            <a:solidFill>
              <a:schemeClr val="accent2"/>
            </a:solidFill>
          </a:ln>
        </p:spPr>
        <p:txBody>
          <a:bodyPr wrap="square">
            <a:spAutoFit/>
          </a:bodyPr>
          <a:lstStyle/>
          <a:p>
            <a:r>
              <a:rPr lang="en-US" sz="1600" b="1" dirty="0">
                <a:ea typeface="Times New Roman" panose="02020603050405020304" pitchFamily="18" charset="0"/>
                <a:cs typeface="Calibri" panose="020F0502020204030204" pitchFamily="34" charset="0"/>
              </a:rPr>
              <a:t>A benchmarking exercise was done by undertaking desktop research and engagements on global Open Science initiatives.</a:t>
            </a:r>
            <a:endParaRPr lang="en-US" sz="1600" b="1" dirty="0"/>
          </a:p>
        </p:txBody>
      </p:sp>
      <p:sp>
        <p:nvSpPr>
          <p:cNvPr id="6" name="Rectangle 5">
            <a:extLst>
              <a:ext uri="{FF2B5EF4-FFF2-40B4-BE49-F238E27FC236}">
                <a16:creationId xmlns:a16="http://schemas.microsoft.com/office/drawing/2014/main" id="{2B4BE5E4-B5E1-4FDD-AF64-1F2815DE3558}"/>
              </a:ext>
            </a:extLst>
          </p:cNvPr>
          <p:cNvSpPr/>
          <p:nvPr/>
        </p:nvSpPr>
        <p:spPr>
          <a:xfrm>
            <a:off x="318894" y="885100"/>
            <a:ext cx="4672829" cy="2554545"/>
          </a:xfrm>
          <a:prstGeom prst="rect">
            <a:avLst/>
          </a:prstGeom>
          <a:ln>
            <a:solidFill>
              <a:schemeClr val="accent2"/>
            </a:solidFill>
          </a:ln>
        </p:spPr>
        <p:txBody>
          <a:bodyPr wrap="square">
            <a:spAutoFit/>
          </a:bodyPr>
          <a:lstStyle/>
          <a:p>
            <a:r>
              <a:rPr lang="en-MY" sz="1600" b="1" dirty="0">
                <a:solidFill>
                  <a:srgbClr val="FF0000"/>
                </a:solidFill>
              </a:rPr>
              <a:t>Four main objectives:</a:t>
            </a:r>
          </a:p>
          <a:p>
            <a:pPr marL="514350" indent="-514350">
              <a:buFont typeface="+mj-lt"/>
              <a:buAutoNum type="arabicPeriod"/>
            </a:pPr>
            <a:r>
              <a:rPr lang="en-MY" sz="1600" b="1" dirty="0">
                <a:solidFill>
                  <a:srgbClr val="FF0000"/>
                </a:solidFill>
              </a:rPr>
              <a:t>To map existing Open Science activities and players in Malaysia;</a:t>
            </a:r>
          </a:p>
          <a:p>
            <a:pPr marL="514350" indent="-514350">
              <a:buFont typeface="+mj-lt"/>
              <a:buAutoNum type="arabicPeriod" startAt="2"/>
            </a:pPr>
            <a:r>
              <a:rPr lang="en-MY" sz="1600" b="1" dirty="0">
                <a:solidFill>
                  <a:srgbClr val="FF0000"/>
                </a:solidFill>
              </a:rPr>
              <a:t>To identify factors enabling and hindering Open Science Adoption;</a:t>
            </a:r>
          </a:p>
          <a:p>
            <a:pPr marL="514350" indent="-514350">
              <a:buFont typeface="+mj-lt"/>
              <a:buAutoNum type="arabicPeriod" startAt="3"/>
            </a:pPr>
            <a:r>
              <a:rPr lang="en-MY" sz="1600" b="1" dirty="0">
                <a:solidFill>
                  <a:srgbClr val="FF0000"/>
                </a:solidFill>
              </a:rPr>
              <a:t>To gauge the level of readiness of local institutions to adopt Open Science; and</a:t>
            </a:r>
          </a:p>
          <a:p>
            <a:pPr marL="514350" indent="-514350">
              <a:buFont typeface="+mj-lt"/>
              <a:buAutoNum type="arabicPeriod" startAt="4"/>
            </a:pPr>
            <a:r>
              <a:rPr lang="en-MY" sz="1600" b="1" dirty="0">
                <a:solidFill>
                  <a:srgbClr val="FF0000"/>
                </a:solidFill>
              </a:rPr>
              <a:t>To undertake benchmarking exercise to identify global indicators to measure Open Science readiness</a:t>
            </a:r>
          </a:p>
        </p:txBody>
      </p:sp>
      <p:sp>
        <p:nvSpPr>
          <p:cNvPr id="9" name="Title 1">
            <a:extLst>
              <a:ext uri="{FF2B5EF4-FFF2-40B4-BE49-F238E27FC236}">
                <a16:creationId xmlns:a16="http://schemas.microsoft.com/office/drawing/2014/main" id="{F309D8AD-78AC-46E5-AB02-6399668AB5FF}"/>
              </a:ext>
            </a:extLst>
          </p:cNvPr>
          <p:cNvSpPr>
            <a:spLocks noGrp="1"/>
          </p:cNvSpPr>
          <p:nvPr>
            <p:ph type="title"/>
          </p:nvPr>
        </p:nvSpPr>
        <p:spPr>
          <a:xfrm>
            <a:off x="3684631" y="125038"/>
            <a:ext cx="10515600" cy="663636"/>
          </a:xfrm>
        </p:spPr>
        <p:txBody>
          <a:bodyPr>
            <a:normAutofit/>
          </a:bodyPr>
          <a:lstStyle/>
          <a:p>
            <a:r>
              <a:rPr lang="en-GB" sz="2800" b="1" dirty="0">
                <a:latin typeface="Arial" panose="020B0604020202020204" pitchFamily="34" charset="0"/>
                <a:cs typeface="Arial" panose="020B0604020202020204" pitchFamily="34" charset="0"/>
              </a:rPr>
              <a:t>Landscape Study</a:t>
            </a:r>
            <a:endParaRPr lang="en-MY" sz="2800" b="1"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3A3D73C0-FFC3-A075-73C2-25A1ACFDAF4E}"/>
              </a:ext>
            </a:extLst>
          </p:cNvPr>
          <p:cNvSpPr>
            <a:spLocks noGrp="1"/>
          </p:cNvSpPr>
          <p:nvPr>
            <p:ph type="sldNum" sz="quarter" idx="12"/>
          </p:nvPr>
        </p:nvSpPr>
        <p:spPr/>
        <p:txBody>
          <a:bodyPr/>
          <a:lstStyle/>
          <a:p>
            <a:fld id="{2CA87203-11BB-404D-8997-9140DF4ADCB7}" type="slidenum">
              <a:rPr lang="en-US" smtClean="0"/>
              <a:t>36</a:t>
            </a:fld>
            <a:endParaRPr lang="en-US"/>
          </a:p>
        </p:txBody>
      </p:sp>
      <p:pic>
        <p:nvPicPr>
          <p:cNvPr id="8" name="Picture 4" descr="https://www.akademisains.gov.my/mosp/wp-content/uploads/sites/29/2019/10/logo-mestecc-n-asm.png">
            <a:extLst>
              <a:ext uri="{FF2B5EF4-FFF2-40B4-BE49-F238E27FC236}">
                <a16:creationId xmlns:a16="http://schemas.microsoft.com/office/drawing/2014/main" id="{860A9939-1E0C-25BD-BECF-6E559BA125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1836073" y="10153"/>
            <a:ext cx="668301" cy="601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CBFF4E2A-56E4-C39A-BEA2-58FFE3D5F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284" y="44682"/>
            <a:ext cx="1056098" cy="532081"/>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D41795D9-D6EF-BAB3-9098-3F58DA0C8EA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92" y="-955"/>
            <a:ext cx="766207" cy="766207"/>
          </a:xfrm>
          <a:prstGeom prst="rect">
            <a:avLst/>
          </a:prstGeom>
        </p:spPr>
      </p:pic>
    </p:spTree>
    <p:extLst>
      <p:ext uri="{BB962C8B-B14F-4D97-AF65-F5344CB8AC3E}">
        <p14:creationId xmlns:p14="http://schemas.microsoft.com/office/powerpoint/2010/main" val="415666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hart&#10;&#10;Description automatically generated">
            <a:extLst>
              <a:ext uri="{FF2B5EF4-FFF2-40B4-BE49-F238E27FC236}">
                <a16:creationId xmlns:a16="http://schemas.microsoft.com/office/drawing/2014/main" id="{A2CFD6C5-00E1-6FDD-147B-31AB261463BD}"/>
              </a:ext>
            </a:extLst>
          </p:cNvPr>
          <p:cNvPicPr>
            <a:picLocks noChangeAspect="1"/>
          </p:cNvPicPr>
          <p:nvPr/>
        </p:nvPicPr>
        <p:blipFill rotWithShape="1">
          <a:blip r:embed="rId2"/>
          <a:srcRect l="6503" r="4084" b="10100"/>
          <a:stretch/>
        </p:blipFill>
        <p:spPr>
          <a:xfrm>
            <a:off x="138096" y="-25330"/>
            <a:ext cx="9202169" cy="6945881"/>
          </a:xfrm>
          <a:prstGeom prst="rect">
            <a:avLst/>
          </a:prstGeom>
        </p:spPr>
      </p:pic>
      <p:pic>
        <p:nvPicPr>
          <p:cNvPr id="18" name="SHAPE LAYER">
            <a:extLst>
              <a:ext uri="{FF2B5EF4-FFF2-40B4-BE49-F238E27FC236}">
                <a16:creationId xmlns:a16="http://schemas.microsoft.com/office/drawing/2014/main" id="{EC18E61E-25E6-40EE-A84E-8613A496992B}"/>
              </a:ext>
            </a:extLst>
          </p:cNvPr>
          <p:cNvPicPr>
            <a:picLocks noChangeAspect="1"/>
          </p:cNvPicPr>
          <p:nvPr/>
        </p:nvPicPr>
        <p:blipFill>
          <a:blip r:embed="rId3">
            <a:extLst>
              <a:ext uri="{28A0092B-C50C-407E-A947-70E740481C1C}">
                <a14:useLocalDpi xmlns:a14="http://schemas.microsoft.com/office/drawing/2010/main" val="0"/>
              </a:ext>
            </a:extLst>
          </a:blip>
          <a:srcRect l="69339" t="29630" r="30586" b="70270"/>
          <a:stretch>
            <a:fillRect/>
          </a:stretch>
        </p:blipFill>
        <p:spPr>
          <a:xfrm>
            <a:off x="10164430" y="2296790"/>
            <a:ext cx="3533" cy="5530"/>
          </a:xfrm>
          <a:custGeom>
            <a:avLst/>
            <a:gdLst>
              <a:gd name="connsiteX0" fmla="*/ 0 w 1696"/>
              <a:gd name="connsiteY0" fmla="*/ 0 h 2656"/>
              <a:gd name="connsiteX1" fmla="*/ 1254 w 1696"/>
              <a:gd name="connsiteY1" fmla="*/ 1931 h 2656"/>
              <a:gd name="connsiteX2" fmla="*/ 1 w 1696"/>
              <a:gd name="connsiteY2" fmla="*/ 3 h 2656"/>
              <a:gd name="connsiteX3" fmla="*/ 0 w 1696"/>
              <a:gd name="connsiteY3" fmla="*/ 0 h 2656"/>
            </a:gdLst>
            <a:ahLst/>
            <a:cxnLst>
              <a:cxn ang="0">
                <a:pos x="connsiteX0" y="connsiteY0"/>
              </a:cxn>
              <a:cxn ang="0">
                <a:pos x="connsiteX1" y="connsiteY1"/>
              </a:cxn>
              <a:cxn ang="0">
                <a:pos x="connsiteX2" y="connsiteY2"/>
              </a:cxn>
              <a:cxn ang="0">
                <a:pos x="connsiteX3" y="connsiteY3"/>
              </a:cxn>
            </a:cxnLst>
            <a:rect l="l" t="t" r="r" b="b"/>
            <a:pathLst>
              <a:path w="1696" h="2656">
                <a:moveTo>
                  <a:pt x="0" y="0"/>
                </a:moveTo>
                <a:lnTo>
                  <a:pt x="1254" y="1931"/>
                </a:lnTo>
                <a:cubicBezTo>
                  <a:pt x="2350" y="3664"/>
                  <a:pt x="1212" y="1999"/>
                  <a:pt x="1" y="3"/>
                </a:cubicBezTo>
                <a:lnTo>
                  <a:pt x="0" y="0"/>
                </a:lnTo>
                <a:close/>
              </a:path>
            </a:pathLst>
          </a:custGeom>
          <a:effectLst>
            <a:outerShdw blurRad="50800" dist="38100" dir="2700000" algn="tl" rotWithShape="0">
              <a:prstClr val="black">
                <a:alpha val="40000"/>
              </a:prstClr>
            </a:outerShdw>
          </a:effectLst>
        </p:spPr>
      </p:pic>
      <p:pic>
        <p:nvPicPr>
          <p:cNvPr id="12" name="SHAPE LAYER">
            <a:extLst>
              <a:ext uri="{FF2B5EF4-FFF2-40B4-BE49-F238E27FC236}">
                <a16:creationId xmlns:a16="http://schemas.microsoft.com/office/drawing/2014/main" id="{2D3CC246-37B3-4E8E-8D49-37D6A01AC070}"/>
              </a:ext>
            </a:extLst>
          </p:cNvPr>
          <p:cNvPicPr>
            <a:picLocks noChangeAspect="1"/>
          </p:cNvPicPr>
          <p:nvPr/>
        </p:nvPicPr>
        <p:blipFill>
          <a:blip r:embed="rId3">
            <a:extLst>
              <a:ext uri="{28A0092B-C50C-407E-A947-70E740481C1C}">
                <a14:useLocalDpi xmlns:a14="http://schemas.microsoft.com/office/drawing/2010/main" val="0"/>
              </a:ext>
            </a:extLst>
          </a:blip>
          <a:srcRect l="81380" t="41714" r="18502" b="58222"/>
          <a:stretch>
            <a:fillRect/>
          </a:stretch>
        </p:blipFill>
        <p:spPr>
          <a:xfrm>
            <a:off x="10729481" y="2968459"/>
            <a:ext cx="5536" cy="3539"/>
          </a:xfrm>
          <a:custGeom>
            <a:avLst/>
            <a:gdLst>
              <a:gd name="connsiteX0" fmla="*/ 726 w 2659"/>
              <a:gd name="connsiteY0" fmla="*/ 444 h 1699"/>
              <a:gd name="connsiteX1" fmla="*/ 2659 w 2659"/>
              <a:gd name="connsiteY1" fmla="*/ 1699 h 1699"/>
              <a:gd name="connsiteX2" fmla="*/ 2654 w 2659"/>
              <a:gd name="connsiteY2" fmla="*/ 1697 h 1699"/>
              <a:gd name="connsiteX3" fmla="*/ 726 w 2659"/>
              <a:gd name="connsiteY3" fmla="*/ 444 h 1699"/>
            </a:gdLst>
            <a:ahLst/>
            <a:cxnLst>
              <a:cxn ang="0">
                <a:pos x="connsiteX0" y="connsiteY0"/>
              </a:cxn>
              <a:cxn ang="0">
                <a:pos x="connsiteX1" y="connsiteY1"/>
              </a:cxn>
              <a:cxn ang="0">
                <a:pos x="connsiteX2" y="connsiteY2"/>
              </a:cxn>
              <a:cxn ang="0">
                <a:pos x="connsiteX3" y="connsiteY3"/>
              </a:cxn>
            </a:cxnLst>
            <a:rect l="l" t="t" r="r" b="b"/>
            <a:pathLst>
              <a:path w="2659" h="1699">
                <a:moveTo>
                  <a:pt x="726" y="444"/>
                </a:moveTo>
                <a:lnTo>
                  <a:pt x="2659" y="1699"/>
                </a:lnTo>
                <a:lnTo>
                  <a:pt x="2654" y="1697"/>
                </a:lnTo>
                <a:cubicBezTo>
                  <a:pt x="658" y="486"/>
                  <a:pt x="-1008" y="-653"/>
                  <a:pt x="726" y="444"/>
                </a:cubicBezTo>
                <a:close/>
              </a:path>
            </a:pathLst>
          </a:custGeom>
          <a:effectLst>
            <a:outerShdw blurRad="50800" dist="38100" dir="2700000" algn="tl" rotWithShape="0">
              <a:prstClr val="black">
                <a:alpha val="40000"/>
              </a:prstClr>
            </a:outerShdw>
          </a:effectLst>
        </p:spPr>
      </p:pic>
      <p:pic>
        <p:nvPicPr>
          <p:cNvPr id="11" name="SHAPE LAYER">
            <a:extLst>
              <a:ext uri="{FF2B5EF4-FFF2-40B4-BE49-F238E27FC236}">
                <a16:creationId xmlns:a16="http://schemas.microsoft.com/office/drawing/2014/main" id="{91F03CAF-5688-4BCD-8DD2-BA78098D3DAE}"/>
              </a:ext>
            </a:extLst>
          </p:cNvPr>
          <p:cNvPicPr>
            <a:picLocks noChangeAspect="1"/>
          </p:cNvPicPr>
          <p:nvPr/>
        </p:nvPicPr>
        <p:blipFill>
          <a:blip r:embed="rId3">
            <a:extLst>
              <a:ext uri="{28A0092B-C50C-407E-A947-70E740481C1C}">
                <a14:useLocalDpi xmlns:a14="http://schemas.microsoft.com/office/drawing/2010/main" val="0"/>
              </a:ext>
            </a:extLst>
          </a:blip>
          <a:srcRect l="74761" t="99063" r="25164" b="837"/>
          <a:stretch>
            <a:fillRect/>
          </a:stretch>
        </p:blipFill>
        <p:spPr>
          <a:xfrm>
            <a:off x="10418875" y="6156073"/>
            <a:ext cx="3539" cy="5534"/>
          </a:xfrm>
          <a:custGeom>
            <a:avLst/>
            <a:gdLst>
              <a:gd name="connsiteX0" fmla="*/ 444 w 1699"/>
              <a:gd name="connsiteY0" fmla="*/ 726 h 2658"/>
              <a:gd name="connsiteX1" fmla="*/ 1697 w 1699"/>
              <a:gd name="connsiteY1" fmla="*/ 2654 h 2658"/>
              <a:gd name="connsiteX2" fmla="*/ 1699 w 1699"/>
              <a:gd name="connsiteY2" fmla="*/ 2658 h 2658"/>
              <a:gd name="connsiteX3" fmla="*/ 444 w 1699"/>
              <a:gd name="connsiteY3" fmla="*/ 726 h 2658"/>
            </a:gdLst>
            <a:ahLst/>
            <a:cxnLst>
              <a:cxn ang="0">
                <a:pos x="connsiteX0" y="connsiteY0"/>
              </a:cxn>
              <a:cxn ang="0">
                <a:pos x="connsiteX1" y="connsiteY1"/>
              </a:cxn>
              <a:cxn ang="0">
                <a:pos x="connsiteX2" y="connsiteY2"/>
              </a:cxn>
              <a:cxn ang="0">
                <a:pos x="connsiteX3" y="connsiteY3"/>
              </a:cxn>
            </a:cxnLst>
            <a:rect l="l" t="t" r="r" b="b"/>
            <a:pathLst>
              <a:path w="1699" h="2658">
                <a:moveTo>
                  <a:pt x="444" y="726"/>
                </a:moveTo>
                <a:cubicBezTo>
                  <a:pt x="-653" y="-1008"/>
                  <a:pt x="486" y="658"/>
                  <a:pt x="1697" y="2654"/>
                </a:cubicBezTo>
                <a:lnTo>
                  <a:pt x="1699" y="2658"/>
                </a:lnTo>
                <a:lnTo>
                  <a:pt x="444" y="726"/>
                </a:lnTo>
                <a:close/>
              </a:path>
            </a:pathLst>
          </a:custGeom>
          <a:effectLst>
            <a:outerShdw blurRad="50800" dist="38100" dir="2700000" algn="tl" rotWithShape="0">
              <a:prstClr val="black">
                <a:alpha val="40000"/>
              </a:prstClr>
            </a:outerShdw>
          </a:effectLst>
        </p:spPr>
      </p:pic>
      <p:sp>
        <p:nvSpPr>
          <p:cNvPr id="21" name="MARK GREY">
            <a:extLst>
              <a:ext uri="{FF2B5EF4-FFF2-40B4-BE49-F238E27FC236}">
                <a16:creationId xmlns:a16="http://schemas.microsoft.com/office/drawing/2014/main" id="{09D6FA9F-CF33-437A-B5CC-55A4E4236DAD}"/>
              </a:ext>
            </a:extLst>
          </p:cNvPr>
          <p:cNvSpPr txBox="1"/>
          <p:nvPr/>
        </p:nvSpPr>
        <p:spPr>
          <a:xfrm>
            <a:off x="8162086" y="216099"/>
            <a:ext cx="4028079" cy="1631024"/>
          </a:xfrm>
          <a:prstGeom prst="rect">
            <a:avLst/>
          </a:prstGeom>
          <a:noFill/>
        </p:spPr>
        <p:txBody>
          <a:bodyPr wrap="square" rtlCol="0">
            <a:spAutoFit/>
          </a:bodyPr>
          <a:lstStyle/>
          <a:p>
            <a:pPr algn="ctr" defTabSz="951892"/>
            <a:r>
              <a:rPr lang="id-ID" sz="3333" b="1">
                <a:solidFill>
                  <a:srgbClr val="2F2F55"/>
                </a:solidFill>
                <a:latin typeface="Raleway" pitchFamily="2" charset="77"/>
              </a:rPr>
              <a:t>OPEN SCIENCE AGENDA IN DSTIN 2021-2030</a:t>
            </a:r>
          </a:p>
        </p:txBody>
      </p:sp>
      <p:sp>
        <p:nvSpPr>
          <p:cNvPr id="29" name="LINE">
            <a:extLst>
              <a:ext uri="{FF2B5EF4-FFF2-40B4-BE49-F238E27FC236}">
                <a16:creationId xmlns:a16="http://schemas.microsoft.com/office/drawing/2014/main" id="{DEF64943-FF1D-40F4-8A8F-C5F9E4DF7C2E}"/>
              </a:ext>
            </a:extLst>
          </p:cNvPr>
          <p:cNvSpPr/>
          <p:nvPr/>
        </p:nvSpPr>
        <p:spPr>
          <a:xfrm>
            <a:off x="342490" y="1142684"/>
            <a:ext cx="1105022" cy="95200"/>
          </a:xfrm>
          <a:prstGeom prst="rect">
            <a:avLst/>
          </a:prstGeom>
          <a:solidFill>
            <a:srgbClr val="2F2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892"/>
            <a:endParaRPr lang="id-ID" sz="3747">
              <a:solidFill>
                <a:prstClr val="white"/>
              </a:solidFill>
              <a:latin typeface="Calibri" panose="020F0502020204030204"/>
            </a:endParaRPr>
          </a:p>
        </p:txBody>
      </p:sp>
      <p:pic>
        <p:nvPicPr>
          <p:cNvPr id="3" name="Picture 4" descr="https://www.akademisains.gov.my/mosp/wp-content/uploads/sites/29/2019/10/logo-mestecc-n-asm.png">
            <a:extLst>
              <a:ext uri="{FF2B5EF4-FFF2-40B4-BE49-F238E27FC236}">
                <a16:creationId xmlns:a16="http://schemas.microsoft.com/office/drawing/2014/main" id="{C101B3C1-7C67-312E-2EC8-74E9AF6689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72"/>
          <a:stretch/>
        </p:blipFill>
        <p:spPr bwMode="auto">
          <a:xfrm>
            <a:off x="851500" y="69415"/>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2D8F3666-D1B9-8C13-6C95-DE51983842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129" y="105518"/>
            <a:ext cx="1171122" cy="590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0F25AD1B-6CF3-9846-0AC4-172B3F175B9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849657" cy="849657"/>
          </a:xfrm>
          <a:prstGeom prst="rect">
            <a:avLst/>
          </a:prstGeom>
        </p:spPr>
      </p:pic>
      <p:sp>
        <p:nvSpPr>
          <p:cNvPr id="2" name="TextBox 1">
            <a:extLst>
              <a:ext uri="{FF2B5EF4-FFF2-40B4-BE49-F238E27FC236}">
                <a16:creationId xmlns:a16="http://schemas.microsoft.com/office/drawing/2014/main" id="{F72BACEE-60D3-CBF7-DD53-B8DF805A946E}"/>
              </a:ext>
            </a:extLst>
          </p:cNvPr>
          <p:cNvSpPr txBox="1"/>
          <p:nvPr/>
        </p:nvSpPr>
        <p:spPr>
          <a:xfrm>
            <a:off x="227909" y="4134676"/>
            <a:ext cx="2575341" cy="605037"/>
          </a:xfrm>
          <a:prstGeom prst="rect">
            <a:avLst/>
          </a:prstGeom>
          <a:solidFill>
            <a:schemeClr val="bg1"/>
          </a:solidFill>
          <a:ln w="28575">
            <a:solidFill>
              <a:srgbClr val="FF0000"/>
            </a:solidFill>
          </a:ln>
        </p:spPr>
        <p:txBody>
          <a:bodyPr wrap="square" rtlCol="0">
            <a:spAutoFit/>
          </a:bodyPr>
          <a:lstStyle/>
          <a:p>
            <a:r>
              <a:rPr lang="en-US" sz="1666"/>
              <a:t>5.2: Mainstreaming Science Communication</a:t>
            </a:r>
          </a:p>
        </p:txBody>
      </p:sp>
      <p:sp>
        <p:nvSpPr>
          <p:cNvPr id="4" name="TextBox 3">
            <a:extLst>
              <a:ext uri="{FF2B5EF4-FFF2-40B4-BE49-F238E27FC236}">
                <a16:creationId xmlns:a16="http://schemas.microsoft.com/office/drawing/2014/main" id="{D9EFDA9F-801B-AA24-2800-104713B0D650}"/>
              </a:ext>
            </a:extLst>
          </p:cNvPr>
          <p:cNvSpPr txBox="1"/>
          <p:nvPr/>
        </p:nvSpPr>
        <p:spPr>
          <a:xfrm>
            <a:off x="6987764" y="4134677"/>
            <a:ext cx="3431111" cy="605037"/>
          </a:xfrm>
          <a:prstGeom prst="rect">
            <a:avLst/>
          </a:prstGeom>
          <a:solidFill>
            <a:schemeClr val="bg1"/>
          </a:solidFill>
          <a:ln w="28575">
            <a:solidFill>
              <a:srgbClr val="FF0000"/>
            </a:solidFill>
          </a:ln>
        </p:spPr>
        <p:txBody>
          <a:bodyPr wrap="square" rtlCol="0">
            <a:spAutoFit/>
          </a:bodyPr>
          <a:lstStyle/>
          <a:p>
            <a:r>
              <a:rPr lang="en-US" sz="1666"/>
              <a:t>2.4: Encouraging open data sharing to </a:t>
            </a:r>
            <a:r>
              <a:rPr lang="en-US" sz="1666" err="1"/>
              <a:t>galvanise</a:t>
            </a:r>
            <a:r>
              <a:rPr lang="en-US" sz="1666"/>
              <a:t> collaborative action..</a:t>
            </a:r>
          </a:p>
        </p:txBody>
      </p:sp>
      <p:sp>
        <p:nvSpPr>
          <p:cNvPr id="9" name="Bent Arrow 8">
            <a:extLst>
              <a:ext uri="{FF2B5EF4-FFF2-40B4-BE49-F238E27FC236}">
                <a16:creationId xmlns:a16="http://schemas.microsoft.com/office/drawing/2014/main" id="{38F893EA-2D2E-15DC-D130-A433AF4BED07}"/>
              </a:ext>
            </a:extLst>
          </p:cNvPr>
          <p:cNvSpPr/>
          <p:nvPr/>
        </p:nvSpPr>
        <p:spPr>
          <a:xfrm flipV="1">
            <a:off x="8703318" y="4883481"/>
            <a:ext cx="1337604" cy="637079"/>
          </a:xfrm>
          <a:prstGeom prst="ben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49">
              <a:solidFill>
                <a:schemeClr val="tx1"/>
              </a:solidFill>
            </a:endParaRPr>
          </a:p>
        </p:txBody>
      </p:sp>
      <p:sp>
        <p:nvSpPr>
          <p:cNvPr id="10" name="TextBox 9">
            <a:extLst>
              <a:ext uri="{FF2B5EF4-FFF2-40B4-BE49-F238E27FC236}">
                <a16:creationId xmlns:a16="http://schemas.microsoft.com/office/drawing/2014/main" id="{CCDFF246-DE07-33BD-9187-F0A0D7E227D8}"/>
              </a:ext>
            </a:extLst>
          </p:cNvPr>
          <p:cNvSpPr txBox="1"/>
          <p:nvPr/>
        </p:nvSpPr>
        <p:spPr>
          <a:xfrm>
            <a:off x="9966869" y="5050087"/>
            <a:ext cx="1467068" cy="989758"/>
          </a:xfrm>
          <a:prstGeom prst="rect">
            <a:avLst/>
          </a:prstGeom>
          <a:noFill/>
        </p:spPr>
        <p:txBody>
          <a:bodyPr wrap="none" rtlCol="0">
            <a:spAutoFit/>
          </a:bodyPr>
          <a:lstStyle/>
          <a:p>
            <a:pPr algn="ctr"/>
            <a:r>
              <a:rPr lang="en-US" sz="2916" b="1"/>
              <a:t>OPEN </a:t>
            </a:r>
          </a:p>
          <a:p>
            <a:pPr algn="ctr"/>
            <a:r>
              <a:rPr lang="en-US" sz="2916" b="1"/>
              <a:t>SCIENCE</a:t>
            </a:r>
          </a:p>
        </p:txBody>
      </p:sp>
    </p:spTree>
    <p:extLst>
      <p:ext uri="{BB962C8B-B14F-4D97-AF65-F5344CB8AC3E}">
        <p14:creationId xmlns:p14="http://schemas.microsoft.com/office/powerpoint/2010/main" val="36053649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fill="hold"/>
                                        <p:tgtEl>
                                          <p:spTgt spid="29"/>
                                        </p:tgtEl>
                                        <p:attrNameLst>
                                          <p:attrName>ppt_x</p:attrName>
                                        </p:attrNameLst>
                                      </p:cBhvr>
                                      <p:tavLst>
                                        <p:tav tm="0">
                                          <p:val>
                                            <p:strVal val="#ppt_x"/>
                                          </p:val>
                                        </p:tav>
                                        <p:tav tm="100000">
                                          <p:val>
                                            <p:strVal val="#ppt_x"/>
                                          </p:val>
                                        </p:tav>
                                      </p:tavLst>
                                    </p:anim>
                                    <p:anim calcmode="lin" valueType="num">
                                      <p:cBhvr additive="base">
                                        <p:cTn id="8" dur="75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256BD0-3AFB-5F81-5FF1-50C622F171F5}"/>
              </a:ext>
            </a:extLst>
          </p:cNvPr>
          <p:cNvSpPr txBox="1"/>
          <p:nvPr/>
        </p:nvSpPr>
        <p:spPr>
          <a:xfrm>
            <a:off x="248204" y="2155607"/>
            <a:ext cx="1666658" cy="954107"/>
          </a:xfrm>
          <a:prstGeom prst="rect">
            <a:avLst/>
          </a:prstGeom>
          <a:noFill/>
        </p:spPr>
        <p:txBody>
          <a:bodyPr wrap="square" rtlCol="0">
            <a:spAutoFit/>
          </a:bodyPr>
          <a:lstStyle/>
          <a:p>
            <a:pPr marL="285750" indent="-285750">
              <a:buClr>
                <a:srgbClr val="0029A7"/>
              </a:buClr>
              <a:buFont typeface="DIN Pro" panose="02000503040000020003" pitchFamily="50" charset="0"/>
              <a:buChar char="»"/>
              <a:defRPr/>
            </a:pPr>
            <a:r>
              <a:rPr lang="en-US" sz="1400" b="1" dirty="0">
                <a:solidFill>
                  <a:srgbClr val="00B050"/>
                </a:solidFill>
                <a:latin typeface="Helvetica" pitchFamily="2" charset="0"/>
              </a:rPr>
              <a:t>Open Science discussion at 7</a:t>
            </a:r>
            <a:r>
              <a:rPr lang="en-US" sz="1400" b="1" baseline="30000" dirty="0">
                <a:solidFill>
                  <a:srgbClr val="00B050"/>
                </a:solidFill>
                <a:latin typeface="Helvetica" pitchFamily="2" charset="0"/>
              </a:rPr>
              <a:t>th</a:t>
            </a:r>
            <a:r>
              <a:rPr lang="en-US" sz="1400" b="1" dirty="0">
                <a:solidFill>
                  <a:srgbClr val="00B050"/>
                </a:solidFill>
                <a:latin typeface="Helvetica" pitchFamily="2" charset="0"/>
              </a:rPr>
              <a:t> APEC</a:t>
            </a:r>
          </a:p>
          <a:p>
            <a:pPr>
              <a:buClr>
                <a:srgbClr val="0029A7"/>
              </a:buClr>
              <a:defRPr/>
            </a:pPr>
            <a:r>
              <a:rPr lang="en-US" sz="1400" b="1" dirty="0">
                <a:solidFill>
                  <a:srgbClr val="00B050"/>
                </a:solidFill>
                <a:latin typeface="Helvetica" pitchFamily="2" charset="0"/>
              </a:rPr>
              <a:t>      PPSTI</a:t>
            </a:r>
          </a:p>
        </p:txBody>
      </p:sp>
      <p:sp>
        <p:nvSpPr>
          <p:cNvPr id="5" name="TextBox 4">
            <a:extLst>
              <a:ext uri="{FF2B5EF4-FFF2-40B4-BE49-F238E27FC236}">
                <a16:creationId xmlns:a16="http://schemas.microsoft.com/office/drawing/2014/main" id="{673C9B1A-74E3-DC0D-CC9B-1D2BAA4F994D}"/>
              </a:ext>
            </a:extLst>
          </p:cNvPr>
          <p:cNvSpPr txBox="1"/>
          <p:nvPr/>
        </p:nvSpPr>
        <p:spPr>
          <a:xfrm>
            <a:off x="2077448" y="2155607"/>
            <a:ext cx="1976783" cy="1600438"/>
          </a:xfrm>
          <a:prstGeom prst="rect">
            <a:avLst/>
          </a:prstGeom>
          <a:noFill/>
        </p:spPr>
        <p:txBody>
          <a:bodyPr wrap="square" rtlCol="0">
            <a:spAutoFit/>
          </a:bodyPr>
          <a:lstStyle/>
          <a:p>
            <a:pPr marL="285750" indent="-285750">
              <a:buClr>
                <a:srgbClr val="0029A7"/>
              </a:buClr>
              <a:buFont typeface="DIN Pro" panose="02000503040000020003" pitchFamily="50" charset="0"/>
              <a:buChar char="»"/>
              <a:defRPr/>
            </a:pPr>
            <a:r>
              <a:rPr lang="en-US" sz="1400" b="1" dirty="0">
                <a:solidFill>
                  <a:srgbClr val="00B050"/>
                </a:solidFill>
                <a:latin typeface="Helvetica" pitchFamily="2" charset="0"/>
              </a:rPr>
              <a:t>Proposed framework for Open Science Consortia for Global Challenges at 12</a:t>
            </a:r>
            <a:r>
              <a:rPr lang="en-US" sz="1400" b="1" baseline="30000" dirty="0">
                <a:solidFill>
                  <a:srgbClr val="00B050"/>
                </a:solidFill>
                <a:latin typeface="Helvetica" pitchFamily="2" charset="0"/>
              </a:rPr>
              <a:t>th</a:t>
            </a:r>
            <a:r>
              <a:rPr lang="en-US" sz="1400" b="1" dirty="0">
                <a:solidFill>
                  <a:srgbClr val="00B050"/>
                </a:solidFill>
                <a:latin typeface="Helvetica" pitchFamily="2" charset="0"/>
              </a:rPr>
              <a:t> APEC PPSTI</a:t>
            </a:r>
          </a:p>
        </p:txBody>
      </p:sp>
      <p:sp>
        <p:nvSpPr>
          <p:cNvPr id="6" name="TextBox 5">
            <a:extLst>
              <a:ext uri="{FF2B5EF4-FFF2-40B4-BE49-F238E27FC236}">
                <a16:creationId xmlns:a16="http://schemas.microsoft.com/office/drawing/2014/main" id="{61D8D076-76D3-ED6A-05AD-33CC3265A91B}"/>
              </a:ext>
            </a:extLst>
          </p:cNvPr>
          <p:cNvSpPr txBox="1"/>
          <p:nvPr/>
        </p:nvSpPr>
        <p:spPr>
          <a:xfrm>
            <a:off x="4008413" y="1857456"/>
            <a:ext cx="1904844" cy="1292662"/>
          </a:xfrm>
          <a:prstGeom prst="rect">
            <a:avLst/>
          </a:prstGeom>
          <a:noFill/>
        </p:spPr>
        <p:txBody>
          <a:bodyPr wrap="square" rtlCol="0">
            <a:spAutoFit/>
          </a:bodyPr>
          <a:lstStyle/>
          <a:p>
            <a:pPr>
              <a:buClr>
                <a:srgbClr val="0029A7"/>
              </a:buClr>
              <a:defRPr/>
            </a:pPr>
            <a:endParaRPr lang="en-US" dirty="0">
              <a:solidFill>
                <a:srgbClr val="0029A7"/>
              </a:solidFill>
              <a:latin typeface="Helvetica" pitchFamily="2" charset="0"/>
            </a:endParaRPr>
          </a:p>
          <a:p>
            <a:pPr marL="285750" indent="-285750">
              <a:buClr>
                <a:srgbClr val="0029A7"/>
              </a:buClr>
              <a:buFont typeface="DIN Pro" panose="02000503040000020003" pitchFamily="50" charset="0"/>
              <a:buChar char="»"/>
              <a:defRPr/>
            </a:pPr>
            <a:r>
              <a:rPr lang="en-US" sz="1400" b="1" dirty="0">
                <a:solidFill>
                  <a:srgbClr val="FF0000"/>
                </a:solidFill>
                <a:latin typeface="Helvetica" pitchFamily="2" charset="0"/>
              </a:rPr>
              <a:t>Malaysia Open Science Alliance (MOSA) formed</a:t>
            </a:r>
            <a:endParaRPr lang="en-MX" sz="1400" b="1">
              <a:solidFill>
                <a:srgbClr val="FF0000"/>
              </a:solidFill>
              <a:latin typeface="Helvetica" pitchFamily="2" charset="0"/>
            </a:endParaRPr>
          </a:p>
          <a:p>
            <a:pPr marL="285750" indent="-285750">
              <a:buClr>
                <a:srgbClr val="0029A7"/>
              </a:buClr>
              <a:buFont typeface="DIN Pro" panose="02000503040000020003" pitchFamily="50" charset="0"/>
              <a:buChar char="»"/>
              <a:defRPr/>
            </a:pPr>
            <a:endParaRPr lang="en-MX">
              <a:solidFill>
                <a:srgbClr val="0029A7"/>
              </a:solidFill>
              <a:latin typeface="Helvetica" pitchFamily="2" charset="0"/>
            </a:endParaRPr>
          </a:p>
        </p:txBody>
      </p:sp>
      <p:sp>
        <p:nvSpPr>
          <p:cNvPr id="7" name="TextBox 6">
            <a:extLst>
              <a:ext uri="{FF2B5EF4-FFF2-40B4-BE49-F238E27FC236}">
                <a16:creationId xmlns:a16="http://schemas.microsoft.com/office/drawing/2014/main" id="{60BB93EF-2E35-D360-C582-0AFD0EEB4228}"/>
              </a:ext>
            </a:extLst>
          </p:cNvPr>
          <p:cNvSpPr txBox="1"/>
          <p:nvPr/>
        </p:nvSpPr>
        <p:spPr>
          <a:xfrm>
            <a:off x="248203" y="1780161"/>
            <a:ext cx="870751" cy="461665"/>
          </a:xfrm>
          <a:prstGeom prst="rect">
            <a:avLst/>
          </a:prstGeom>
          <a:noFill/>
        </p:spPr>
        <p:txBody>
          <a:bodyPr wrap="none" rtlCol="0">
            <a:spAutoFit/>
          </a:bodyPr>
          <a:lstStyle/>
          <a:p>
            <a:pPr algn="ctr">
              <a:defRPr/>
            </a:pPr>
            <a:r>
              <a:rPr lang="en-GB" sz="2400" b="1" dirty="0">
                <a:solidFill>
                  <a:srgbClr val="002E6E"/>
                </a:solidFill>
                <a:latin typeface="Helvetica" pitchFamily="2" charset="0"/>
              </a:rPr>
              <a:t>2016</a:t>
            </a:r>
            <a:endParaRPr lang="en-MX" sz="2400" b="1">
              <a:solidFill>
                <a:srgbClr val="002E6E"/>
              </a:solidFill>
              <a:latin typeface="Helvetica" pitchFamily="2" charset="0"/>
            </a:endParaRPr>
          </a:p>
        </p:txBody>
      </p:sp>
      <p:sp>
        <p:nvSpPr>
          <p:cNvPr id="8" name="TextBox 7">
            <a:extLst>
              <a:ext uri="{FF2B5EF4-FFF2-40B4-BE49-F238E27FC236}">
                <a16:creationId xmlns:a16="http://schemas.microsoft.com/office/drawing/2014/main" id="{5F796DE4-EB56-D671-26D1-1A387EBE4679}"/>
              </a:ext>
            </a:extLst>
          </p:cNvPr>
          <p:cNvSpPr txBox="1"/>
          <p:nvPr/>
        </p:nvSpPr>
        <p:spPr>
          <a:xfrm>
            <a:off x="2105533" y="1780160"/>
            <a:ext cx="870751" cy="461665"/>
          </a:xfrm>
          <a:prstGeom prst="rect">
            <a:avLst/>
          </a:prstGeom>
          <a:noFill/>
        </p:spPr>
        <p:txBody>
          <a:bodyPr wrap="none" rtlCol="0">
            <a:spAutoFit/>
          </a:bodyPr>
          <a:lstStyle/>
          <a:p>
            <a:pPr>
              <a:defRPr/>
            </a:pPr>
            <a:r>
              <a:rPr lang="en-GB" sz="2400" b="1">
                <a:solidFill>
                  <a:srgbClr val="002E6E"/>
                </a:solidFill>
                <a:latin typeface="Helvetica" pitchFamily="2" charset="0"/>
              </a:rPr>
              <a:t>2018</a:t>
            </a:r>
            <a:endParaRPr lang="en-MX" sz="2400" b="1">
              <a:solidFill>
                <a:srgbClr val="002E6E"/>
              </a:solidFill>
              <a:latin typeface="Helvetica" pitchFamily="2" charset="0"/>
            </a:endParaRPr>
          </a:p>
        </p:txBody>
      </p:sp>
      <p:sp>
        <p:nvSpPr>
          <p:cNvPr id="9" name="Oval 8">
            <a:extLst>
              <a:ext uri="{FF2B5EF4-FFF2-40B4-BE49-F238E27FC236}">
                <a16:creationId xmlns:a16="http://schemas.microsoft.com/office/drawing/2014/main" id="{9C8F7400-3E83-17D7-0E4F-0C6FA0A0C50A}"/>
              </a:ext>
            </a:extLst>
          </p:cNvPr>
          <p:cNvSpPr/>
          <p:nvPr/>
        </p:nvSpPr>
        <p:spPr>
          <a:xfrm>
            <a:off x="248203" y="1402693"/>
            <a:ext cx="360556" cy="360556"/>
          </a:xfrm>
          <a:prstGeom prst="ellipse">
            <a:avLst/>
          </a:prstGeom>
          <a:solidFill>
            <a:srgbClr val="002F6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MX">
              <a:solidFill>
                <a:srgbClr val="FFFFFF"/>
              </a:solidFill>
              <a:latin typeface="Calibri" panose="020F0502020204030204"/>
            </a:endParaRPr>
          </a:p>
        </p:txBody>
      </p:sp>
      <p:cxnSp>
        <p:nvCxnSpPr>
          <p:cNvPr id="10" name="Straight Connector 9">
            <a:extLst>
              <a:ext uri="{FF2B5EF4-FFF2-40B4-BE49-F238E27FC236}">
                <a16:creationId xmlns:a16="http://schemas.microsoft.com/office/drawing/2014/main" id="{31979DBE-5357-F734-09F0-AF0AACDB0C6E}"/>
              </a:ext>
            </a:extLst>
          </p:cNvPr>
          <p:cNvCxnSpPr>
            <a:cxnSpLocks/>
            <a:stCxn id="9" idx="6"/>
          </p:cNvCxnSpPr>
          <p:nvPr/>
        </p:nvCxnSpPr>
        <p:spPr>
          <a:xfrm flipV="1">
            <a:off x="608759" y="1581966"/>
            <a:ext cx="11583241" cy="1005"/>
          </a:xfrm>
          <a:prstGeom prst="line">
            <a:avLst/>
          </a:prstGeom>
          <a:ln w="38100">
            <a:solidFill>
              <a:srgbClr val="002E6E"/>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0A251A0-0CB7-D989-93BD-2E46B5AFCF81}"/>
              </a:ext>
            </a:extLst>
          </p:cNvPr>
          <p:cNvSpPr/>
          <p:nvPr/>
        </p:nvSpPr>
        <p:spPr>
          <a:xfrm>
            <a:off x="2383950" y="1402693"/>
            <a:ext cx="360556" cy="360556"/>
          </a:xfrm>
          <a:prstGeom prst="ellipse">
            <a:avLst/>
          </a:prstGeom>
          <a:solidFill>
            <a:srgbClr val="002F6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MX">
              <a:solidFill>
                <a:srgbClr val="FFFFFF"/>
              </a:solidFill>
              <a:latin typeface="Calibri" panose="020F0502020204030204"/>
            </a:endParaRPr>
          </a:p>
        </p:txBody>
      </p:sp>
      <p:sp>
        <p:nvSpPr>
          <p:cNvPr id="12" name="Oval 11">
            <a:extLst>
              <a:ext uri="{FF2B5EF4-FFF2-40B4-BE49-F238E27FC236}">
                <a16:creationId xmlns:a16="http://schemas.microsoft.com/office/drawing/2014/main" id="{2A3E801C-0A8D-A585-E28A-482D8120275E}"/>
              </a:ext>
            </a:extLst>
          </p:cNvPr>
          <p:cNvSpPr/>
          <p:nvPr/>
        </p:nvSpPr>
        <p:spPr>
          <a:xfrm>
            <a:off x="4229240" y="1402693"/>
            <a:ext cx="360556" cy="360556"/>
          </a:xfrm>
          <a:prstGeom prst="ellipse">
            <a:avLst/>
          </a:prstGeom>
          <a:solidFill>
            <a:srgbClr val="002F6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MX">
              <a:solidFill>
                <a:srgbClr val="FFFFFF"/>
              </a:solidFill>
              <a:latin typeface="Calibri" panose="020F0502020204030204"/>
            </a:endParaRPr>
          </a:p>
        </p:txBody>
      </p:sp>
      <p:sp>
        <p:nvSpPr>
          <p:cNvPr id="13" name="TextBox 12">
            <a:extLst>
              <a:ext uri="{FF2B5EF4-FFF2-40B4-BE49-F238E27FC236}">
                <a16:creationId xmlns:a16="http://schemas.microsoft.com/office/drawing/2014/main" id="{B4A24205-14F3-D7DC-307A-514CDFA7B265}"/>
              </a:ext>
            </a:extLst>
          </p:cNvPr>
          <p:cNvSpPr txBox="1"/>
          <p:nvPr/>
        </p:nvSpPr>
        <p:spPr>
          <a:xfrm>
            <a:off x="4013821" y="1780160"/>
            <a:ext cx="870751" cy="461665"/>
          </a:xfrm>
          <a:prstGeom prst="rect">
            <a:avLst/>
          </a:prstGeom>
          <a:noFill/>
        </p:spPr>
        <p:txBody>
          <a:bodyPr wrap="none" rtlCol="0">
            <a:spAutoFit/>
          </a:bodyPr>
          <a:lstStyle/>
          <a:p>
            <a:pPr>
              <a:defRPr/>
            </a:pPr>
            <a:r>
              <a:rPr lang="en-GB" sz="2400" b="1">
                <a:solidFill>
                  <a:srgbClr val="002E6E"/>
                </a:solidFill>
                <a:latin typeface="Helvetica" pitchFamily="2" charset="0"/>
              </a:rPr>
              <a:t>2019</a:t>
            </a:r>
            <a:endParaRPr lang="en-MX" sz="2400" b="1">
              <a:solidFill>
                <a:srgbClr val="002E6E"/>
              </a:solidFill>
              <a:latin typeface="Helvetica" pitchFamily="2" charset="0"/>
            </a:endParaRPr>
          </a:p>
        </p:txBody>
      </p:sp>
      <p:sp>
        <p:nvSpPr>
          <p:cNvPr id="14" name="TextBox 13">
            <a:extLst>
              <a:ext uri="{FF2B5EF4-FFF2-40B4-BE49-F238E27FC236}">
                <a16:creationId xmlns:a16="http://schemas.microsoft.com/office/drawing/2014/main" id="{1FF646E0-F3B2-F36F-6314-986A1AF7CB17}"/>
              </a:ext>
            </a:extLst>
          </p:cNvPr>
          <p:cNvSpPr txBox="1"/>
          <p:nvPr/>
        </p:nvSpPr>
        <p:spPr>
          <a:xfrm>
            <a:off x="10078211" y="2152145"/>
            <a:ext cx="1915205" cy="2893100"/>
          </a:xfrm>
          <a:prstGeom prst="rect">
            <a:avLst/>
          </a:prstGeom>
          <a:noFill/>
        </p:spPr>
        <p:txBody>
          <a:bodyPr wrap="square" rtlCol="0">
            <a:spAutoFit/>
          </a:bodyPr>
          <a:lstStyle/>
          <a:p>
            <a:pPr marL="285750" indent="-285750">
              <a:buClr>
                <a:srgbClr val="0029A7"/>
              </a:buClr>
              <a:buFont typeface="DIN Pro" panose="02000503040000020003" pitchFamily="50" charset="0"/>
              <a:buChar char="»"/>
              <a:defRPr/>
            </a:pPr>
            <a:r>
              <a:rPr lang="en-US" sz="1400" b="1" dirty="0">
                <a:solidFill>
                  <a:srgbClr val="00B050"/>
                </a:solidFill>
                <a:latin typeface="Helvetica" pitchFamily="2" charset="0"/>
              </a:rPr>
              <a:t>APEC host economy, United States, declared the “Year of Open Science”</a:t>
            </a:r>
          </a:p>
          <a:p>
            <a:pPr marL="285750" indent="-285750">
              <a:buClr>
                <a:srgbClr val="0029A7"/>
              </a:buClr>
              <a:buFont typeface="DIN Pro" panose="02000503040000020003" pitchFamily="50" charset="0"/>
              <a:buChar char="»"/>
              <a:defRPr/>
            </a:pPr>
            <a:r>
              <a:rPr lang="en-US" sz="1400" b="1" dirty="0">
                <a:solidFill>
                  <a:srgbClr val="00B050"/>
                </a:solidFill>
                <a:latin typeface="Helvetica" pitchFamily="2" charset="0"/>
              </a:rPr>
              <a:t>APEC Open Science Alliance proposed at 21</a:t>
            </a:r>
            <a:r>
              <a:rPr lang="en-US" sz="1400" b="1" baseline="30000" dirty="0">
                <a:solidFill>
                  <a:srgbClr val="00B050"/>
                </a:solidFill>
                <a:latin typeface="Helvetica" pitchFamily="2" charset="0"/>
              </a:rPr>
              <a:t>st</a:t>
            </a:r>
            <a:r>
              <a:rPr lang="en-US" sz="1400" b="1" dirty="0">
                <a:solidFill>
                  <a:srgbClr val="00B050"/>
                </a:solidFill>
                <a:latin typeface="Helvetica" pitchFamily="2" charset="0"/>
              </a:rPr>
              <a:t> APEC PPSTI</a:t>
            </a:r>
          </a:p>
          <a:p>
            <a:pPr marL="285750" indent="-285750">
              <a:buClr>
                <a:srgbClr val="0029A7"/>
              </a:buClr>
              <a:buFont typeface="DIN Pro" panose="02000503040000020003" pitchFamily="50" charset="0"/>
              <a:buChar char="»"/>
              <a:defRPr/>
            </a:pPr>
            <a:r>
              <a:rPr lang="en-US" sz="1400" b="1" dirty="0">
                <a:solidFill>
                  <a:srgbClr val="FF0000"/>
                </a:solidFill>
                <a:latin typeface="Helvetica" pitchFamily="2" charset="0"/>
              </a:rPr>
              <a:t>Malaysian Open Science Platform (MOSP) launched</a:t>
            </a:r>
            <a:endParaRPr lang="en-MX" sz="1400" b="1">
              <a:solidFill>
                <a:srgbClr val="FF0000"/>
              </a:solidFill>
              <a:latin typeface="Helvetica" pitchFamily="2" charset="0"/>
            </a:endParaRPr>
          </a:p>
        </p:txBody>
      </p:sp>
      <p:sp>
        <p:nvSpPr>
          <p:cNvPr id="15" name="TextBox 14">
            <a:extLst>
              <a:ext uri="{FF2B5EF4-FFF2-40B4-BE49-F238E27FC236}">
                <a16:creationId xmlns:a16="http://schemas.microsoft.com/office/drawing/2014/main" id="{7546DED4-8DB2-6434-FB5E-75B5E7015F0B}"/>
              </a:ext>
            </a:extLst>
          </p:cNvPr>
          <p:cNvSpPr txBox="1"/>
          <p:nvPr/>
        </p:nvSpPr>
        <p:spPr>
          <a:xfrm>
            <a:off x="6009752" y="1773898"/>
            <a:ext cx="870751" cy="461665"/>
          </a:xfrm>
          <a:prstGeom prst="rect">
            <a:avLst/>
          </a:prstGeom>
          <a:noFill/>
        </p:spPr>
        <p:txBody>
          <a:bodyPr wrap="none" rtlCol="0">
            <a:spAutoFit/>
          </a:bodyPr>
          <a:lstStyle/>
          <a:p>
            <a:pPr algn="ctr">
              <a:defRPr/>
            </a:pPr>
            <a:r>
              <a:rPr lang="en-GB" sz="2400" b="1">
                <a:solidFill>
                  <a:srgbClr val="002F6E"/>
                </a:solidFill>
                <a:latin typeface="Helvetica" pitchFamily="2" charset="0"/>
              </a:rPr>
              <a:t>2020</a:t>
            </a:r>
            <a:endParaRPr lang="en-MX" sz="2400" b="1">
              <a:solidFill>
                <a:srgbClr val="002F6E"/>
              </a:solidFill>
              <a:latin typeface="Helvetica" pitchFamily="2" charset="0"/>
            </a:endParaRPr>
          </a:p>
        </p:txBody>
      </p:sp>
      <p:sp>
        <p:nvSpPr>
          <p:cNvPr id="16" name="TextBox 15">
            <a:extLst>
              <a:ext uri="{FF2B5EF4-FFF2-40B4-BE49-F238E27FC236}">
                <a16:creationId xmlns:a16="http://schemas.microsoft.com/office/drawing/2014/main" id="{46F7F7DF-2E0C-C21D-4199-794B94F80D3E}"/>
              </a:ext>
            </a:extLst>
          </p:cNvPr>
          <p:cNvSpPr txBox="1"/>
          <p:nvPr/>
        </p:nvSpPr>
        <p:spPr>
          <a:xfrm>
            <a:off x="8372261" y="1762244"/>
            <a:ext cx="870751" cy="461665"/>
          </a:xfrm>
          <a:prstGeom prst="rect">
            <a:avLst/>
          </a:prstGeom>
          <a:noFill/>
        </p:spPr>
        <p:txBody>
          <a:bodyPr wrap="none" rtlCol="0">
            <a:spAutoFit/>
          </a:bodyPr>
          <a:lstStyle/>
          <a:p>
            <a:pPr>
              <a:defRPr/>
            </a:pPr>
            <a:r>
              <a:rPr lang="en-GB" sz="2400" b="1">
                <a:solidFill>
                  <a:srgbClr val="002F6E"/>
                </a:solidFill>
                <a:latin typeface="Helvetica" pitchFamily="2" charset="0"/>
              </a:rPr>
              <a:t>2021</a:t>
            </a:r>
            <a:endParaRPr lang="en-MX" sz="2400" b="1">
              <a:solidFill>
                <a:srgbClr val="002F6E"/>
              </a:solidFill>
              <a:latin typeface="Helvetica" pitchFamily="2" charset="0"/>
            </a:endParaRPr>
          </a:p>
        </p:txBody>
      </p:sp>
      <p:sp>
        <p:nvSpPr>
          <p:cNvPr id="20" name="TextBox 19">
            <a:extLst>
              <a:ext uri="{FF2B5EF4-FFF2-40B4-BE49-F238E27FC236}">
                <a16:creationId xmlns:a16="http://schemas.microsoft.com/office/drawing/2014/main" id="{BA466E6D-FA40-830A-3A03-ED5D4C0A0729}"/>
              </a:ext>
            </a:extLst>
          </p:cNvPr>
          <p:cNvSpPr txBox="1"/>
          <p:nvPr/>
        </p:nvSpPr>
        <p:spPr>
          <a:xfrm>
            <a:off x="10078211" y="1762244"/>
            <a:ext cx="870751" cy="461665"/>
          </a:xfrm>
          <a:prstGeom prst="rect">
            <a:avLst/>
          </a:prstGeom>
          <a:noFill/>
        </p:spPr>
        <p:txBody>
          <a:bodyPr wrap="none" rtlCol="0">
            <a:spAutoFit/>
          </a:bodyPr>
          <a:lstStyle/>
          <a:p>
            <a:pPr>
              <a:defRPr/>
            </a:pPr>
            <a:r>
              <a:rPr lang="en-GB" sz="2400" b="1">
                <a:solidFill>
                  <a:srgbClr val="002F6E"/>
                </a:solidFill>
                <a:latin typeface="Helvetica" pitchFamily="2" charset="0"/>
              </a:rPr>
              <a:t>2023</a:t>
            </a:r>
            <a:endParaRPr lang="en-MX" sz="2400" b="1">
              <a:solidFill>
                <a:srgbClr val="002F6E"/>
              </a:solidFill>
              <a:latin typeface="Helvetica" pitchFamily="2" charset="0"/>
            </a:endParaRPr>
          </a:p>
        </p:txBody>
      </p:sp>
      <p:sp>
        <p:nvSpPr>
          <p:cNvPr id="21" name="TextBox 20">
            <a:extLst>
              <a:ext uri="{FF2B5EF4-FFF2-40B4-BE49-F238E27FC236}">
                <a16:creationId xmlns:a16="http://schemas.microsoft.com/office/drawing/2014/main" id="{93EF1EE3-277B-2BC8-E0F2-66B98F5C2A09}"/>
              </a:ext>
            </a:extLst>
          </p:cNvPr>
          <p:cNvSpPr txBox="1"/>
          <p:nvPr/>
        </p:nvSpPr>
        <p:spPr>
          <a:xfrm>
            <a:off x="6020694" y="2152145"/>
            <a:ext cx="2370268" cy="2677656"/>
          </a:xfrm>
          <a:prstGeom prst="rect">
            <a:avLst/>
          </a:prstGeom>
          <a:noFill/>
        </p:spPr>
        <p:txBody>
          <a:bodyPr wrap="square" rtlCol="0">
            <a:spAutoFit/>
          </a:bodyPr>
          <a:lstStyle/>
          <a:p>
            <a:pPr marL="285750" indent="-285750">
              <a:buClr>
                <a:srgbClr val="0029A7"/>
              </a:buClr>
              <a:buFont typeface="DIN Pro" panose="02000503040000020003" pitchFamily="50" charset="0"/>
              <a:buChar char="»"/>
              <a:defRPr/>
            </a:pPr>
            <a:r>
              <a:rPr lang="en-US" sz="1400" b="1" dirty="0">
                <a:solidFill>
                  <a:srgbClr val="00B050"/>
                </a:solidFill>
                <a:latin typeface="Helvetica" pitchFamily="2" charset="0"/>
              </a:rPr>
              <a:t>PPSTI Statement </a:t>
            </a:r>
          </a:p>
          <a:p>
            <a:pPr>
              <a:buClr>
                <a:srgbClr val="0029A7"/>
              </a:buClr>
              <a:defRPr/>
            </a:pPr>
            <a:r>
              <a:rPr lang="en-US" sz="1400" b="1" dirty="0">
                <a:solidFill>
                  <a:srgbClr val="00B050"/>
                </a:solidFill>
                <a:latin typeface="Helvetica" pitchFamily="2" charset="0"/>
              </a:rPr>
              <a:t>      on Open Science</a:t>
            </a:r>
          </a:p>
          <a:p>
            <a:pPr marL="285750" indent="-285750">
              <a:buClr>
                <a:srgbClr val="0029A7"/>
              </a:buClr>
              <a:buFont typeface="DIN Pro" panose="02000503040000020003" pitchFamily="50" charset="0"/>
              <a:buChar char="»"/>
              <a:defRPr/>
            </a:pPr>
            <a:r>
              <a:rPr lang="en-US" sz="1400" b="1" dirty="0">
                <a:solidFill>
                  <a:srgbClr val="00B050"/>
                </a:solidFill>
                <a:latin typeface="Helvetica" pitchFamily="2" charset="0"/>
              </a:rPr>
              <a:t>Open Science forum </a:t>
            </a:r>
          </a:p>
          <a:p>
            <a:pPr>
              <a:buClr>
                <a:srgbClr val="0029A7"/>
              </a:buClr>
              <a:defRPr/>
            </a:pPr>
            <a:r>
              <a:rPr lang="en-US" sz="1400" b="1" dirty="0">
                <a:solidFill>
                  <a:srgbClr val="00B050"/>
                </a:solidFill>
                <a:latin typeface="Helvetica" pitchFamily="2" charset="0"/>
              </a:rPr>
              <a:t>      for Asia and the Pacific </a:t>
            </a:r>
          </a:p>
          <a:p>
            <a:pPr marL="285750" indent="-285750">
              <a:buClr>
                <a:srgbClr val="0029A7"/>
              </a:buClr>
              <a:buFont typeface="DIN Pro" panose="02000503040000020003" pitchFamily="50" charset="0"/>
              <a:buChar char="»"/>
              <a:defRPr/>
            </a:pPr>
            <a:r>
              <a:rPr lang="en-US" sz="1400" b="1" dirty="0">
                <a:solidFill>
                  <a:srgbClr val="FF0000"/>
                </a:solidFill>
                <a:latin typeface="Helvetica" pitchFamily="2" charset="0"/>
              </a:rPr>
              <a:t>Landscape study for Open Science Malaysia</a:t>
            </a:r>
          </a:p>
          <a:p>
            <a:pPr marL="285750" indent="-285750">
              <a:buClr>
                <a:srgbClr val="0029A7"/>
              </a:buClr>
              <a:buFont typeface="DIN Pro" panose="02000503040000020003" pitchFamily="50" charset="0"/>
              <a:buChar char="»"/>
              <a:defRPr/>
            </a:pPr>
            <a:r>
              <a:rPr lang="en-US" sz="1400" b="1" dirty="0">
                <a:solidFill>
                  <a:srgbClr val="FF0000"/>
                </a:solidFill>
                <a:latin typeface="Helvetica" pitchFamily="2" charset="0"/>
              </a:rPr>
              <a:t>Training for Data Stewards (243 trained to date) on Open Science (on-going)</a:t>
            </a:r>
          </a:p>
        </p:txBody>
      </p:sp>
      <p:sp>
        <p:nvSpPr>
          <p:cNvPr id="22" name="TextBox 21">
            <a:extLst>
              <a:ext uri="{FF2B5EF4-FFF2-40B4-BE49-F238E27FC236}">
                <a16:creationId xmlns:a16="http://schemas.microsoft.com/office/drawing/2014/main" id="{438F33A5-B711-3451-E579-D45BA94A76F8}"/>
              </a:ext>
            </a:extLst>
          </p:cNvPr>
          <p:cNvSpPr txBox="1"/>
          <p:nvPr/>
        </p:nvSpPr>
        <p:spPr>
          <a:xfrm>
            <a:off x="8380061" y="2189971"/>
            <a:ext cx="1706032" cy="1384995"/>
          </a:xfrm>
          <a:prstGeom prst="rect">
            <a:avLst/>
          </a:prstGeom>
          <a:noFill/>
        </p:spPr>
        <p:txBody>
          <a:bodyPr wrap="square" rtlCol="0">
            <a:spAutoFit/>
          </a:bodyPr>
          <a:lstStyle/>
          <a:p>
            <a:pPr marL="285750" indent="-285750">
              <a:buClr>
                <a:srgbClr val="0029A7"/>
              </a:buClr>
              <a:buFont typeface="DIN Pro" panose="02000503040000020003" pitchFamily="50" charset="0"/>
              <a:buChar char="»"/>
              <a:defRPr/>
            </a:pPr>
            <a:r>
              <a:rPr lang="en-US" sz="1400" b="1" dirty="0">
                <a:solidFill>
                  <a:srgbClr val="FF0000"/>
                </a:solidFill>
                <a:latin typeface="Helvetica" pitchFamily="2" charset="0"/>
              </a:rPr>
              <a:t>Guideline on Open Science adopted by National Data Sharing Policy</a:t>
            </a:r>
          </a:p>
          <a:p>
            <a:pPr marL="285750" indent="-285750">
              <a:buClr>
                <a:srgbClr val="0029A7"/>
              </a:buClr>
              <a:buFont typeface="DIN Pro" panose="02000503040000020003" pitchFamily="50" charset="0"/>
              <a:buChar char="»"/>
              <a:defRPr/>
            </a:pPr>
            <a:endParaRPr lang="en-US" sz="1400" dirty="0">
              <a:solidFill>
                <a:srgbClr val="0029A7"/>
              </a:solidFill>
              <a:latin typeface="DIN Pro Regular" panose="02000503040000020003" pitchFamily="50" charset="0"/>
            </a:endParaRPr>
          </a:p>
        </p:txBody>
      </p:sp>
      <p:sp>
        <p:nvSpPr>
          <p:cNvPr id="24" name="Oval 23">
            <a:extLst>
              <a:ext uri="{FF2B5EF4-FFF2-40B4-BE49-F238E27FC236}">
                <a16:creationId xmlns:a16="http://schemas.microsoft.com/office/drawing/2014/main" id="{10912E1C-15E8-973A-A5B1-5E849AF4CBD8}"/>
              </a:ext>
            </a:extLst>
          </p:cNvPr>
          <p:cNvSpPr/>
          <p:nvPr/>
        </p:nvSpPr>
        <p:spPr>
          <a:xfrm>
            <a:off x="6154226" y="1419604"/>
            <a:ext cx="360556" cy="360556"/>
          </a:xfrm>
          <a:prstGeom prst="ellipse">
            <a:avLst/>
          </a:prstGeom>
          <a:solidFill>
            <a:srgbClr val="002F6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MX">
              <a:solidFill>
                <a:srgbClr val="FFFFFF"/>
              </a:solidFill>
              <a:latin typeface="Calibri" panose="020F0502020204030204"/>
            </a:endParaRPr>
          </a:p>
        </p:txBody>
      </p:sp>
      <p:sp>
        <p:nvSpPr>
          <p:cNvPr id="25" name="Oval 24">
            <a:extLst>
              <a:ext uri="{FF2B5EF4-FFF2-40B4-BE49-F238E27FC236}">
                <a16:creationId xmlns:a16="http://schemas.microsoft.com/office/drawing/2014/main" id="{0E28649A-6D69-DFC1-7761-1D3EE3C871FD}"/>
              </a:ext>
            </a:extLst>
          </p:cNvPr>
          <p:cNvSpPr/>
          <p:nvPr/>
        </p:nvSpPr>
        <p:spPr>
          <a:xfrm>
            <a:off x="8587244" y="1401688"/>
            <a:ext cx="360556" cy="360556"/>
          </a:xfrm>
          <a:prstGeom prst="ellipse">
            <a:avLst/>
          </a:prstGeom>
          <a:solidFill>
            <a:srgbClr val="002F6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MX">
              <a:solidFill>
                <a:srgbClr val="FFFFFF"/>
              </a:solidFill>
              <a:latin typeface="Calibri" panose="020F0502020204030204"/>
            </a:endParaRPr>
          </a:p>
        </p:txBody>
      </p:sp>
      <p:sp>
        <p:nvSpPr>
          <p:cNvPr id="27" name="Oval 26">
            <a:extLst>
              <a:ext uri="{FF2B5EF4-FFF2-40B4-BE49-F238E27FC236}">
                <a16:creationId xmlns:a16="http://schemas.microsoft.com/office/drawing/2014/main" id="{C3C3DF74-BB1E-CCBF-2258-E4751179F75E}"/>
              </a:ext>
            </a:extLst>
          </p:cNvPr>
          <p:cNvSpPr/>
          <p:nvPr/>
        </p:nvSpPr>
        <p:spPr>
          <a:xfrm>
            <a:off x="10314204" y="1413342"/>
            <a:ext cx="360556" cy="360556"/>
          </a:xfrm>
          <a:prstGeom prst="ellipse">
            <a:avLst/>
          </a:prstGeom>
          <a:solidFill>
            <a:srgbClr val="002F6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MX">
              <a:solidFill>
                <a:srgbClr val="FFFFFF"/>
              </a:solidFill>
              <a:latin typeface="Calibri" panose="020F0502020204030204"/>
            </a:endParaRPr>
          </a:p>
        </p:txBody>
      </p:sp>
      <p:cxnSp>
        <p:nvCxnSpPr>
          <p:cNvPr id="28" name="Straight Connector 27">
            <a:extLst>
              <a:ext uri="{FF2B5EF4-FFF2-40B4-BE49-F238E27FC236}">
                <a16:creationId xmlns:a16="http://schemas.microsoft.com/office/drawing/2014/main" id="{0CD37C55-0D3C-56DA-9739-96B2466D05F8}"/>
              </a:ext>
            </a:extLst>
          </p:cNvPr>
          <p:cNvCxnSpPr>
            <a:cxnSpLocks/>
            <a:stCxn id="31" idx="2"/>
          </p:cNvCxnSpPr>
          <p:nvPr/>
        </p:nvCxnSpPr>
        <p:spPr>
          <a:xfrm>
            <a:off x="5432025" y="5014154"/>
            <a:ext cx="6759974" cy="1721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0A627B0-2761-2D22-9865-9545C2FC0966}"/>
              </a:ext>
            </a:extLst>
          </p:cNvPr>
          <p:cNvSpPr txBox="1"/>
          <p:nvPr/>
        </p:nvSpPr>
        <p:spPr>
          <a:xfrm>
            <a:off x="5176927" y="5194432"/>
            <a:ext cx="870752" cy="461665"/>
          </a:xfrm>
          <a:prstGeom prst="rect">
            <a:avLst/>
          </a:prstGeom>
          <a:noFill/>
        </p:spPr>
        <p:txBody>
          <a:bodyPr wrap="none" rtlCol="0">
            <a:spAutoFit/>
          </a:bodyPr>
          <a:lstStyle/>
          <a:p>
            <a:pPr algn="ctr">
              <a:defRPr/>
            </a:pPr>
            <a:r>
              <a:rPr lang="en-GB" sz="2400" b="1">
                <a:solidFill>
                  <a:schemeClr val="accent6">
                    <a:lumMod val="50000"/>
                  </a:schemeClr>
                </a:solidFill>
                <a:latin typeface="Helvetica" pitchFamily="2" charset="0"/>
              </a:rPr>
              <a:t>2026</a:t>
            </a:r>
            <a:endParaRPr lang="en-MX" sz="2400" b="1">
              <a:solidFill>
                <a:schemeClr val="accent6">
                  <a:lumMod val="50000"/>
                </a:schemeClr>
              </a:solidFill>
              <a:latin typeface="Helvetica" pitchFamily="2" charset="0"/>
            </a:endParaRPr>
          </a:p>
        </p:txBody>
      </p:sp>
      <p:sp>
        <p:nvSpPr>
          <p:cNvPr id="30" name="TextBox 29">
            <a:extLst>
              <a:ext uri="{FF2B5EF4-FFF2-40B4-BE49-F238E27FC236}">
                <a16:creationId xmlns:a16="http://schemas.microsoft.com/office/drawing/2014/main" id="{AF5C34DC-4ECB-9BEE-F5AA-EF6B769B623C}"/>
              </a:ext>
            </a:extLst>
          </p:cNvPr>
          <p:cNvSpPr txBox="1"/>
          <p:nvPr/>
        </p:nvSpPr>
        <p:spPr>
          <a:xfrm>
            <a:off x="5176927" y="5646607"/>
            <a:ext cx="2633125" cy="954107"/>
          </a:xfrm>
          <a:prstGeom prst="rect">
            <a:avLst/>
          </a:prstGeom>
          <a:noFill/>
        </p:spPr>
        <p:txBody>
          <a:bodyPr wrap="square" rtlCol="0">
            <a:spAutoFit/>
          </a:bodyPr>
          <a:lstStyle/>
          <a:p>
            <a:pPr marL="285750" indent="-285750">
              <a:buClr>
                <a:srgbClr val="0029A7"/>
              </a:buClr>
              <a:buFont typeface="DIN Pro" panose="02000503040000020003" pitchFamily="50" charset="0"/>
              <a:buChar char="»"/>
              <a:defRPr/>
            </a:pPr>
            <a:r>
              <a:rPr lang="en-US" sz="1400" b="1" dirty="0">
                <a:solidFill>
                  <a:srgbClr val="00B050"/>
                </a:solidFill>
                <a:latin typeface="Helvetica" pitchFamily="2" charset="0"/>
              </a:rPr>
              <a:t>APEC Open Science Alliance formed </a:t>
            </a:r>
          </a:p>
          <a:p>
            <a:pPr marL="285750" indent="-285750">
              <a:buClr>
                <a:srgbClr val="0029A7"/>
              </a:buClr>
              <a:buFont typeface="DIN Pro" panose="02000503040000020003" pitchFamily="50" charset="0"/>
              <a:buChar char="»"/>
              <a:defRPr/>
            </a:pPr>
            <a:r>
              <a:rPr lang="en-US" sz="1400" b="1" dirty="0">
                <a:solidFill>
                  <a:srgbClr val="1630E0"/>
                </a:solidFill>
                <a:latin typeface="Helvetica" pitchFamily="2" charset="0"/>
              </a:rPr>
              <a:t>Global South Open Science Alliance</a:t>
            </a:r>
          </a:p>
        </p:txBody>
      </p:sp>
      <p:sp>
        <p:nvSpPr>
          <p:cNvPr id="31" name="Oval 30">
            <a:extLst>
              <a:ext uri="{FF2B5EF4-FFF2-40B4-BE49-F238E27FC236}">
                <a16:creationId xmlns:a16="http://schemas.microsoft.com/office/drawing/2014/main" id="{BE946AC7-26F1-EA97-846B-10A19D02833B}"/>
              </a:ext>
            </a:extLst>
          </p:cNvPr>
          <p:cNvSpPr/>
          <p:nvPr/>
        </p:nvSpPr>
        <p:spPr>
          <a:xfrm>
            <a:off x="5432025" y="4833876"/>
            <a:ext cx="360556" cy="360556"/>
          </a:xfrm>
          <a:prstGeom prst="ellipse">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MX">
              <a:solidFill>
                <a:srgbClr val="FFFFFF"/>
              </a:solidFill>
              <a:latin typeface="Calibri" panose="020F0502020204030204"/>
            </a:endParaRPr>
          </a:p>
        </p:txBody>
      </p:sp>
      <p:sp>
        <p:nvSpPr>
          <p:cNvPr id="17" name="TextBox 16">
            <a:extLst>
              <a:ext uri="{FF2B5EF4-FFF2-40B4-BE49-F238E27FC236}">
                <a16:creationId xmlns:a16="http://schemas.microsoft.com/office/drawing/2014/main" id="{A6E84D92-49AC-F392-D8C8-5E05EF23BADF}"/>
              </a:ext>
            </a:extLst>
          </p:cNvPr>
          <p:cNvSpPr txBox="1"/>
          <p:nvPr/>
        </p:nvSpPr>
        <p:spPr>
          <a:xfrm>
            <a:off x="28729" y="4072339"/>
            <a:ext cx="2937728" cy="1077218"/>
          </a:xfrm>
          <a:prstGeom prst="rect">
            <a:avLst/>
          </a:prstGeom>
          <a:noFill/>
        </p:spPr>
        <p:txBody>
          <a:bodyPr wrap="none" rtlCol="0">
            <a:spAutoFit/>
          </a:bodyPr>
          <a:lstStyle/>
          <a:p>
            <a:pPr algn="ctr"/>
            <a:r>
              <a:rPr lang="en-US" sz="1600" b="1" dirty="0">
                <a:solidFill>
                  <a:srgbClr val="FF0000"/>
                </a:solidFill>
              </a:rPr>
              <a:t>MRMG Project @ </a:t>
            </a:r>
            <a:r>
              <a:rPr lang="en-US" sz="1600" b="1" dirty="0" err="1">
                <a:solidFill>
                  <a:srgbClr val="FF0000"/>
                </a:solidFill>
              </a:rPr>
              <a:t>MoHE</a:t>
            </a:r>
            <a:r>
              <a:rPr lang="en-US" sz="1600" b="1" dirty="0">
                <a:solidFill>
                  <a:srgbClr val="FF0000"/>
                </a:solidFill>
              </a:rPr>
              <a:t> with BC</a:t>
            </a:r>
          </a:p>
          <a:p>
            <a:pPr algn="ctr"/>
            <a:r>
              <a:rPr lang="en-US" sz="1600" b="1" dirty="0">
                <a:solidFill>
                  <a:srgbClr val="FF0000"/>
                </a:solidFill>
              </a:rPr>
              <a:t>Research Data Management</a:t>
            </a:r>
          </a:p>
          <a:p>
            <a:pPr algn="ctr"/>
            <a:r>
              <a:rPr lang="en-US" sz="1600" b="1" dirty="0">
                <a:solidFill>
                  <a:srgbClr val="FF0000"/>
                </a:solidFill>
              </a:rPr>
              <a:t>Data Curation</a:t>
            </a:r>
          </a:p>
          <a:p>
            <a:pPr algn="ctr"/>
            <a:r>
              <a:rPr lang="en-US" sz="1600" b="1" dirty="0">
                <a:solidFill>
                  <a:srgbClr val="FF0000"/>
                </a:solidFill>
              </a:rPr>
              <a:t>Data Repository</a:t>
            </a:r>
          </a:p>
        </p:txBody>
      </p:sp>
      <p:sp>
        <p:nvSpPr>
          <p:cNvPr id="18" name="TextBox 17">
            <a:extLst>
              <a:ext uri="{FF2B5EF4-FFF2-40B4-BE49-F238E27FC236}">
                <a16:creationId xmlns:a16="http://schemas.microsoft.com/office/drawing/2014/main" id="{97435479-6ADB-11A5-F12F-AD038D979D77}"/>
              </a:ext>
            </a:extLst>
          </p:cNvPr>
          <p:cNvSpPr txBox="1"/>
          <p:nvPr/>
        </p:nvSpPr>
        <p:spPr>
          <a:xfrm>
            <a:off x="45544" y="3635338"/>
            <a:ext cx="1659430" cy="461665"/>
          </a:xfrm>
          <a:prstGeom prst="rect">
            <a:avLst/>
          </a:prstGeom>
          <a:noFill/>
        </p:spPr>
        <p:txBody>
          <a:bodyPr wrap="none" rtlCol="0">
            <a:spAutoFit/>
          </a:bodyPr>
          <a:lstStyle/>
          <a:p>
            <a:pPr algn="ctr">
              <a:defRPr/>
            </a:pPr>
            <a:r>
              <a:rPr lang="en-GB" sz="2400" b="1" dirty="0">
                <a:solidFill>
                  <a:srgbClr val="FF0000"/>
                </a:solidFill>
                <a:latin typeface="Helvetica" pitchFamily="2" charset="0"/>
              </a:rPr>
              <a:t>2015-2017</a:t>
            </a:r>
            <a:endParaRPr lang="en-MX" sz="2400" b="1">
              <a:solidFill>
                <a:srgbClr val="FF0000"/>
              </a:solidFill>
              <a:latin typeface="Helvetica" pitchFamily="2" charset="0"/>
            </a:endParaRPr>
          </a:p>
        </p:txBody>
      </p:sp>
      <p:sp>
        <p:nvSpPr>
          <p:cNvPr id="26" name="TextBox 25">
            <a:extLst>
              <a:ext uri="{FF2B5EF4-FFF2-40B4-BE49-F238E27FC236}">
                <a16:creationId xmlns:a16="http://schemas.microsoft.com/office/drawing/2014/main" id="{193561C8-C9AE-7CE8-FE88-972A5C7294A9}"/>
              </a:ext>
            </a:extLst>
          </p:cNvPr>
          <p:cNvSpPr txBox="1"/>
          <p:nvPr/>
        </p:nvSpPr>
        <p:spPr>
          <a:xfrm>
            <a:off x="104341" y="590884"/>
            <a:ext cx="7663893" cy="733406"/>
          </a:xfrm>
          <a:prstGeom prst="rect">
            <a:avLst/>
          </a:prstGeom>
          <a:noFill/>
        </p:spPr>
        <p:txBody>
          <a:bodyPr wrap="none" rtlCol="0">
            <a:spAutoFit/>
          </a:bodyPr>
          <a:lstStyle/>
          <a:p>
            <a:r>
              <a:rPr lang="en-US" sz="4166" b="1" dirty="0"/>
              <a:t>Open Science Journey in Malaysia</a:t>
            </a:r>
          </a:p>
        </p:txBody>
      </p:sp>
      <p:pic>
        <p:nvPicPr>
          <p:cNvPr id="32" name="Picture 4" descr="https://www.akademisains.gov.my/mosp/wp-content/uploads/sites/29/2019/10/logo-mestecc-n-asm.png">
            <a:extLst>
              <a:ext uri="{FF2B5EF4-FFF2-40B4-BE49-F238E27FC236}">
                <a16:creationId xmlns:a16="http://schemas.microsoft.com/office/drawing/2014/main" id="{55C86D67-A051-8F3B-8A6E-71857A11E7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72"/>
          <a:stretch/>
        </p:blipFill>
        <p:spPr bwMode="auto">
          <a:xfrm>
            <a:off x="729743" y="81781"/>
            <a:ext cx="593221" cy="5336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close up of a sign&#10;&#10;Description automatically generated">
            <a:extLst>
              <a:ext uri="{FF2B5EF4-FFF2-40B4-BE49-F238E27FC236}">
                <a16:creationId xmlns:a16="http://schemas.microsoft.com/office/drawing/2014/main" id="{EC4C5B67-0B7F-C31B-15F9-CE9CCA08C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912" y="105518"/>
            <a:ext cx="937451" cy="472304"/>
          </a:xfrm>
          <a:prstGeom prst="rect">
            <a:avLst/>
          </a:prstGeom>
        </p:spPr>
      </p:pic>
      <p:pic>
        <p:nvPicPr>
          <p:cNvPr id="34" name="Picture 33" descr="A close up of text on a white background&#10;&#10;Description automatically generated">
            <a:extLst>
              <a:ext uri="{FF2B5EF4-FFF2-40B4-BE49-F238E27FC236}">
                <a16:creationId xmlns:a16="http://schemas.microsoft.com/office/drawing/2014/main" id="{D29D939D-16F2-A291-EA5F-0B0C7215358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9" y="8922"/>
            <a:ext cx="680127" cy="680127"/>
          </a:xfrm>
          <a:prstGeom prst="rect">
            <a:avLst/>
          </a:prstGeom>
        </p:spPr>
      </p:pic>
      <p:pic>
        <p:nvPicPr>
          <p:cNvPr id="38" name="Picture 37">
            <a:extLst>
              <a:ext uri="{FF2B5EF4-FFF2-40B4-BE49-F238E27FC236}">
                <a16:creationId xmlns:a16="http://schemas.microsoft.com/office/drawing/2014/main" id="{8D4F5268-AF9C-71F8-9375-37E62C71ECE4}"/>
              </a:ext>
            </a:extLst>
          </p:cNvPr>
          <p:cNvPicPr>
            <a:picLocks noChangeAspect="1"/>
          </p:cNvPicPr>
          <p:nvPr/>
        </p:nvPicPr>
        <p:blipFill>
          <a:blip r:embed="rId5"/>
          <a:stretch>
            <a:fillRect/>
          </a:stretch>
        </p:blipFill>
        <p:spPr>
          <a:xfrm>
            <a:off x="8398762" y="3490973"/>
            <a:ext cx="1882271" cy="1254847"/>
          </a:xfrm>
          <a:prstGeom prst="rect">
            <a:avLst/>
          </a:prstGeom>
          <a:effectLst>
            <a:innerShdw blurRad="63500" dist="50800" dir="5400000">
              <a:prstClr val="black">
                <a:alpha val="50000"/>
              </a:prstClr>
            </a:innerShdw>
            <a:softEdge rad="269478"/>
          </a:effectLst>
        </p:spPr>
      </p:pic>
    </p:spTree>
    <p:extLst>
      <p:ext uri="{BB962C8B-B14F-4D97-AF65-F5344CB8AC3E}">
        <p14:creationId xmlns:p14="http://schemas.microsoft.com/office/powerpoint/2010/main" val="1105400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7EF0B-4BDF-4436-9E8C-080008128BC6}"/>
              </a:ext>
            </a:extLst>
          </p:cNvPr>
          <p:cNvSpPr>
            <a:spLocks noGrp="1"/>
          </p:cNvSpPr>
          <p:nvPr>
            <p:ph type="sldNum" sz="quarter" idx="12"/>
          </p:nvPr>
        </p:nvSpPr>
        <p:spPr>
          <a:xfrm>
            <a:off x="11179688" y="6123933"/>
            <a:ext cx="731380" cy="524643"/>
          </a:xfrm>
        </p:spPr>
        <p:txBody>
          <a:bodyPr/>
          <a:lstStyle/>
          <a:p>
            <a:fld id="{B6F15528-21DE-4FAA-801E-634DDDAF4B2B}" type="slidenum">
              <a:rPr lang="en-US" smtClean="0"/>
              <a:pPr/>
              <a:t>6</a:t>
            </a:fld>
            <a:endParaRPr lang="en-US"/>
          </a:p>
        </p:txBody>
      </p:sp>
      <p:sp>
        <p:nvSpPr>
          <p:cNvPr id="5" name="Rectangle 4">
            <a:extLst>
              <a:ext uri="{FF2B5EF4-FFF2-40B4-BE49-F238E27FC236}">
                <a16:creationId xmlns:a16="http://schemas.microsoft.com/office/drawing/2014/main" id="{39EC3828-BF8A-49A6-BE0C-62EE8D71B1B2}"/>
              </a:ext>
            </a:extLst>
          </p:cNvPr>
          <p:cNvSpPr/>
          <p:nvPr/>
        </p:nvSpPr>
        <p:spPr>
          <a:xfrm>
            <a:off x="942111" y="1270492"/>
            <a:ext cx="5710844" cy="4679450"/>
          </a:xfrm>
          <a:prstGeom prst="rect">
            <a:avLst/>
          </a:prstGeom>
        </p:spPr>
        <p:txBody>
          <a:bodyPr wrap="square" lIns="190463" tIns="95232" rIns="190463" bIns="95232" anchor="t">
            <a:spAutoFit/>
          </a:bodyPr>
          <a:lstStyle/>
          <a:p>
            <a:pPr marL="342564" indent="-342564">
              <a:buFont typeface="+mj-lt"/>
              <a:buAutoNum type="arabicPeriod"/>
            </a:pPr>
            <a:r>
              <a:rPr lang="en-MY" sz="1458" dirty="0">
                <a:latin typeface="Poppins"/>
                <a:ea typeface="Segoe UI Emoji"/>
                <a:cs typeface="Poppins"/>
              </a:rPr>
              <a:t>Academy of Sciences Malaysia (ASM)</a:t>
            </a:r>
            <a:endParaRPr lang="en-US" sz="3749" dirty="0">
              <a:latin typeface="Poppins"/>
              <a:ea typeface="Segoe UI Emoji"/>
              <a:cs typeface="Poppins"/>
            </a:endParaRPr>
          </a:p>
          <a:p>
            <a:pPr marL="342564" indent="-342564">
              <a:buAutoNum type="arabicPeriod"/>
            </a:pPr>
            <a:r>
              <a:rPr lang="en-MY" sz="1458" dirty="0">
                <a:latin typeface="Poppins"/>
                <a:ea typeface="Segoe UI Emoji"/>
                <a:cs typeface="Poppins"/>
              </a:rPr>
              <a:t>Ministry of Science, Technology and Innovation (MOSTI)</a:t>
            </a:r>
          </a:p>
          <a:p>
            <a:pPr marL="466232" lvl="1"/>
            <a:r>
              <a:rPr lang="en-MY" sz="1458" dirty="0">
                <a:latin typeface="Poppins"/>
                <a:ea typeface="Segoe UI Emoji"/>
                <a:cs typeface="Poppins"/>
              </a:rPr>
              <a:t>- Malaysian Science and Technology Information </a:t>
            </a:r>
            <a:r>
              <a:rPr lang="en-MY" sz="1458" dirty="0" err="1">
                <a:latin typeface="Poppins"/>
                <a:ea typeface="Segoe UI Emoji"/>
                <a:cs typeface="Poppins"/>
              </a:rPr>
              <a:t>Center</a:t>
            </a:r>
            <a:r>
              <a:rPr lang="en-MY" sz="1458" dirty="0">
                <a:latin typeface="Poppins"/>
                <a:ea typeface="Segoe UI Emoji"/>
                <a:cs typeface="Poppins"/>
              </a:rPr>
              <a:t> (MASTIC)</a:t>
            </a:r>
          </a:p>
          <a:p>
            <a:pPr marL="342564" indent="-342564">
              <a:buFontTx/>
              <a:buAutoNum type="arabicPeriod"/>
            </a:pPr>
            <a:r>
              <a:rPr lang="en-MY" sz="1458" dirty="0">
                <a:latin typeface="Poppins"/>
                <a:ea typeface="Segoe UI Emoji"/>
                <a:cs typeface="Poppins"/>
              </a:rPr>
              <a:t>Ministry of Higher Education (MOHE)</a:t>
            </a:r>
          </a:p>
          <a:p>
            <a:pPr marL="342564" indent="-342564">
              <a:buFontTx/>
              <a:buAutoNum type="arabicPeriod"/>
            </a:pPr>
            <a:r>
              <a:rPr lang="en-MY" sz="1458" dirty="0">
                <a:latin typeface="Poppins"/>
                <a:ea typeface="Segoe UI Emoji"/>
                <a:cs typeface="Poppins"/>
              </a:rPr>
              <a:t>Ministry of Health (MOH)</a:t>
            </a:r>
          </a:p>
          <a:p>
            <a:pPr marL="462925" indent="-462925"/>
            <a:r>
              <a:rPr lang="en-MY" sz="1458" dirty="0">
                <a:latin typeface="Poppins"/>
                <a:ea typeface="Segoe UI Emoji"/>
                <a:cs typeface="Poppins"/>
              </a:rPr>
              <a:t>	- National Institute of Health (NIH)</a:t>
            </a:r>
          </a:p>
          <a:p>
            <a:pPr marL="376953" indent="-376953"/>
            <a:r>
              <a:rPr lang="en-MY" sz="1458" dirty="0">
                <a:latin typeface="Poppins"/>
                <a:ea typeface="Segoe UI Emoji"/>
                <a:cs typeface="Poppins"/>
              </a:rPr>
              <a:t>5.    Ministry of Natural Resources, Environment and Climate Change (NRECC)</a:t>
            </a:r>
          </a:p>
          <a:p>
            <a:pPr marL="376953" indent="-376953"/>
            <a:r>
              <a:rPr lang="en-MY" sz="1458" dirty="0">
                <a:latin typeface="Poppins"/>
                <a:ea typeface="Segoe UI Emoji"/>
                <a:cs typeface="Poppins"/>
              </a:rPr>
              <a:t>6.    Malaysian Administrative Modernisation and Management Planning Unit (MAMPU)</a:t>
            </a:r>
          </a:p>
          <a:p>
            <a:r>
              <a:rPr lang="en-MY" sz="1458" dirty="0">
                <a:solidFill>
                  <a:srgbClr val="FF0000"/>
                </a:solidFill>
                <a:latin typeface="Poppins"/>
                <a:ea typeface="Segoe UI Emoji"/>
                <a:cs typeface="Poppins"/>
              </a:rPr>
              <a:t>7.     KETSA</a:t>
            </a:r>
          </a:p>
          <a:p>
            <a:pPr marL="466232"/>
            <a:r>
              <a:rPr lang="en-MY" sz="1458" dirty="0">
                <a:solidFill>
                  <a:srgbClr val="FF0000"/>
                </a:solidFill>
                <a:latin typeface="Poppins"/>
                <a:ea typeface="Segoe UI Emoji"/>
                <a:cs typeface="Poppins"/>
              </a:rPr>
              <a:t>- Forest Research Institute Malaysia (FRIM)</a:t>
            </a:r>
          </a:p>
          <a:p>
            <a:pPr marL="376953" indent="-376953"/>
            <a:r>
              <a:rPr lang="en-MY" sz="1458" dirty="0">
                <a:latin typeface="Poppins"/>
                <a:ea typeface="Segoe UI Emoji"/>
                <a:cs typeface="Poppins"/>
              </a:rPr>
              <a:t>8.     Malaysia Research University Network (MRUN)</a:t>
            </a:r>
          </a:p>
          <a:p>
            <a:pPr marL="935770" lvl="2" indent="-284368">
              <a:buFont typeface="+mj-lt"/>
              <a:buAutoNum type="romanLcPeriod"/>
            </a:pPr>
            <a:r>
              <a:rPr lang="en-MY" sz="1458" dirty="0" err="1">
                <a:latin typeface="Poppins"/>
                <a:ea typeface="Segoe UI Emoji"/>
                <a:cs typeface="Poppins"/>
              </a:rPr>
              <a:t>Universiti</a:t>
            </a:r>
            <a:r>
              <a:rPr lang="en-MY" sz="1458" dirty="0">
                <a:latin typeface="Poppins"/>
                <a:ea typeface="Segoe UI Emoji"/>
                <a:cs typeface="Poppins"/>
              </a:rPr>
              <a:t> Malaya</a:t>
            </a:r>
          </a:p>
          <a:p>
            <a:pPr marL="935770" lvl="2" indent="-284368">
              <a:buFont typeface="+mj-lt"/>
              <a:buAutoNum type="romanLcPeriod"/>
            </a:pPr>
            <a:r>
              <a:rPr lang="en-MY" sz="1458" dirty="0" err="1">
                <a:latin typeface="Poppins"/>
                <a:ea typeface="Segoe UI Emoji"/>
                <a:cs typeface="Poppins"/>
              </a:rPr>
              <a:t>Universiti</a:t>
            </a:r>
            <a:r>
              <a:rPr lang="en-MY" sz="1458" dirty="0">
                <a:latin typeface="Poppins"/>
                <a:ea typeface="Segoe UI Emoji"/>
                <a:cs typeface="Poppins"/>
              </a:rPr>
              <a:t> Sains Malaysia</a:t>
            </a:r>
          </a:p>
          <a:p>
            <a:pPr marL="935770" lvl="2" indent="-284368">
              <a:buFont typeface="+mj-lt"/>
              <a:buAutoNum type="romanLcPeriod"/>
            </a:pPr>
            <a:r>
              <a:rPr lang="en-MY" sz="1458" dirty="0" err="1">
                <a:latin typeface="Poppins"/>
                <a:ea typeface="Segoe UI Emoji"/>
                <a:cs typeface="Poppins"/>
              </a:rPr>
              <a:t>Universiti</a:t>
            </a:r>
            <a:r>
              <a:rPr lang="en-MY" sz="1458" dirty="0">
                <a:latin typeface="Poppins"/>
                <a:ea typeface="Segoe UI Emoji"/>
                <a:cs typeface="Poppins"/>
              </a:rPr>
              <a:t> </a:t>
            </a:r>
            <a:r>
              <a:rPr lang="en-MY" sz="1458" dirty="0" err="1">
                <a:latin typeface="Poppins"/>
                <a:ea typeface="Segoe UI Emoji"/>
                <a:cs typeface="Poppins"/>
              </a:rPr>
              <a:t>Teknologi</a:t>
            </a:r>
            <a:r>
              <a:rPr lang="en-MY" sz="1458" dirty="0">
                <a:latin typeface="Poppins"/>
                <a:ea typeface="Segoe UI Emoji"/>
                <a:cs typeface="Poppins"/>
              </a:rPr>
              <a:t> Malaysia</a:t>
            </a:r>
          </a:p>
          <a:p>
            <a:pPr marL="935770" lvl="2" indent="-284368">
              <a:buFont typeface="+mj-lt"/>
              <a:buAutoNum type="romanLcPeriod"/>
            </a:pPr>
            <a:r>
              <a:rPr lang="en-MY" sz="1458" dirty="0" err="1">
                <a:latin typeface="Poppins"/>
                <a:ea typeface="Segoe UI Emoji"/>
                <a:cs typeface="Poppins"/>
              </a:rPr>
              <a:t>Universiti</a:t>
            </a:r>
            <a:r>
              <a:rPr lang="en-MY" sz="1458" dirty="0">
                <a:latin typeface="Poppins"/>
                <a:ea typeface="Segoe UI Emoji"/>
                <a:cs typeface="Poppins"/>
              </a:rPr>
              <a:t> </a:t>
            </a:r>
            <a:r>
              <a:rPr lang="en-MY" sz="1458" dirty="0" err="1">
                <a:latin typeface="Poppins"/>
                <a:ea typeface="Segoe UI Emoji"/>
                <a:cs typeface="Poppins"/>
              </a:rPr>
              <a:t>Kebangsaan</a:t>
            </a:r>
            <a:r>
              <a:rPr lang="en-MY" sz="1458" dirty="0">
                <a:latin typeface="Poppins"/>
                <a:ea typeface="Segoe UI Emoji"/>
                <a:cs typeface="Poppins"/>
              </a:rPr>
              <a:t> Malaysia</a:t>
            </a:r>
          </a:p>
          <a:p>
            <a:pPr marL="935770" lvl="2" indent="-284368">
              <a:buFont typeface="+mj-lt"/>
              <a:buAutoNum type="romanLcPeriod"/>
            </a:pPr>
            <a:r>
              <a:rPr lang="en-MY" sz="1458" dirty="0" err="1">
                <a:latin typeface="Poppins"/>
                <a:ea typeface="Segoe UI Emoji"/>
                <a:cs typeface="Poppins"/>
              </a:rPr>
              <a:t>Universiti</a:t>
            </a:r>
            <a:r>
              <a:rPr lang="en-MY" sz="1458" dirty="0">
                <a:latin typeface="Poppins"/>
                <a:ea typeface="Segoe UI Emoji"/>
                <a:cs typeface="Poppins"/>
              </a:rPr>
              <a:t> Putra Malaysia</a:t>
            </a:r>
          </a:p>
        </p:txBody>
      </p:sp>
      <p:sp>
        <p:nvSpPr>
          <p:cNvPr id="4" name="Rounded Rectangle 3"/>
          <p:cNvSpPr/>
          <p:nvPr/>
        </p:nvSpPr>
        <p:spPr>
          <a:xfrm>
            <a:off x="726967" y="889275"/>
            <a:ext cx="5952064" cy="5156926"/>
          </a:xfrm>
          <a:prstGeom prst="roundRect">
            <a:avLst/>
          </a:prstGeom>
          <a:noFill/>
          <a:ln w="28575">
            <a:solidFill>
              <a:srgbClr val="2F2F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0" name="Group 9">
            <a:extLst>
              <a:ext uri="{FF2B5EF4-FFF2-40B4-BE49-F238E27FC236}">
                <a16:creationId xmlns:a16="http://schemas.microsoft.com/office/drawing/2014/main" id="{45D1985F-1D5A-D545-9D60-6CE5D30753D4}"/>
              </a:ext>
            </a:extLst>
          </p:cNvPr>
          <p:cNvGrpSpPr/>
          <p:nvPr/>
        </p:nvGrpSpPr>
        <p:grpSpPr>
          <a:xfrm>
            <a:off x="6678394" y="1758411"/>
            <a:ext cx="5232674" cy="3418119"/>
            <a:chOff x="170041" y="1645200"/>
            <a:chExt cx="7622004" cy="4919802"/>
          </a:xfrm>
        </p:grpSpPr>
        <p:pic>
          <p:nvPicPr>
            <p:cNvPr id="11" name="Picture 2">
              <a:extLst>
                <a:ext uri="{FF2B5EF4-FFF2-40B4-BE49-F238E27FC236}">
                  <a16:creationId xmlns:a16="http://schemas.microsoft.com/office/drawing/2014/main" id="{C7DB61F3-C33F-4F45-B62D-0E283086ED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5758" y="2631670"/>
              <a:ext cx="3200400" cy="3109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USMLogo">
              <a:extLst>
                <a:ext uri="{FF2B5EF4-FFF2-40B4-BE49-F238E27FC236}">
                  <a16:creationId xmlns:a16="http://schemas.microsoft.com/office/drawing/2014/main" id="{DD987826-5CEB-4A44-9371-D672BC2BBF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7880" y="2777250"/>
              <a:ext cx="1241163" cy="873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www.um.edu.my/images/default-source/logo/img-logo.png">
              <a:extLst>
                <a:ext uri="{FF2B5EF4-FFF2-40B4-BE49-F238E27FC236}">
                  <a16:creationId xmlns:a16="http://schemas.microsoft.com/office/drawing/2014/main" id="{0C9FD10A-D032-264C-B52E-514C9AF218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7282" y="1645200"/>
              <a:ext cx="1676400" cy="5179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A3D55AA-EAE5-5940-AC08-F9537E05E5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836" y="2825940"/>
              <a:ext cx="1219200" cy="58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descr="http://www.ukm.my/pkk/wp-content/uploads/2018/04/UKM_logo_4C_teks-hitam.png">
              <a:extLst>
                <a:ext uri="{FF2B5EF4-FFF2-40B4-BE49-F238E27FC236}">
                  <a16:creationId xmlns:a16="http://schemas.microsoft.com/office/drawing/2014/main" id="{8A4DF8AA-27C5-664E-B3A2-1B1ECEDABB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0725" y="5109805"/>
              <a:ext cx="1371600" cy="6573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Logo-UTM (1)">
              <a:extLst>
                <a:ext uri="{FF2B5EF4-FFF2-40B4-BE49-F238E27FC236}">
                  <a16:creationId xmlns:a16="http://schemas.microsoft.com/office/drawing/2014/main" id="{340D5768-716A-5747-AB91-6BE191862E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370" y="5219406"/>
              <a:ext cx="1461323" cy="4919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413BDA3-725D-5140-A6AA-B74F39840C10}"/>
                </a:ext>
              </a:extLst>
            </p:cNvPr>
            <p:cNvSpPr txBox="1"/>
            <p:nvPr/>
          </p:nvSpPr>
          <p:spPr>
            <a:xfrm>
              <a:off x="2522325" y="2158600"/>
              <a:ext cx="2997153" cy="442993"/>
            </a:xfrm>
            <a:prstGeom prst="rect">
              <a:avLst/>
            </a:prstGeom>
            <a:noFill/>
          </p:spPr>
          <p:txBody>
            <a:bodyPr wrap="square" rtlCol="0">
              <a:spAutoFit/>
            </a:bodyPr>
            <a:lstStyle/>
            <a:p>
              <a:pPr algn="ctr"/>
              <a:r>
                <a:rPr lang="en-US" sz="1400" err="1">
                  <a:solidFill>
                    <a:schemeClr val="tx1">
                      <a:lumMod val="85000"/>
                      <a:lumOff val="15000"/>
                    </a:schemeClr>
                  </a:solidFill>
                  <a:latin typeface="Helvetica" pitchFamily="34" charset="0"/>
                </a:rPr>
                <a:t>Universiti</a:t>
              </a:r>
              <a:r>
                <a:rPr lang="en-US" sz="1400">
                  <a:solidFill>
                    <a:schemeClr val="tx1">
                      <a:lumMod val="85000"/>
                      <a:lumOff val="15000"/>
                    </a:schemeClr>
                  </a:solidFill>
                  <a:latin typeface="Helvetica" pitchFamily="34" charset="0"/>
                </a:rPr>
                <a:t> Malaya</a:t>
              </a:r>
            </a:p>
          </p:txBody>
        </p:sp>
        <p:sp>
          <p:nvSpPr>
            <p:cNvPr id="18" name="TextBox 17">
              <a:extLst>
                <a:ext uri="{FF2B5EF4-FFF2-40B4-BE49-F238E27FC236}">
                  <a16:creationId xmlns:a16="http://schemas.microsoft.com/office/drawing/2014/main" id="{DBCF5A3C-84D6-4E44-9CE6-064DC74D8F89}"/>
                </a:ext>
              </a:extLst>
            </p:cNvPr>
            <p:cNvSpPr txBox="1"/>
            <p:nvPr/>
          </p:nvSpPr>
          <p:spPr>
            <a:xfrm>
              <a:off x="5569594" y="3612013"/>
              <a:ext cx="2189311" cy="753086"/>
            </a:xfrm>
            <a:prstGeom prst="rect">
              <a:avLst/>
            </a:prstGeom>
            <a:noFill/>
          </p:spPr>
          <p:txBody>
            <a:bodyPr wrap="square" rtlCol="0">
              <a:spAutoFit/>
            </a:bodyPr>
            <a:lstStyle/>
            <a:p>
              <a:pPr algn="ctr"/>
              <a:r>
                <a:rPr lang="en-US" sz="1400" err="1">
                  <a:solidFill>
                    <a:schemeClr val="tx1">
                      <a:lumMod val="85000"/>
                      <a:lumOff val="15000"/>
                    </a:schemeClr>
                  </a:solidFill>
                  <a:latin typeface="Helvetica" pitchFamily="34" charset="0"/>
                </a:rPr>
                <a:t>Universiti</a:t>
              </a:r>
              <a:r>
                <a:rPr lang="en-US" sz="1400">
                  <a:solidFill>
                    <a:schemeClr val="tx1">
                      <a:lumMod val="85000"/>
                      <a:lumOff val="15000"/>
                    </a:schemeClr>
                  </a:solidFill>
                  <a:latin typeface="Helvetica" pitchFamily="34" charset="0"/>
                </a:rPr>
                <a:t> </a:t>
              </a:r>
              <a:r>
                <a:rPr lang="en-US" sz="1400" err="1">
                  <a:solidFill>
                    <a:schemeClr val="tx1">
                      <a:lumMod val="85000"/>
                      <a:lumOff val="15000"/>
                    </a:schemeClr>
                  </a:solidFill>
                  <a:latin typeface="Helvetica" pitchFamily="34" charset="0"/>
                </a:rPr>
                <a:t>Sains</a:t>
              </a:r>
              <a:r>
                <a:rPr lang="en-US" sz="1400">
                  <a:solidFill>
                    <a:schemeClr val="tx1">
                      <a:lumMod val="85000"/>
                      <a:lumOff val="15000"/>
                    </a:schemeClr>
                  </a:solidFill>
                  <a:latin typeface="Helvetica" pitchFamily="34" charset="0"/>
                </a:rPr>
                <a:t> Malaysia</a:t>
              </a:r>
            </a:p>
          </p:txBody>
        </p:sp>
        <p:sp>
          <p:nvSpPr>
            <p:cNvPr id="19" name="TextBox 18">
              <a:extLst>
                <a:ext uri="{FF2B5EF4-FFF2-40B4-BE49-F238E27FC236}">
                  <a16:creationId xmlns:a16="http://schemas.microsoft.com/office/drawing/2014/main" id="{0DB38295-1651-9347-824C-60B5F01A4E52}"/>
                </a:ext>
              </a:extLst>
            </p:cNvPr>
            <p:cNvSpPr txBox="1"/>
            <p:nvPr/>
          </p:nvSpPr>
          <p:spPr>
            <a:xfrm>
              <a:off x="4401864" y="5790873"/>
              <a:ext cx="3390181" cy="753086"/>
            </a:xfrm>
            <a:prstGeom prst="rect">
              <a:avLst/>
            </a:prstGeom>
            <a:noFill/>
          </p:spPr>
          <p:txBody>
            <a:bodyPr wrap="square" rtlCol="0">
              <a:spAutoFit/>
            </a:bodyPr>
            <a:lstStyle/>
            <a:p>
              <a:pPr algn="ctr"/>
              <a:r>
                <a:rPr lang="en-US" sz="1400" err="1">
                  <a:solidFill>
                    <a:schemeClr val="tx1">
                      <a:lumMod val="85000"/>
                      <a:lumOff val="15000"/>
                    </a:schemeClr>
                  </a:solidFill>
                  <a:latin typeface="Helvetica" pitchFamily="34" charset="0"/>
                </a:rPr>
                <a:t>Universiti</a:t>
              </a:r>
              <a:r>
                <a:rPr lang="en-US" sz="1400">
                  <a:solidFill>
                    <a:schemeClr val="tx1">
                      <a:lumMod val="85000"/>
                      <a:lumOff val="15000"/>
                    </a:schemeClr>
                  </a:solidFill>
                  <a:latin typeface="Helvetica" pitchFamily="34" charset="0"/>
                </a:rPr>
                <a:t> </a:t>
              </a:r>
              <a:r>
                <a:rPr lang="en-US" sz="1400" err="1">
                  <a:solidFill>
                    <a:schemeClr val="tx1">
                      <a:lumMod val="85000"/>
                      <a:lumOff val="15000"/>
                    </a:schemeClr>
                  </a:solidFill>
                  <a:latin typeface="Helvetica" pitchFamily="34" charset="0"/>
                </a:rPr>
                <a:t>Teknologi</a:t>
              </a:r>
              <a:r>
                <a:rPr lang="en-US" sz="1400">
                  <a:solidFill>
                    <a:schemeClr val="tx1">
                      <a:lumMod val="85000"/>
                      <a:lumOff val="15000"/>
                    </a:schemeClr>
                  </a:solidFill>
                  <a:latin typeface="Helvetica" pitchFamily="34" charset="0"/>
                </a:rPr>
                <a:t> Malaysia</a:t>
              </a:r>
            </a:p>
          </p:txBody>
        </p:sp>
        <p:sp>
          <p:nvSpPr>
            <p:cNvPr id="20" name="TextBox 19">
              <a:extLst>
                <a:ext uri="{FF2B5EF4-FFF2-40B4-BE49-F238E27FC236}">
                  <a16:creationId xmlns:a16="http://schemas.microsoft.com/office/drawing/2014/main" id="{C3918EC3-5E6D-A44C-990F-35825BDCF89C}"/>
                </a:ext>
              </a:extLst>
            </p:cNvPr>
            <p:cNvSpPr txBox="1"/>
            <p:nvPr/>
          </p:nvSpPr>
          <p:spPr>
            <a:xfrm>
              <a:off x="170041" y="5811916"/>
              <a:ext cx="2993876" cy="753086"/>
            </a:xfrm>
            <a:prstGeom prst="rect">
              <a:avLst/>
            </a:prstGeom>
            <a:noFill/>
          </p:spPr>
          <p:txBody>
            <a:bodyPr wrap="square" rtlCol="0">
              <a:spAutoFit/>
            </a:bodyPr>
            <a:lstStyle/>
            <a:p>
              <a:pPr algn="ctr"/>
              <a:r>
                <a:rPr lang="en-US" sz="1400" err="1">
                  <a:solidFill>
                    <a:schemeClr val="tx1">
                      <a:lumMod val="85000"/>
                      <a:lumOff val="15000"/>
                    </a:schemeClr>
                  </a:solidFill>
                  <a:latin typeface="Helvetica" pitchFamily="34" charset="0"/>
                </a:rPr>
                <a:t>Universiti</a:t>
              </a:r>
              <a:r>
                <a:rPr lang="en-US" sz="1400">
                  <a:solidFill>
                    <a:schemeClr val="tx1">
                      <a:lumMod val="85000"/>
                      <a:lumOff val="15000"/>
                    </a:schemeClr>
                  </a:solidFill>
                  <a:latin typeface="Helvetica" pitchFamily="34" charset="0"/>
                </a:rPr>
                <a:t> </a:t>
              </a:r>
              <a:r>
                <a:rPr lang="en-US" sz="1400" err="1">
                  <a:solidFill>
                    <a:schemeClr val="tx1">
                      <a:lumMod val="85000"/>
                      <a:lumOff val="15000"/>
                    </a:schemeClr>
                  </a:solidFill>
                  <a:latin typeface="Helvetica" pitchFamily="34" charset="0"/>
                </a:rPr>
                <a:t>Kebangsaan</a:t>
              </a:r>
              <a:r>
                <a:rPr lang="en-US" sz="1400">
                  <a:solidFill>
                    <a:schemeClr val="tx1">
                      <a:lumMod val="85000"/>
                      <a:lumOff val="15000"/>
                    </a:schemeClr>
                  </a:solidFill>
                  <a:latin typeface="Helvetica" pitchFamily="34" charset="0"/>
                </a:rPr>
                <a:t> Malaysia</a:t>
              </a:r>
            </a:p>
          </p:txBody>
        </p:sp>
        <p:sp>
          <p:nvSpPr>
            <p:cNvPr id="21" name="TextBox 20">
              <a:extLst>
                <a:ext uri="{FF2B5EF4-FFF2-40B4-BE49-F238E27FC236}">
                  <a16:creationId xmlns:a16="http://schemas.microsoft.com/office/drawing/2014/main" id="{CE750BD9-BEE1-874E-9CA9-89E57BCD9109}"/>
                </a:ext>
              </a:extLst>
            </p:cNvPr>
            <p:cNvSpPr txBox="1"/>
            <p:nvPr/>
          </p:nvSpPr>
          <p:spPr>
            <a:xfrm>
              <a:off x="479901" y="3455209"/>
              <a:ext cx="2042421" cy="753086"/>
            </a:xfrm>
            <a:prstGeom prst="rect">
              <a:avLst/>
            </a:prstGeom>
            <a:noFill/>
          </p:spPr>
          <p:txBody>
            <a:bodyPr wrap="square" rtlCol="0">
              <a:spAutoFit/>
            </a:bodyPr>
            <a:lstStyle/>
            <a:p>
              <a:pPr algn="ctr"/>
              <a:r>
                <a:rPr lang="en-US" sz="1400" err="1">
                  <a:solidFill>
                    <a:schemeClr val="tx1">
                      <a:lumMod val="85000"/>
                      <a:lumOff val="15000"/>
                    </a:schemeClr>
                  </a:solidFill>
                  <a:latin typeface="Helvetica" pitchFamily="34" charset="0"/>
                </a:rPr>
                <a:t>Universiti</a:t>
              </a:r>
              <a:r>
                <a:rPr lang="en-US" sz="1400">
                  <a:solidFill>
                    <a:schemeClr val="tx1">
                      <a:lumMod val="85000"/>
                      <a:lumOff val="15000"/>
                    </a:schemeClr>
                  </a:solidFill>
                  <a:latin typeface="Helvetica" pitchFamily="34" charset="0"/>
                </a:rPr>
                <a:t> Putra Malaysia</a:t>
              </a:r>
            </a:p>
          </p:txBody>
        </p:sp>
      </p:grpSp>
      <p:sp>
        <p:nvSpPr>
          <p:cNvPr id="23" name="Rectangle 22">
            <a:extLst>
              <a:ext uri="{FF2B5EF4-FFF2-40B4-BE49-F238E27FC236}">
                <a16:creationId xmlns:a16="http://schemas.microsoft.com/office/drawing/2014/main" id="{11023D7A-2420-2C4E-A378-7EE714DA2FC1}"/>
              </a:ext>
            </a:extLst>
          </p:cNvPr>
          <p:cNvSpPr/>
          <p:nvPr/>
        </p:nvSpPr>
        <p:spPr>
          <a:xfrm>
            <a:off x="8719329" y="3429000"/>
            <a:ext cx="1282990" cy="412870"/>
          </a:xfrm>
          <a:prstGeom prst="rect">
            <a:avLst/>
          </a:prstGeom>
        </p:spPr>
        <p:txBody>
          <a:bodyPr wrap="square">
            <a:spAutoFit/>
          </a:bodyPr>
          <a:lstStyle/>
          <a:p>
            <a:r>
              <a:rPr lang="en-MY" sz="2083" b="1" dirty="0">
                <a:solidFill>
                  <a:srgbClr val="FF0000"/>
                </a:solidFill>
                <a:latin typeface="Helvetica" panose="020B0604020202020204" pitchFamily="34" charset="0"/>
                <a:cs typeface="Helvetica" panose="020B0604020202020204" pitchFamily="34" charset="0"/>
              </a:rPr>
              <a:t>MRUN</a:t>
            </a:r>
          </a:p>
        </p:txBody>
      </p:sp>
      <p:pic>
        <p:nvPicPr>
          <p:cNvPr id="3" name="Picture 4" descr="https://www.akademisains.gov.my/mosp/wp-content/uploads/sites/29/2019/10/logo-mestecc-n-asm.png">
            <a:extLst>
              <a:ext uri="{FF2B5EF4-FFF2-40B4-BE49-F238E27FC236}">
                <a16:creationId xmlns:a16="http://schemas.microsoft.com/office/drawing/2014/main" id="{EBA93F8A-AF38-D83C-DB9C-C05A098F41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972"/>
          <a:stretch/>
        </p:blipFill>
        <p:spPr bwMode="auto">
          <a:xfrm>
            <a:off x="2125253" y="10153"/>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CA88EF36-3794-2ADE-4440-9408A7E034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1949" y="10153"/>
            <a:ext cx="1171122" cy="590032"/>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1990F9A5-AA85-BBF2-CA60-1B60BD3DA1D2}"/>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92" y="-955"/>
            <a:ext cx="849657" cy="849657"/>
          </a:xfrm>
          <a:prstGeom prst="rect">
            <a:avLst/>
          </a:prstGeom>
        </p:spPr>
      </p:pic>
      <p:sp>
        <p:nvSpPr>
          <p:cNvPr id="8" name="MARK GREY">
            <a:extLst>
              <a:ext uri="{FF2B5EF4-FFF2-40B4-BE49-F238E27FC236}">
                <a16:creationId xmlns:a16="http://schemas.microsoft.com/office/drawing/2014/main" id="{7A79DA3C-685C-3DD4-ED69-9D0E1F62756B}"/>
              </a:ext>
            </a:extLst>
          </p:cNvPr>
          <p:cNvSpPr txBox="1"/>
          <p:nvPr/>
        </p:nvSpPr>
        <p:spPr>
          <a:xfrm>
            <a:off x="5045977" y="280253"/>
            <a:ext cx="6967158" cy="1118127"/>
          </a:xfrm>
          <a:prstGeom prst="rect">
            <a:avLst/>
          </a:prstGeom>
          <a:noFill/>
        </p:spPr>
        <p:txBody>
          <a:bodyPr wrap="square" rtlCol="0">
            <a:spAutoFit/>
          </a:bodyPr>
          <a:lstStyle/>
          <a:p>
            <a:pPr algn="r" defTabSz="951892"/>
            <a:r>
              <a:rPr lang="id-ID" sz="3333" b="1">
                <a:solidFill>
                  <a:srgbClr val="2F2F55"/>
                </a:solidFill>
                <a:latin typeface="Raleway" pitchFamily="2" charset="77"/>
              </a:rPr>
              <a:t>MALAYSIA OPEN SCIENCE ALLIANCE (MOSA)</a:t>
            </a:r>
          </a:p>
        </p:txBody>
      </p:sp>
    </p:spTree>
    <p:extLst>
      <p:ext uri="{BB962C8B-B14F-4D97-AF65-F5344CB8AC3E}">
        <p14:creationId xmlns:p14="http://schemas.microsoft.com/office/powerpoint/2010/main" val="19953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10;&#10;Description automatically generated">
            <a:extLst>
              <a:ext uri="{FF2B5EF4-FFF2-40B4-BE49-F238E27FC236}">
                <a16:creationId xmlns:a16="http://schemas.microsoft.com/office/drawing/2014/main" id="{C3CE440A-04A8-A6C8-3687-E9BC2411EF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75" r="21875"/>
          <a:stretch>
            <a:fillRect/>
          </a:stretch>
        </p:blipFill>
        <p:spPr>
          <a:xfrm>
            <a:off x="0" y="387245"/>
            <a:ext cx="8277816" cy="7820585"/>
          </a:xfrm>
        </p:spPr>
      </p:pic>
      <p:sp>
        <p:nvSpPr>
          <p:cNvPr id="37" name="CIRCLE PICTURE">
            <a:extLst>
              <a:ext uri="{FF2B5EF4-FFF2-40B4-BE49-F238E27FC236}">
                <a16:creationId xmlns:a16="http://schemas.microsoft.com/office/drawing/2014/main" id="{60EA2465-D0F5-4965-9CFA-8E30FFE66E34}"/>
              </a:ext>
            </a:extLst>
          </p:cNvPr>
          <p:cNvSpPr txBox="1"/>
          <p:nvPr/>
        </p:nvSpPr>
        <p:spPr>
          <a:xfrm>
            <a:off x="5851533" y="1623521"/>
            <a:ext cx="6029370" cy="861326"/>
          </a:xfrm>
          <a:prstGeom prst="rect">
            <a:avLst/>
          </a:prstGeom>
          <a:noFill/>
        </p:spPr>
        <p:txBody>
          <a:bodyPr wrap="square" rtlCol="0">
            <a:spAutoFit/>
          </a:bodyPr>
          <a:lstStyle/>
          <a:p>
            <a:pPr algn="r" defTabSz="951892"/>
            <a:r>
              <a:rPr lang="id-ID" sz="4997">
                <a:solidFill>
                  <a:srgbClr val="172245"/>
                </a:solidFill>
                <a:latin typeface="Raleway Black" panose="020B0A03030101060003" pitchFamily="34" charset="0"/>
              </a:rPr>
              <a:t>CIRCLE PICTURE</a:t>
            </a:r>
          </a:p>
        </p:txBody>
      </p:sp>
      <p:sp>
        <p:nvSpPr>
          <p:cNvPr id="38" name="PRODUCT CAPACITY">
            <a:extLst>
              <a:ext uri="{FF2B5EF4-FFF2-40B4-BE49-F238E27FC236}">
                <a16:creationId xmlns:a16="http://schemas.microsoft.com/office/drawing/2014/main" id="{EC4531BD-3CE5-48FD-B023-E2A342D6CDFF}"/>
              </a:ext>
            </a:extLst>
          </p:cNvPr>
          <p:cNvSpPr txBox="1"/>
          <p:nvPr/>
        </p:nvSpPr>
        <p:spPr>
          <a:xfrm>
            <a:off x="7415740" y="2283909"/>
            <a:ext cx="4465170" cy="540789"/>
          </a:xfrm>
          <a:prstGeom prst="rect">
            <a:avLst/>
          </a:prstGeom>
          <a:noFill/>
        </p:spPr>
        <p:txBody>
          <a:bodyPr wrap="square" rtlCol="0">
            <a:spAutoFit/>
          </a:bodyPr>
          <a:lstStyle/>
          <a:p>
            <a:pPr algn="r" defTabSz="951892"/>
            <a:r>
              <a:rPr lang="id-ID" sz="2914">
                <a:solidFill>
                  <a:srgbClr val="172245"/>
                </a:solidFill>
                <a:latin typeface="Raleway Light" panose="020B0403030101060003" pitchFamily="34" charset="0"/>
              </a:rPr>
              <a:t>PRODUCT CAPACITY</a:t>
            </a:r>
          </a:p>
        </p:txBody>
      </p:sp>
      <p:sp>
        <p:nvSpPr>
          <p:cNvPr id="39" name="TEXT DESCRIPTIONS">
            <a:extLst>
              <a:ext uri="{FF2B5EF4-FFF2-40B4-BE49-F238E27FC236}">
                <a16:creationId xmlns:a16="http://schemas.microsoft.com/office/drawing/2014/main" id="{D34F0D8A-7065-4D40-A80D-4A8721855211}"/>
              </a:ext>
            </a:extLst>
          </p:cNvPr>
          <p:cNvSpPr txBox="1"/>
          <p:nvPr/>
        </p:nvSpPr>
        <p:spPr>
          <a:xfrm>
            <a:off x="5236681" y="3618814"/>
            <a:ext cx="6644222" cy="1585434"/>
          </a:xfrm>
          <a:prstGeom prst="rect">
            <a:avLst/>
          </a:prstGeom>
          <a:noFill/>
        </p:spPr>
        <p:txBody>
          <a:bodyPr wrap="square" rtlCol="0">
            <a:spAutoFit/>
          </a:bodyPr>
          <a:lstStyle/>
          <a:p>
            <a:pPr algn="r" defTabSz="951892">
              <a:lnSpc>
                <a:spcPct val="150000"/>
              </a:lnSpc>
            </a:pPr>
            <a:r>
              <a:rPr lang="id-ID" sz="1666">
                <a:solidFill>
                  <a:srgbClr val="172245"/>
                </a:solidFill>
                <a:latin typeface="Raleway Light" panose="020B0403030101060003" pitchFamily="34" charset="0"/>
              </a:rPr>
              <a:t>Lorem ipsum dolor sit amet, consectetur adipisicing elit,sed do eiusmod tempor incididunt ut labore et dolore magna </a:t>
            </a:r>
          </a:p>
          <a:p>
            <a:pPr algn="r" defTabSz="951892">
              <a:lnSpc>
                <a:spcPct val="150000"/>
              </a:lnSpc>
            </a:pPr>
            <a:r>
              <a:rPr lang="id-ID" sz="1666">
                <a:solidFill>
                  <a:srgbClr val="172245"/>
                </a:solidFill>
                <a:latin typeface="Raleway Light" panose="020B0403030101060003" pitchFamily="34" charset="0"/>
              </a:rPr>
              <a:t>aliqua. Ut enim ad minim veniam, quis nostrud exercitation </a:t>
            </a:r>
          </a:p>
          <a:p>
            <a:pPr algn="r" defTabSz="951892">
              <a:lnSpc>
                <a:spcPct val="150000"/>
              </a:lnSpc>
            </a:pPr>
            <a:r>
              <a:rPr lang="id-ID" sz="1666">
                <a:solidFill>
                  <a:srgbClr val="172245"/>
                </a:solidFill>
                <a:latin typeface="Raleway Light" panose="020B0403030101060003" pitchFamily="34" charset="0"/>
              </a:rPr>
              <a:t>ullamco laboris nisi ut </a:t>
            </a:r>
          </a:p>
        </p:txBody>
      </p:sp>
      <p:sp>
        <p:nvSpPr>
          <p:cNvPr id="40" name="WHITE LAYER">
            <a:extLst>
              <a:ext uri="{FF2B5EF4-FFF2-40B4-BE49-F238E27FC236}">
                <a16:creationId xmlns:a16="http://schemas.microsoft.com/office/drawing/2014/main" id="{79C4E3A6-C8B7-427B-955C-A0D29179F723}"/>
              </a:ext>
            </a:extLst>
          </p:cNvPr>
          <p:cNvSpPr/>
          <p:nvPr/>
        </p:nvSpPr>
        <p:spPr>
          <a:xfrm flipH="1">
            <a:off x="3673" y="424922"/>
            <a:ext cx="12184654" cy="6855934"/>
          </a:xfrm>
          <a:custGeom>
            <a:avLst/>
            <a:gdLst>
              <a:gd name="connsiteX0" fmla="*/ 0 w 5851525"/>
              <a:gd name="connsiteY0" fmla="*/ 0 h 3292475"/>
              <a:gd name="connsiteX1" fmla="*/ 5851525 w 5851525"/>
              <a:gd name="connsiteY1" fmla="*/ 0 h 3292475"/>
              <a:gd name="connsiteX2" fmla="*/ 5851525 w 5851525"/>
              <a:gd name="connsiteY2" fmla="*/ 585241 h 3292475"/>
              <a:gd name="connsiteX3" fmla="*/ 5582380 w 5851525"/>
              <a:gd name="connsiteY3" fmla="*/ 598644 h 3292475"/>
              <a:gd name="connsiteX4" fmla="*/ 3928541 w 5851525"/>
              <a:gd name="connsiteY4" fmla="*/ 1386892 h 3292475"/>
              <a:gd name="connsiteX5" fmla="*/ 3155360 w 5851525"/>
              <a:gd name="connsiteY5" fmla="*/ 3047827 h 3292475"/>
              <a:gd name="connsiteX6" fmla="*/ 3145406 w 5851525"/>
              <a:gd name="connsiteY6" fmla="*/ 3292475 h 3292475"/>
              <a:gd name="connsiteX7" fmla="*/ 0 w 5851525"/>
              <a:gd name="connsiteY7" fmla="*/ 3292475 h 3292475"/>
              <a:gd name="connsiteX8" fmla="*/ 0 w 5851525"/>
              <a:gd name="connsiteY8" fmla="*/ 0 h 329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525" h="3292475">
                <a:moveTo>
                  <a:pt x="0" y="0"/>
                </a:moveTo>
                <a:lnTo>
                  <a:pt x="5851525" y="0"/>
                </a:lnTo>
                <a:lnTo>
                  <a:pt x="5851525" y="585241"/>
                </a:lnTo>
                <a:lnTo>
                  <a:pt x="5582380" y="598644"/>
                </a:lnTo>
                <a:cubicBezTo>
                  <a:pt x="4959051" y="660901"/>
                  <a:pt x="4373386" y="937985"/>
                  <a:pt x="3928541" y="1386892"/>
                </a:cubicBezTo>
                <a:cubicBezTo>
                  <a:pt x="3483696" y="1835799"/>
                  <a:pt x="3211948" y="2423958"/>
                  <a:pt x="3155360" y="3047827"/>
                </a:cubicBezTo>
                <a:lnTo>
                  <a:pt x="3145406" y="3292475"/>
                </a:lnTo>
                <a:lnTo>
                  <a:pt x="0" y="32924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892"/>
            <a:endParaRPr lang="id-ID" sz="3747">
              <a:solidFill>
                <a:prstClr val="white"/>
              </a:solidFill>
              <a:latin typeface="Calibri" panose="020F0502020204030204"/>
            </a:endParaRPr>
          </a:p>
        </p:txBody>
      </p:sp>
      <p:sp>
        <p:nvSpPr>
          <p:cNvPr id="10" name="ABOUT COMPANY">
            <a:extLst>
              <a:ext uri="{FF2B5EF4-FFF2-40B4-BE49-F238E27FC236}">
                <a16:creationId xmlns:a16="http://schemas.microsoft.com/office/drawing/2014/main" id="{8F3F6F14-F52B-0BFE-40F9-3D7B5BD50946}"/>
              </a:ext>
            </a:extLst>
          </p:cNvPr>
          <p:cNvSpPr txBox="1"/>
          <p:nvPr/>
        </p:nvSpPr>
        <p:spPr>
          <a:xfrm>
            <a:off x="238167" y="899255"/>
            <a:ext cx="5381451" cy="1118127"/>
          </a:xfrm>
          <a:prstGeom prst="rect">
            <a:avLst/>
          </a:prstGeom>
          <a:noFill/>
        </p:spPr>
        <p:txBody>
          <a:bodyPr wrap="square" rtlCol="0">
            <a:spAutoFit/>
          </a:bodyPr>
          <a:lstStyle/>
          <a:p>
            <a:pPr algn="r" defTabSz="951892"/>
            <a:r>
              <a:rPr lang="id-ID" sz="3333" dirty="0">
                <a:solidFill>
                  <a:srgbClr val="2F2F55"/>
                </a:solidFill>
                <a:latin typeface="Raleway Black" panose="020B0A03030101060003" pitchFamily="34" charset="0"/>
              </a:rPr>
              <a:t>OPEN SCIENCE IN MALAYSIA - AIMS</a:t>
            </a:r>
          </a:p>
        </p:txBody>
      </p:sp>
      <p:sp>
        <p:nvSpPr>
          <p:cNvPr id="2" name="VERTICAL LINE">
            <a:extLst>
              <a:ext uri="{FF2B5EF4-FFF2-40B4-BE49-F238E27FC236}">
                <a16:creationId xmlns:a16="http://schemas.microsoft.com/office/drawing/2014/main" id="{E9F4440F-C515-D594-C27E-F3085975567C}"/>
              </a:ext>
            </a:extLst>
          </p:cNvPr>
          <p:cNvSpPr/>
          <p:nvPr/>
        </p:nvSpPr>
        <p:spPr>
          <a:xfrm>
            <a:off x="5665191" y="1035"/>
            <a:ext cx="95200" cy="30757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1906">
              <a:defRPr/>
            </a:pPr>
            <a:endParaRPr lang="id-ID" sz="3747">
              <a:solidFill>
                <a:prstClr val="white"/>
              </a:solidFill>
              <a:latin typeface="Calibri" panose="020F0502020204030204"/>
            </a:endParaRPr>
          </a:p>
        </p:txBody>
      </p:sp>
      <p:sp>
        <p:nvSpPr>
          <p:cNvPr id="5" name="TEXT DESCRIPTIONS 1">
            <a:extLst>
              <a:ext uri="{FF2B5EF4-FFF2-40B4-BE49-F238E27FC236}">
                <a16:creationId xmlns:a16="http://schemas.microsoft.com/office/drawing/2014/main" id="{74301CD9-BBB0-9C0C-90A9-97867BD029AD}"/>
              </a:ext>
            </a:extLst>
          </p:cNvPr>
          <p:cNvSpPr txBox="1"/>
          <p:nvPr/>
        </p:nvSpPr>
        <p:spPr>
          <a:xfrm>
            <a:off x="6698876" y="1008073"/>
            <a:ext cx="4645006" cy="1775166"/>
          </a:xfrm>
          <a:prstGeom prst="rect">
            <a:avLst/>
          </a:prstGeom>
          <a:noFill/>
        </p:spPr>
        <p:txBody>
          <a:bodyPr wrap="square" rtlCol="0">
            <a:spAutoFit/>
          </a:bodyPr>
          <a:lstStyle/>
          <a:p>
            <a:pPr defTabSz="951906">
              <a:defRPr/>
            </a:pPr>
            <a:r>
              <a:rPr lang="id-ID" sz="2187" dirty="0">
                <a:solidFill>
                  <a:srgbClr val="002060"/>
                </a:solidFill>
                <a:latin typeface="Poppins" pitchFamily="2" charset="77"/>
                <a:cs typeface="Poppins" pitchFamily="2" charset="77"/>
              </a:rPr>
              <a:t>To </a:t>
            </a:r>
            <a:r>
              <a:rPr lang="id-ID" sz="2187" b="1" dirty="0" err="1">
                <a:solidFill>
                  <a:srgbClr val="002060"/>
                </a:solidFill>
                <a:latin typeface="Poppins" pitchFamily="2" charset="77"/>
                <a:cs typeface="Poppins" pitchFamily="2" charset="77"/>
              </a:rPr>
              <a:t>jumpstart</a:t>
            </a:r>
            <a:r>
              <a:rPr lang="id-ID" sz="2187" b="1"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research</a:t>
            </a:r>
            <a:r>
              <a:rPr lang="id-ID" sz="2187" b="1" dirty="0">
                <a:solidFill>
                  <a:srgbClr val="002060"/>
                </a:solidFill>
                <a:latin typeface="Poppins" pitchFamily="2" charset="77"/>
                <a:cs typeface="Poppins" pitchFamily="2" charset="77"/>
              </a:rPr>
              <a:t> data </a:t>
            </a:r>
            <a:r>
              <a:rPr lang="id-ID" sz="2187" b="1" dirty="0" err="1">
                <a:solidFill>
                  <a:srgbClr val="002060"/>
                </a:solidFill>
                <a:latin typeface="Poppins" pitchFamily="2" charset="77"/>
                <a:cs typeface="Poppins" pitchFamily="2" charset="77"/>
              </a:rPr>
              <a:t>sharing</a:t>
            </a:r>
            <a:r>
              <a:rPr lang="id-ID" sz="2187" b="1"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nationally</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and</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internationally</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through</a:t>
            </a:r>
            <a:r>
              <a:rPr lang="id-ID" sz="2187" dirty="0">
                <a:solidFill>
                  <a:srgbClr val="002060"/>
                </a:solidFill>
                <a:latin typeface="Poppins" pitchFamily="2" charset="77"/>
                <a:cs typeface="Poppins" pitchFamily="2" charset="77"/>
              </a:rPr>
              <a:t> 1 platform.</a:t>
            </a:r>
          </a:p>
          <a:p>
            <a:pPr defTabSz="951906">
              <a:defRPr/>
            </a:pPr>
            <a:endParaRPr lang="id-ID" sz="2187" dirty="0">
              <a:solidFill>
                <a:srgbClr val="002060"/>
              </a:solidFill>
              <a:latin typeface="Raleway Light" panose="020B0403030101060003" pitchFamily="34" charset="0"/>
            </a:endParaRPr>
          </a:p>
        </p:txBody>
      </p:sp>
      <p:sp>
        <p:nvSpPr>
          <p:cNvPr id="13" name="TEXT DESCRIPTIONS 3">
            <a:extLst>
              <a:ext uri="{FF2B5EF4-FFF2-40B4-BE49-F238E27FC236}">
                <a16:creationId xmlns:a16="http://schemas.microsoft.com/office/drawing/2014/main" id="{88DF9F57-33E0-47FE-51F2-A00F8927A5A2}"/>
              </a:ext>
            </a:extLst>
          </p:cNvPr>
          <p:cNvSpPr txBox="1"/>
          <p:nvPr/>
        </p:nvSpPr>
        <p:spPr>
          <a:xfrm>
            <a:off x="6755086" y="3724901"/>
            <a:ext cx="3939267" cy="765466"/>
          </a:xfrm>
          <a:prstGeom prst="rect">
            <a:avLst/>
          </a:prstGeom>
          <a:noFill/>
        </p:spPr>
        <p:txBody>
          <a:bodyPr wrap="square" rtlCol="0">
            <a:spAutoFit/>
          </a:bodyPr>
          <a:lstStyle/>
          <a:p>
            <a:pPr algn="just" defTabSz="951906">
              <a:defRPr/>
            </a:pPr>
            <a:r>
              <a:rPr lang="id-ID" sz="2187" dirty="0">
                <a:solidFill>
                  <a:srgbClr val="002060"/>
                </a:solidFill>
                <a:latin typeface="Poppins" pitchFamily="2" charset="77"/>
                <a:cs typeface="Poppins" pitchFamily="2" charset="77"/>
              </a:rPr>
              <a:t>To </a:t>
            </a:r>
            <a:r>
              <a:rPr lang="id-ID" sz="2187" dirty="0" err="1">
                <a:solidFill>
                  <a:srgbClr val="002060"/>
                </a:solidFill>
                <a:latin typeface="Poppins" pitchFamily="2" charset="77"/>
                <a:cs typeface="Poppins" pitchFamily="2" charset="77"/>
              </a:rPr>
              <a:t>promote</a:t>
            </a:r>
            <a:r>
              <a:rPr lang="id-ID" sz="2187"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inclusive</a:t>
            </a:r>
            <a:r>
              <a:rPr lang="id-ID" sz="2187" b="1"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innovation</a:t>
            </a:r>
            <a:r>
              <a:rPr lang="id-ID" sz="2187" b="1"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ecosystem</a:t>
            </a:r>
            <a:endParaRPr lang="id-ID" sz="2187" b="1" dirty="0">
              <a:solidFill>
                <a:srgbClr val="002060"/>
              </a:solidFill>
              <a:latin typeface="Poppins" pitchFamily="2" charset="77"/>
              <a:cs typeface="Poppins" pitchFamily="2" charset="77"/>
            </a:endParaRPr>
          </a:p>
        </p:txBody>
      </p:sp>
      <p:sp>
        <p:nvSpPr>
          <p:cNvPr id="16" name="TEXT DESCRIPTIONS 2">
            <a:extLst>
              <a:ext uri="{FF2B5EF4-FFF2-40B4-BE49-F238E27FC236}">
                <a16:creationId xmlns:a16="http://schemas.microsoft.com/office/drawing/2014/main" id="{6ECF3CB7-DC7A-5B4F-A2C5-15AE83BA3F06}"/>
              </a:ext>
            </a:extLst>
          </p:cNvPr>
          <p:cNvSpPr txBox="1"/>
          <p:nvPr/>
        </p:nvSpPr>
        <p:spPr>
          <a:xfrm>
            <a:off x="6734997" y="2594218"/>
            <a:ext cx="4877395" cy="1102033"/>
          </a:xfrm>
          <a:prstGeom prst="rect">
            <a:avLst/>
          </a:prstGeom>
          <a:noFill/>
        </p:spPr>
        <p:txBody>
          <a:bodyPr wrap="square" rtlCol="0">
            <a:spAutoFit/>
          </a:bodyPr>
          <a:lstStyle/>
          <a:p>
            <a:pPr algn="just" defTabSz="951906">
              <a:defRPr/>
            </a:pPr>
            <a:r>
              <a:rPr lang="id-ID" sz="2187" dirty="0">
                <a:solidFill>
                  <a:srgbClr val="002060"/>
                </a:solidFill>
                <a:latin typeface="Poppins" pitchFamily="2" charset="77"/>
                <a:cs typeface="Poppins" pitchFamily="2" charset="77"/>
              </a:rPr>
              <a:t>To </a:t>
            </a:r>
            <a:r>
              <a:rPr lang="id-ID" sz="2187" dirty="0" err="1">
                <a:solidFill>
                  <a:srgbClr val="002060"/>
                </a:solidFill>
                <a:latin typeface="Poppins" pitchFamily="2" charset="77"/>
                <a:cs typeface="Poppins" pitchFamily="2" charset="77"/>
              </a:rPr>
              <a:t>uphold</a:t>
            </a:r>
            <a:r>
              <a:rPr lang="id-ID" sz="2187"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integrity</a:t>
            </a:r>
            <a:r>
              <a:rPr lang="id-ID" sz="2187" b="1"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of</a:t>
            </a:r>
            <a:r>
              <a:rPr lang="id-ID" sz="2187" b="1"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research</a:t>
            </a:r>
            <a:r>
              <a:rPr lang="id-ID" sz="2187" b="1"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activities</a:t>
            </a:r>
            <a:r>
              <a:rPr lang="id-ID" sz="2187" dirty="0">
                <a:solidFill>
                  <a:srgbClr val="002060"/>
                </a:solidFill>
                <a:latin typeface="Poppins" pitchFamily="2" charset="77"/>
                <a:cs typeface="Poppins" pitchFamily="2" charset="77"/>
              </a:rPr>
              <a:t> in Malaysia</a:t>
            </a:r>
          </a:p>
          <a:p>
            <a:pPr algn="just" defTabSz="951906">
              <a:defRPr/>
            </a:pPr>
            <a:endParaRPr lang="id-ID" sz="2187" dirty="0">
              <a:solidFill>
                <a:srgbClr val="002060"/>
              </a:solidFill>
              <a:latin typeface="Poppins" pitchFamily="2" charset="77"/>
              <a:cs typeface="Poppins" pitchFamily="2" charset="77"/>
            </a:endParaRPr>
          </a:p>
        </p:txBody>
      </p:sp>
      <p:pic>
        <p:nvPicPr>
          <p:cNvPr id="20" name="Graphic 19" descr="Target with solid fill">
            <a:extLst>
              <a:ext uri="{FF2B5EF4-FFF2-40B4-BE49-F238E27FC236}">
                <a16:creationId xmlns:a16="http://schemas.microsoft.com/office/drawing/2014/main" id="{460DD2D2-4152-F57B-BBB2-63E567A1F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0389" y="2661500"/>
            <a:ext cx="569315" cy="569315"/>
          </a:xfrm>
          <a:prstGeom prst="rect">
            <a:avLst/>
          </a:prstGeom>
        </p:spPr>
      </p:pic>
      <p:pic>
        <p:nvPicPr>
          <p:cNvPr id="23" name="Graphic 22" descr="CheckList with solid fill">
            <a:extLst>
              <a:ext uri="{FF2B5EF4-FFF2-40B4-BE49-F238E27FC236}">
                <a16:creationId xmlns:a16="http://schemas.microsoft.com/office/drawing/2014/main" id="{4FA63B8F-1A09-901F-485B-6EBBBC37F4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38032" y="3757516"/>
            <a:ext cx="569315" cy="569315"/>
          </a:xfrm>
          <a:prstGeom prst="rect">
            <a:avLst/>
          </a:prstGeom>
        </p:spPr>
      </p:pic>
      <p:pic>
        <p:nvPicPr>
          <p:cNvPr id="4" name="Graphic 3" descr="Play outline">
            <a:extLst>
              <a:ext uri="{FF2B5EF4-FFF2-40B4-BE49-F238E27FC236}">
                <a16:creationId xmlns:a16="http://schemas.microsoft.com/office/drawing/2014/main" id="{781D529A-1CA7-383F-49D7-E8EFC7F58B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46506" y="964025"/>
            <a:ext cx="539252" cy="539252"/>
          </a:xfrm>
          <a:prstGeom prst="rect">
            <a:avLst/>
          </a:prstGeom>
        </p:spPr>
      </p:pic>
      <p:sp>
        <p:nvSpPr>
          <p:cNvPr id="6" name="TEXT DESCRIPTIONS 3">
            <a:extLst>
              <a:ext uri="{FF2B5EF4-FFF2-40B4-BE49-F238E27FC236}">
                <a16:creationId xmlns:a16="http://schemas.microsoft.com/office/drawing/2014/main" id="{5C8E515B-69CE-19AD-78FD-BD24C1696C7D}"/>
              </a:ext>
            </a:extLst>
          </p:cNvPr>
          <p:cNvSpPr txBox="1"/>
          <p:nvPr/>
        </p:nvSpPr>
        <p:spPr>
          <a:xfrm>
            <a:off x="6755086" y="4848213"/>
            <a:ext cx="4623202" cy="1102033"/>
          </a:xfrm>
          <a:prstGeom prst="rect">
            <a:avLst/>
          </a:prstGeom>
          <a:noFill/>
        </p:spPr>
        <p:txBody>
          <a:bodyPr wrap="square" rtlCol="0">
            <a:spAutoFit/>
          </a:bodyPr>
          <a:lstStyle/>
          <a:p>
            <a:pPr algn="just" defTabSz="951906">
              <a:defRPr/>
            </a:pPr>
            <a:r>
              <a:rPr lang="id-ID" sz="2187" dirty="0">
                <a:solidFill>
                  <a:srgbClr val="002060"/>
                </a:solidFill>
                <a:latin typeface="Poppins" pitchFamily="2" charset="77"/>
                <a:cs typeface="Poppins" pitchFamily="2" charset="77"/>
              </a:rPr>
              <a:t>To </a:t>
            </a:r>
            <a:r>
              <a:rPr lang="id-ID" sz="2187" dirty="0" err="1">
                <a:solidFill>
                  <a:srgbClr val="002060"/>
                </a:solidFill>
                <a:latin typeface="Poppins" pitchFamily="2" charset="77"/>
                <a:cs typeface="Poppins" pitchFamily="2" charset="77"/>
              </a:rPr>
              <a:t>accelerate</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the</a:t>
            </a:r>
            <a:r>
              <a:rPr lang="id-ID" sz="2187"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translation</a:t>
            </a:r>
            <a:r>
              <a:rPr lang="id-ID" sz="2187" b="1"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of</a:t>
            </a:r>
            <a:r>
              <a:rPr lang="id-ID" sz="2187" b="1" dirty="0">
                <a:solidFill>
                  <a:srgbClr val="002060"/>
                </a:solidFill>
                <a:latin typeface="Poppins" pitchFamily="2" charset="77"/>
                <a:cs typeface="Poppins" pitchFamily="2" charset="77"/>
              </a:rPr>
              <a:t> </a:t>
            </a:r>
            <a:r>
              <a:rPr lang="id-ID" sz="2187" b="1" dirty="0" err="1">
                <a:solidFill>
                  <a:srgbClr val="002060"/>
                </a:solidFill>
                <a:latin typeface="Poppins" pitchFamily="2" charset="77"/>
                <a:cs typeface="Poppins" pitchFamily="2" charset="77"/>
              </a:rPr>
              <a:t>knowledge</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into</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product</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services</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and</a:t>
            </a:r>
            <a:r>
              <a:rPr lang="id-ID" sz="2187" dirty="0">
                <a:solidFill>
                  <a:srgbClr val="002060"/>
                </a:solidFill>
                <a:latin typeface="Poppins" pitchFamily="2" charset="77"/>
                <a:cs typeface="Poppins" pitchFamily="2" charset="77"/>
              </a:rPr>
              <a:t> </a:t>
            </a:r>
            <a:r>
              <a:rPr lang="id-ID" sz="2187" dirty="0" err="1">
                <a:solidFill>
                  <a:srgbClr val="002060"/>
                </a:solidFill>
                <a:latin typeface="Poppins" pitchFamily="2" charset="77"/>
                <a:cs typeface="Poppins" pitchFamily="2" charset="77"/>
              </a:rPr>
              <a:t>solutions</a:t>
            </a:r>
            <a:endParaRPr lang="id-ID" sz="2187" dirty="0">
              <a:solidFill>
                <a:srgbClr val="002060"/>
              </a:solidFill>
              <a:latin typeface="Poppins" pitchFamily="2" charset="77"/>
              <a:cs typeface="Poppins" pitchFamily="2" charset="77"/>
            </a:endParaRPr>
          </a:p>
        </p:txBody>
      </p:sp>
      <p:pic>
        <p:nvPicPr>
          <p:cNvPr id="8" name="Graphic 7" descr="Take Off with solid fill">
            <a:extLst>
              <a:ext uri="{FF2B5EF4-FFF2-40B4-BE49-F238E27FC236}">
                <a16:creationId xmlns:a16="http://schemas.microsoft.com/office/drawing/2014/main" id="{49EC7921-FF66-4948-8667-7BCD1CCA72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48774" y="4788172"/>
            <a:ext cx="569317" cy="569317"/>
          </a:xfrm>
          <a:prstGeom prst="rect">
            <a:avLst/>
          </a:prstGeom>
        </p:spPr>
      </p:pic>
      <p:pic>
        <p:nvPicPr>
          <p:cNvPr id="3" name="Picture 2">
            <a:extLst>
              <a:ext uri="{FF2B5EF4-FFF2-40B4-BE49-F238E27FC236}">
                <a16:creationId xmlns:a16="http://schemas.microsoft.com/office/drawing/2014/main" id="{1457975F-F6F3-4108-DF50-D7B67128E253}"/>
              </a:ext>
            </a:extLst>
          </p:cNvPr>
          <p:cNvPicPr>
            <a:picLocks noChangeAspect="1"/>
          </p:cNvPicPr>
          <p:nvPr/>
        </p:nvPicPr>
        <p:blipFill>
          <a:blip r:embed="rId12"/>
          <a:stretch>
            <a:fillRect/>
          </a:stretch>
        </p:blipFill>
        <p:spPr>
          <a:xfrm>
            <a:off x="3420510" y="5180984"/>
            <a:ext cx="2063015" cy="1841740"/>
          </a:xfrm>
          <a:prstGeom prst="rect">
            <a:avLst/>
          </a:prstGeom>
        </p:spPr>
      </p:pic>
      <p:pic>
        <p:nvPicPr>
          <p:cNvPr id="11" name="Picture 4" descr="https://www.akademisains.gov.my/mosp/wp-content/uploads/sites/29/2019/10/logo-mestecc-n-asm.png">
            <a:extLst>
              <a:ext uri="{FF2B5EF4-FFF2-40B4-BE49-F238E27FC236}">
                <a16:creationId xmlns:a16="http://schemas.microsoft.com/office/drawing/2014/main" id="{1E8169AB-3964-AB0E-D22F-D948198BFFB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9972"/>
          <a:stretch/>
        </p:blipFill>
        <p:spPr bwMode="auto">
          <a:xfrm>
            <a:off x="2125253" y="10153"/>
            <a:ext cx="741088" cy="6666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sign&#10;&#10;Description automatically generated">
            <a:extLst>
              <a:ext uri="{FF2B5EF4-FFF2-40B4-BE49-F238E27FC236}">
                <a16:creationId xmlns:a16="http://schemas.microsoft.com/office/drawing/2014/main" id="{AF1FA0DE-029C-7087-1624-48FAA3B33BB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1949" y="10153"/>
            <a:ext cx="1171122" cy="590032"/>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88E1BCB5-EA46-3557-4DDE-09AAE291AB51}"/>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92" y="-955"/>
            <a:ext cx="849657" cy="849657"/>
          </a:xfrm>
          <a:prstGeom prst="rect">
            <a:avLst/>
          </a:prstGeom>
        </p:spPr>
      </p:pic>
    </p:spTree>
    <p:extLst>
      <p:ext uri="{BB962C8B-B14F-4D97-AF65-F5344CB8AC3E}">
        <p14:creationId xmlns:p14="http://schemas.microsoft.com/office/powerpoint/2010/main" val="852747983"/>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750" fill="hold"/>
                                        <p:tgtEl>
                                          <p:spTgt spid="37"/>
                                        </p:tgtEl>
                                        <p:attrNameLst>
                                          <p:attrName>ppt_x</p:attrName>
                                        </p:attrNameLst>
                                      </p:cBhvr>
                                      <p:tavLst>
                                        <p:tav tm="0">
                                          <p:val>
                                            <p:strVal val="1+#ppt_w/2"/>
                                          </p:val>
                                        </p:tav>
                                        <p:tav tm="100000">
                                          <p:val>
                                            <p:strVal val="#ppt_x"/>
                                          </p:val>
                                        </p:tav>
                                      </p:tavLst>
                                    </p:anim>
                                    <p:anim calcmode="lin" valueType="num">
                                      <p:cBhvr additive="base">
                                        <p:cTn id="8" dur="75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0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1+#ppt_w/2"/>
                                          </p:val>
                                        </p:tav>
                                        <p:tav tm="100000">
                                          <p:val>
                                            <p:strVal val="#ppt_x"/>
                                          </p:val>
                                        </p:tav>
                                      </p:tavLst>
                                    </p:anim>
                                    <p:anim calcmode="lin" valueType="num">
                                      <p:cBhvr additive="base">
                                        <p:cTn id="12" dur="75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8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750" fill="hold"/>
                                        <p:tgtEl>
                                          <p:spTgt spid="39"/>
                                        </p:tgtEl>
                                        <p:attrNameLst>
                                          <p:attrName>ppt_x</p:attrName>
                                        </p:attrNameLst>
                                      </p:cBhvr>
                                      <p:tavLst>
                                        <p:tav tm="0">
                                          <p:val>
                                            <p:strVal val="1+#ppt_w/2"/>
                                          </p:val>
                                        </p:tav>
                                        <p:tav tm="100000">
                                          <p:val>
                                            <p:strVal val="#ppt_x"/>
                                          </p:val>
                                        </p:tav>
                                      </p:tavLst>
                                    </p:anim>
                                    <p:anim calcmode="lin" valueType="num">
                                      <p:cBhvr additive="base">
                                        <p:cTn id="16" dur="75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42" presetClass="path" presetSubtype="0" decel="100000" fill="hold" grpId="0" nodeType="withEffect">
                                  <p:stCondLst>
                                    <p:cond delay="1000"/>
                                  </p:stCondLst>
                                  <p:childTnLst>
                                    <p:animMotion origin="layout" path="M 4.28649E-7 -4.43587E-6 L 4.28649E-7 0.5569 " pathEditMode="relative" rAng="0" ptsTypes="AA">
                                      <p:cBhvr>
                                        <p:cTn id="22" dur="1500" fill="hold"/>
                                        <p:tgtEl>
                                          <p:spTgt spid="2"/>
                                        </p:tgtEl>
                                        <p:attrNameLst>
                                          <p:attrName>ppt_x</p:attrName>
                                          <p:attrName>ppt_y</p:attrName>
                                        </p:attrNameLst>
                                      </p:cBhvr>
                                      <p:rCtr x="0" y="278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10"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83080-C19E-3E91-EB03-CB9F7743E817}"/>
              </a:ext>
            </a:extLst>
          </p:cNvPr>
          <p:cNvPicPr>
            <a:picLocks noChangeAspect="1"/>
          </p:cNvPicPr>
          <p:nvPr/>
        </p:nvPicPr>
        <p:blipFill rotWithShape="1">
          <a:blip r:embed="rId2"/>
          <a:srcRect t="54683"/>
          <a:stretch/>
        </p:blipFill>
        <p:spPr>
          <a:xfrm>
            <a:off x="1447510" y="611294"/>
            <a:ext cx="10236490" cy="6295270"/>
          </a:xfrm>
          <a:prstGeom prst="rect">
            <a:avLst/>
          </a:prstGeom>
        </p:spPr>
      </p:pic>
      <p:pic>
        <p:nvPicPr>
          <p:cNvPr id="3" name="Picture 4" descr="https://www.akademisains.gov.my/mosp/wp-content/uploads/sites/29/2019/10/logo-mestecc-n-asm.png">
            <a:extLst>
              <a:ext uri="{FF2B5EF4-FFF2-40B4-BE49-F238E27FC236}">
                <a16:creationId xmlns:a16="http://schemas.microsoft.com/office/drawing/2014/main" id="{886A6E60-911B-F2B1-611A-218748466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1836073" y="10153"/>
            <a:ext cx="668301" cy="601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Description automatically generated">
            <a:extLst>
              <a:ext uri="{FF2B5EF4-FFF2-40B4-BE49-F238E27FC236}">
                <a16:creationId xmlns:a16="http://schemas.microsoft.com/office/drawing/2014/main" id="{7E793473-339D-6BD4-43C3-7F305398F9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284" y="44682"/>
            <a:ext cx="1056098" cy="532081"/>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46612DF2-6347-20E5-FD6F-D1C85BB82DA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92" y="-955"/>
            <a:ext cx="766207" cy="766207"/>
          </a:xfrm>
          <a:prstGeom prst="rect">
            <a:avLst/>
          </a:prstGeom>
        </p:spPr>
      </p:pic>
    </p:spTree>
    <p:extLst>
      <p:ext uri="{BB962C8B-B14F-4D97-AF65-F5344CB8AC3E}">
        <p14:creationId xmlns:p14="http://schemas.microsoft.com/office/powerpoint/2010/main" val="1489053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8BB46-F678-3223-C1FC-0425182862A6}"/>
              </a:ext>
            </a:extLst>
          </p:cNvPr>
          <p:cNvPicPr>
            <a:picLocks noChangeAspect="1"/>
          </p:cNvPicPr>
          <p:nvPr/>
        </p:nvPicPr>
        <p:blipFill rotWithShape="1">
          <a:blip r:embed="rId2"/>
          <a:srcRect b="53249"/>
          <a:stretch/>
        </p:blipFill>
        <p:spPr>
          <a:xfrm>
            <a:off x="1504181" y="586139"/>
            <a:ext cx="9423692" cy="6227179"/>
          </a:xfrm>
          <a:prstGeom prst="rect">
            <a:avLst/>
          </a:prstGeom>
        </p:spPr>
      </p:pic>
      <p:pic>
        <p:nvPicPr>
          <p:cNvPr id="3" name="Picture 4" descr="https://www.akademisains.gov.my/mosp/wp-content/uploads/sites/29/2019/10/logo-mestecc-n-asm.png">
            <a:extLst>
              <a:ext uri="{FF2B5EF4-FFF2-40B4-BE49-F238E27FC236}">
                <a16:creationId xmlns:a16="http://schemas.microsoft.com/office/drawing/2014/main" id="{02E1CFCF-3F0E-7300-5612-B3EC0E3122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72"/>
          <a:stretch/>
        </p:blipFill>
        <p:spPr bwMode="auto">
          <a:xfrm>
            <a:off x="1836073" y="10153"/>
            <a:ext cx="668301" cy="601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Description automatically generated">
            <a:extLst>
              <a:ext uri="{FF2B5EF4-FFF2-40B4-BE49-F238E27FC236}">
                <a16:creationId xmlns:a16="http://schemas.microsoft.com/office/drawing/2014/main" id="{3B499AAD-C90C-D864-8A94-0869C3805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284" y="44682"/>
            <a:ext cx="1056098" cy="532081"/>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ECF4F6FF-17E9-F596-E4D2-8B797778C83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92" y="-955"/>
            <a:ext cx="766207" cy="766207"/>
          </a:xfrm>
          <a:prstGeom prst="rect">
            <a:avLst/>
          </a:prstGeom>
        </p:spPr>
      </p:pic>
    </p:spTree>
    <p:extLst>
      <p:ext uri="{BB962C8B-B14F-4D97-AF65-F5344CB8AC3E}">
        <p14:creationId xmlns:p14="http://schemas.microsoft.com/office/powerpoint/2010/main" val="2682072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2216</Words>
  <Application>Microsoft Macintosh PowerPoint</Application>
  <PresentationFormat>Widescreen</PresentationFormat>
  <Paragraphs>327</Paragraphs>
  <Slides>36</Slides>
  <Notes>13</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3" baseType="lpstr">
      <vt:lpstr>Arial</vt:lpstr>
      <vt:lpstr>Britannic Bold</vt:lpstr>
      <vt:lpstr>Calibri</vt:lpstr>
      <vt:lpstr>Calibri Light</vt:lpstr>
      <vt:lpstr>DIN Pro</vt:lpstr>
      <vt:lpstr>DIN Pro Regular</vt:lpstr>
      <vt:lpstr>Helvetica</vt:lpstr>
      <vt:lpstr>Lora</vt:lpstr>
      <vt:lpstr>Poppins</vt:lpstr>
      <vt:lpstr>Raleway</vt:lpstr>
      <vt:lpstr>Raleway Black</vt:lpstr>
      <vt:lpstr>Raleway Light</vt:lpstr>
      <vt:lpstr>Segoe UI</vt:lpstr>
      <vt:lpstr>Times New Roman</vt:lpstr>
      <vt:lpstr>Wingdings</vt:lpstr>
      <vt:lpstr>Office Theme</vt:lpstr>
      <vt:lpstr>Paint.Picture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Study &amp; Awareness:  To ensure that researchers are ready and Open Science becomes the norm.......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ULTIMATE AIM – TOWARDS OPEN INNOVATION</vt:lpstr>
      <vt:lpstr>Challenges Faced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NOORSAADAH BINTI ABD RAHMAN</dc:creator>
  <cp:lastModifiedBy>NOORSAADAH BINTI ABD RAHMAN</cp:lastModifiedBy>
  <cp:revision>8</cp:revision>
  <dcterms:created xsi:type="dcterms:W3CDTF">2023-11-23T04:13:36Z</dcterms:created>
  <dcterms:modified xsi:type="dcterms:W3CDTF">2024-03-16T01:46:11Z</dcterms:modified>
</cp:coreProperties>
</file>