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56" r:id="rId5"/>
    <p:sldId id="262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5" r:id="rId17"/>
    <p:sldId id="278" r:id="rId18"/>
    <p:sldId id="279" r:id="rId19"/>
    <p:sldId id="26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6B9A"/>
    <a:srgbClr val="0058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8" autoAdjust="0"/>
    <p:restoredTop sz="94640" autoAdjust="0"/>
  </p:normalViewPr>
  <p:slideViewPr>
    <p:cSldViewPr snapToGrid="0">
      <p:cViewPr varScale="1">
        <p:scale>
          <a:sx n="109" d="100"/>
          <a:sy n="109" d="100"/>
        </p:scale>
        <p:origin x="594" y="102"/>
      </p:cViewPr>
      <p:guideLst/>
    </p:cSldViewPr>
  </p:slideViewPr>
  <p:outlineViewPr>
    <p:cViewPr>
      <p:scale>
        <a:sx n="33" d="100"/>
        <a:sy n="33" d="100"/>
      </p:scale>
      <p:origin x="0" y="-415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791E6-93A9-45EA-AF45-9743B5E5E37A}" type="datetimeFigureOut">
              <a:rPr lang="en-SI" smtClean="0"/>
              <a:t>04/01/2024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8549E-D667-4865-8F2B-0B2F54EF478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561777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8549E-D667-4865-8F2B-0B2F54EF4789}" type="slidenum">
              <a:rPr lang="en-SI" smtClean="0"/>
              <a:t>2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766534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8549E-D667-4865-8F2B-0B2F54EF4789}" type="slidenum">
              <a:rPr lang="en-SI" smtClean="0"/>
              <a:t>6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905448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8549E-D667-4865-8F2B-0B2F54EF4789}" type="slidenum">
              <a:rPr lang="en-SI" smtClean="0"/>
              <a:t>8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329031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8549E-D667-4865-8F2B-0B2F54EF4789}" type="slidenum">
              <a:rPr lang="en-SI" smtClean="0"/>
              <a:t>10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848919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8549E-D667-4865-8F2B-0B2F54EF4789}" type="slidenum">
              <a:rPr lang="en-SI" smtClean="0"/>
              <a:t>12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962640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8549E-D667-4865-8F2B-0B2F54EF4789}" type="slidenum">
              <a:rPr lang="en-SI" smtClean="0"/>
              <a:t>14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967850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8549E-D667-4865-8F2B-0B2F54EF4789}" type="slidenum">
              <a:rPr lang="en-SI" smtClean="0"/>
              <a:t>16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004756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D9BC-DC97-4422-B06E-AFEFCCB7A997}" type="datetimeFigureOut">
              <a:rPr lang="sl-SI" smtClean="0"/>
              <a:t>1. 04. 2024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3EC1-F533-4D0D-A497-96AD3EA51A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9370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D9BC-DC97-4422-B06E-AFEFCCB7A997}" type="datetimeFigureOut">
              <a:rPr lang="sl-SI" smtClean="0"/>
              <a:t>1. 04. 2024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3EC1-F533-4D0D-A497-96AD3EA51A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2973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D9BC-DC97-4422-B06E-AFEFCCB7A997}" type="datetimeFigureOut">
              <a:rPr lang="sl-SI" smtClean="0"/>
              <a:t>1. 04. 2024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3EC1-F533-4D0D-A497-96AD3EA51A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8079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D9BC-DC97-4422-B06E-AFEFCCB7A997}" type="datetimeFigureOut">
              <a:rPr lang="sl-SI" smtClean="0"/>
              <a:t>1. 04. 2024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3EC1-F533-4D0D-A497-96AD3EA51A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8795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D9BC-DC97-4422-B06E-AFEFCCB7A997}" type="datetimeFigureOut">
              <a:rPr lang="sl-SI" smtClean="0"/>
              <a:t>1. 04. 2024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3EC1-F533-4D0D-A497-96AD3EA51A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957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D9BC-DC97-4422-B06E-AFEFCCB7A997}" type="datetimeFigureOut">
              <a:rPr lang="sl-SI" smtClean="0"/>
              <a:t>1. 04. 2024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3EC1-F533-4D0D-A497-96AD3EA51A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5204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D9BC-DC97-4422-B06E-AFEFCCB7A997}" type="datetimeFigureOut">
              <a:rPr lang="sl-SI" smtClean="0"/>
              <a:t>1. 04. 2024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3EC1-F533-4D0D-A497-96AD3EA51A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85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D9BC-DC97-4422-B06E-AFEFCCB7A997}" type="datetimeFigureOut">
              <a:rPr lang="sl-SI" smtClean="0"/>
              <a:t>1. 04. 2024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3EC1-F533-4D0D-A497-96AD3EA51A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879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D9BC-DC97-4422-B06E-AFEFCCB7A997}" type="datetimeFigureOut">
              <a:rPr lang="sl-SI" smtClean="0"/>
              <a:t>1. 04. 2024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3EC1-F533-4D0D-A497-96AD3EA51A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8736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D9BC-DC97-4422-B06E-AFEFCCB7A997}" type="datetimeFigureOut">
              <a:rPr lang="sl-SI" smtClean="0"/>
              <a:t>1. 04. 2024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3EC1-F533-4D0D-A497-96AD3EA51A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286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D9BC-DC97-4422-B06E-AFEFCCB7A997}" type="datetimeFigureOut">
              <a:rPr lang="sl-SI" smtClean="0"/>
              <a:t>1. 04. 2024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3EC1-F533-4D0D-A497-96AD3EA51A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1727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3D9BC-DC97-4422-B06E-AFEFCCB7A997}" type="datetimeFigureOut">
              <a:rPr lang="sl-SI" smtClean="0"/>
              <a:t>1. 04. 2024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D3EC1-F533-4D0D-A497-96AD3EA51A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3363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p.fdv.uni-lj.si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s://repozitorij.upr.si/info/index.php/slo/" TargetMode="Externa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8.png"/><Relationship Id="rId7" Type="http://schemas.openxmlformats.org/officeDocument/2006/relationships/hyperlink" Target="https://odprtaznanost.si/obvestila/dan-odprte-znanosti-2023-odpiramo-vrata-prihodnosti-znanosti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https://odprtaznanost.si/" TargetMode="External"/><Relationship Id="rId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326414/elephant-mahout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gov.si/assets/ministrstva/MIZS/Dokumenti/ZNANOST/Strategije/Nacionalna_strategija_odprtega_dostopa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0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13.sv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kt-spoznaj.s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eosc-portal.e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idenmanifesto.org/" TargetMode="External"/><Relationship Id="rId7" Type="http://schemas.openxmlformats.org/officeDocument/2006/relationships/image" Target="../media/image17.png"/><Relationship Id="rId2" Type="http://schemas.openxmlformats.org/officeDocument/2006/relationships/hyperlink" Target="https://sfdora.org/wp-content/uploads/2020/12/DORA_Slovenian-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coara.e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FB6E77-A9B0-4257-ADC6-AA365718E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942" y="1111045"/>
            <a:ext cx="10921729" cy="3193260"/>
          </a:xfrm>
        </p:spPr>
        <p:txBody>
          <a:bodyPr>
            <a:noAutofit/>
          </a:bodyPr>
          <a:lstStyle/>
          <a:p>
            <a:r>
              <a:rPr lang="sl-SI" sz="4800" b="1" dirty="0">
                <a:solidFill>
                  <a:srgbClr val="005892"/>
                </a:solidFill>
                <a:latin typeface="Hero New Light"/>
                <a:cs typeface="Arial" panose="020B0604020202020204" pitchFamily="34" charset="0"/>
              </a:rPr>
              <a:t/>
            </a:r>
            <a:br>
              <a:rPr lang="sl-SI" sz="4800" b="1" dirty="0">
                <a:solidFill>
                  <a:srgbClr val="005892"/>
                </a:solidFill>
                <a:latin typeface="Hero New Light"/>
                <a:cs typeface="Arial" panose="020B0604020202020204" pitchFamily="34" charset="0"/>
              </a:rPr>
            </a:br>
            <a:r>
              <a:rPr lang="sl-SI" sz="4800" b="1" dirty="0">
                <a:solidFill>
                  <a:srgbClr val="005892"/>
                </a:solidFill>
                <a:latin typeface="Hero New Light"/>
                <a:cs typeface="Arial" panose="020B0604020202020204" pitchFamily="34" charset="0"/>
              </a:rPr>
              <a:t/>
            </a:r>
            <a:br>
              <a:rPr lang="sl-SI" sz="4800" b="1" dirty="0">
                <a:solidFill>
                  <a:srgbClr val="005892"/>
                </a:solidFill>
                <a:latin typeface="Hero New Light"/>
                <a:cs typeface="Arial" panose="020B0604020202020204" pitchFamily="34" charset="0"/>
              </a:rPr>
            </a:br>
            <a:r>
              <a:rPr lang="en-US" sz="4800" b="1" dirty="0">
                <a:solidFill>
                  <a:srgbClr val="005892"/>
                </a:solidFill>
                <a:latin typeface="Hero New Light"/>
                <a:cs typeface="Arial" panose="020B0604020202020204" pitchFamily="34" charset="0"/>
              </a:rPr>
              <a:t>National </a:t>
            </a:r>
            <a:r>
              <a:rPr lang="sl-SI" sz="4800" b="1" dirty="0">
                <a:solidFill>
                  <a:srgbClr val="005892"/>
                </a:solidFill>
                <a:latin typeface="Hero New Light"/>
                <a:cs typeface="Arial" panose="020B0604020202020204" pitchFamily="34" charset="0"/>
              </a:rPr>
              <a:t>a</a:t>
            </a:r>
            <a:r>
              <a:rPr lang="en-US" sz="4800" b="1" dirty="0" err="1">
                <a:solidFill>
                  <a:srgbClr val="005892"/>
                </a:solidFill>
                <a:latin typeface="Hero New Light"/>
                <a:cs typeface="Arial" panose="020B0604020202020204" pitchFamily="34" charset="0"/>
              </a:rPr>
              <a:t>ction</a:t>
            </a:r>
            <a:r>
              <a:rPr lang="en-US" sz="4800" b="1" dirty="0">
                <a:solidFill>
                  <a:srgbClr val="005892"/>
                </a:solidFill>
                <a:latin typeface="Hero New Light"/>
                <a:cs typeface="Arial" panose="020B0604020202020204" pitchFamily="34" charset="0"/>
              </a:rPr>
              <a:t> </a:t>
            </a:r>
            <a:r>
              <a:rPr lang="sl-SI" sz="4800" b="1" dirty="0">
                <a:solidFill>
                  <a:srgbClr val="005892"/>
                </a:solidFill>
                <a:latin typeface="Hero New Light"/>
                <a:cs typeface="Arial" panose="020B0604020202020204" pitchFamily="34" charset="0"/>
              </a:rPr>
              <a:t>p</a:t>
            </a:r>
            <a:r>
              <a:rPr lang="en-US" sz="4800" b="1" dirty="0" err="1">
                <a:solidFill>
                  <a:srgbClr val="005892"/>
                </a:solidFill>
                <a:latin typeface="Hero New Light"/>
                <a:cs typeface="Arial" panose="020B0604020202020204" pitchFamily="34" charset="0"/>
              </a:rPr>
              <a:t>lan</a:t>
            </a:r>
            <a:r>
              <a:rPr lang="en-US" sz="4800" b="1" dirty="0">
                <a:solidFill>
                  <a:srgbClr val="005892"/>
                </a:solidFill>
                <a:latin typeface="Hero New Light"/>
                <a:cs typeface="Arial" panose="020B0604020202020204" pitchFamily="34" charset="0"/>
              </a:rPr>
              <a:t> for </a:t>
            </a:r>
            <a:r>
              <a:rPr lang="sl-SI" sz="4800" b="1" dirty="0">
                <a:solidFill>
                  <a:srgbClr val="005892"/>
                </a:solidFill>
                <a:latin typeface="Hero New Light"/>
                <a:cs typeface="Arial" panose="020B0604020202020204" pitchFamily="34" charset="0"/>
              </a:rPr>
              <a:t>o</a:t>
            </a:r>
            <a:r>
              <a:rPr lang="en-US" sz="4800" b="1" dirty="0">
                <a:solidFill>
                  <a:srgbClr val="005892"/>
                </a:solidFill>
                <a:latin typeface="Hero New Light"/>
                <a:cs typeface="Arial" panose="020B0604020202020204" pitchFamily="34" charset="0"/>
              </a:rPr>
              <a:t>pen </a:t>
            </a:r>
            <a:r>
              <a:rPr lang="sl-SI" sz="4800" b="1" dirty="0">
                <a:solidFill>
                  <a:srgbClr val="005892"/>
                </a:solidFill>
                <a:latin typeface="Hero New Light"/>
                <a:cs typeface="Arial" panose="020B0604020202020204" pitchFamily="34" charset="0"/>
              </a:rPr>
              <a:t>s</a:t>
            </a:r>
            <a:r>
              <a:rPr lang="en-US" sz="4800" b="1" dirty="0" err="1">
                <a:solidFill>
                  <a:srgbClr val="005892"/>
                </a:solidFill>
                <a:latin typeface="Hero New Light"/>
                <a:cs typeface="Arial" panose="020B0604020202020204" pitchFamily="34" charset="0"/>
              </a:rPr>
              <a:t>cience</a:t>
            </a:r>
            <a:r>
              <a:rPr lang="en-US" sz="4800" b="1" dirty="0">
                <a:solidFill>
                  <a:srgbClr val="005892"/>
                </a:solidFill>
                <a:latin typeface="Hero New Light"/>
                <a:cs typeface="Arial" panose="020B0604020202020204" pitchFamily="34" charset="0"/>
              </a:rPr>
              <a:t> – </a:t>
            </a:r>
            <a:r>
              <a:rPr lang="sl-SI" sz="4800" b="1" dirty="0" err="1">
                <a:solidFill>
                  <a:srgbClr val="005892"/>
                </a:solidFill>
                <a:latin typeface="Hero New Light"/>
                <a:cs typeface="Arial" panose="020B0604020202020204" pitchFamily="34" charset="0"/>
              </a:rPr>
              <a:t>Slovenia</a:t>
            </a:r>
            <a:r>
              <a:rPr lang="sl-SI" sz="4800" b="1" dirty="0">
                <a:solidFill>
                  <a:srgbClr val="005892"/>
                </a:solidFill>
                <a:latin typeface="Hero New Light"/>
                <a:cs typeface="Arial" panose="020B0604020202020204" pitchFamily="34" charset="0"/>
              </a:rPr>
              <a:t/>
            </a:r>
            <a:br>
              <a:rPr lang="sl-SI" sz="4800" b="1" dirty="0">
                <a:solidFill>
                  <a:srgbClr val="005892"/>
                </a:solidFill>
                <a:latin typeface="Hero New Light"/>
                <a:cs typeface="Arial" panose="020B0604020202020204" pitchFamily="34" charset="0"/>
              </a:rPr>
            </a:br>
            <a:r>
              <a:rPr lang="sl-SI" sz="3200" b="1" dirty="0" err="1">
                <a:solidFill>
                  <a:srgbClr val="005892"/>
                </a:solidFill>
                <a:latin typeface="Hero New Light"/>
                <a:cs typeface="Arial" panose="020B0604020202020204" pitchFamily="34" charset="0"/>
              </a:rPr>
              <a:t>prepared</a:t>
            </a:r>
            <a:r>
              <a:rPr lang="sl-SI" sz="3200" b="1" dirty="0">
                <a:solidFill>
                  <a:srgbClr val="005892"/>
                </a:solidFill>
                <a:latin typeface="Hero New Light"/>
                <a:cs typeface="Arial" panose="020B0604020202020204" pitchFamily="34" charset="0"/>
              </a:rPr>
              <a:t> for </a:t>
            </a:r>
            <a:r>
              <a:rPr lang="sl-SI" sz="3200" b="1" dirty="0" err="1">
                <a:solidFill>
                  <a:srgbClr val="005892"/>
                </a:solidFill>
                <a:latin typeface="Hero New Light"/>
                <a:cs typeface="Arial" panose="020B0604020202020204" pitchFamily="34" charset="0"/>
              </a:rPr>
              <a:t>OpenAsia</a:t>
            </a:r>
            <a:r>
              <a:rPr lang="sl-SI" sz="3200" b="1" dirty="0">
                <a:solidFill>
                  <a:srgbClr val="005892"/>
                </a:solidFill>
                <a:latin typeface="Hero New Light"/>
                <a:cs typeface="Arial" panose="020B0604020202020204" pitchFamily="34" charset="0"/>
              </a:rPr>
              <a:t>, Forum 1, </a:t>
            </a:r>
            <a:r>
              <a:rPr lang="sl-SI" sz="3200" b="1" dirty="0" err="1">
                <a:solidFill>
                  <a:srgbClr val="005892"/>
                </a:solidFill>
                <a:latin typeface="Hero New Light"/>
                <a:cs typeface="Arial" panose="020B0604020202020204" pitchFamily="34" charset="0"/>
              </a:rPr>
              <a:t>Mumbay</a:t>
            </a:r>
            <a:r>
              <a:rPr lang="sl-SI" sz="3200" b="1" dirty="0">
                <a:solidFill>
                  <a:srgbClr val="005892"/>
                </a:solidFill>
                <a:latin typeface="Hero New Light"/>
                <a:cs typeface="Arial" panose="020B0604020202020204" pitchFamily="34" charset="0"/>
              </a:rPr>
              <a:t> 21 03 2024</a:t>
            </a:r>
            <a:br>
              <a:rPr lang="sl-SI" sz="3200" b="1" dirty="0">
                <a:solidFill>
                  <a:srgbClr val="005892"/>
                </a:solidFill>
                <a:latin typeface="Hero New Light"/>
                <a:cs typeface="Arial" panose="020B0604020202020204" pitchFamily="34" charset="0"/>
              </a:rPr>
            </a:br>
            <a:r>
              <a:rPr lang="sl-SI" sz="3200" b="1" dirty="0">
                <a:solidFill>
                  <a:srgbClr val="005892"/>
                </a:solidFill>
                <a:latin typeface="Hero New Light"/>
                <a:cs typeface="Arial" panose="020B0604020202020204" pitchFamily="34" charset="0"/>
              </a:rPr>
              <a:t/>
            </a:r>
            <a:br>
              <a:rPr lang="sl-SI" sz="3200" b="1" dirty="0">
                <a:solidFill>
                  <a:srgbClr val="005892"/>
                </a:solidFill>
                <a:latin typeface="Hero New Light"/>
                <a:cs typeface="Arial" panose="020B0604020202020204" pitchFamily="34" charset="0"/>
              </a:rPr>
            </a:br>
            <a:r>
              <a:rPr lang="sl-SI" sz="3200" dirty="0">
                <a:solidFill>
                  <a:srgbClr val="005892"/>
                </a:solidFill>
                <a:latin typeface="Hero New Light"/>
                <a:cs typeface="Arial" panose="020B0604020202020204" pitchFamily="34" charset="0"/>
              </a:rPr>
              <a:t>dr Nada Trunk Širca</a:t>
            </a:r>
            <a:br>
              <a:rPr lang="sl-SI" sz="3200" dirty="0">
                <a:solidFill>
                  <a:srgbClr val="005892"/>
                </a:solidFill>
                <a:latin typeface="Hero New Light"/>
                <a:cs typeface="Arial" panose="020B0604020202020204" pitchFamily="34" charset="0"/>
              </a:rPr>
            </a:br>
            <a:r>
              <a:rPr lang="sl-SI" sz="3200" dirty="0">
                <a:solidFill>
                  <a:srgbClr val="005892"/>
                </a:solidFill>
                <a:latin typeface="Hero New Light"/>
                <a:cs typeface="Arial" panose="020B0604020202020204" pitchFamily="34" charset="0"/>
              </a:rPr>
              <a:t>Špela Dermol, mag </a:t>
            </a:r>
            <a:endParaRPr lang="sl-SI" sz="3200" noProof="0" dirty="0">
              <a:solidFill>
                <a:srgbClr val="005892"/>
              </a:solidFill>
              <a:latin typeface="Hero New Light"/>
              <a:cs typeface="Arial" panose="020B0604020202020204" pitchFamily="34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0186B9D-CA68-4735-A391-D244E3E02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3226" y="4401674"/>
            <a:ext cx="10007497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sl-SI" noProof="0" dirty="0">
              <a:solidFill>
                <a:schemeClr val="tx1">
                  <a:lumMod val="75000"/>
                  <a:lumOff val="25000"/>
                </a:schemeClr>
              </a:solidFill>
              <a:latin typeface="Hero New Light"/>
            </a:endParaRPr>
          </a:p>
          <a:p>
            <a:r>
              <a:rPr lang="sl-SI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Hero New Light"/>
              </a:rPr>
              <a:t>This </a:t>
            </a:r>
            <a:r>
              <a:rPr lang="sl-SI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ro New Light"/>
              </a:rPr>
              <a:t>presentation</a:t>
            </a:r>
            <a:r>
              <a:rPr lang="sl-SI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Hero New Light"/>
              </a:rPr>
              <a:t> is </a:t>
            </a:r>
            <a:r>
              <a:rPr lang="sl-SI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ro New Light"/>
              </a:rPr>
              <a:t>adapted</a:t>
            </a:r>
            <a:r>
              <a:rPr lang="sl-SI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Hero New Light"/>
              </a:rPr>
              <a:t> by ISSBS team (dr Nada Trunk Širca)</a:t>
            </a:r>
          </a:p>
          <a:p>
            <a:r>
              <a:rPr lang="sl-SI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Hero New Light"/>
              </a:rPr>
              <a:t> </a:t>
            </a:r>
            <a:r>
              <a:rPr lang="sl-SI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ro New Light"/>
              </a:rPr>
              <a:t>from</a:t>
            </a:r>
            <a:r>
              <a:rPr lang="sl-SI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Hero New Light"/>
              </a:rPr>
              <a:t> </a:t>
            </a:r>
            <a:r>
              <a:rPr lang="sl-SI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ro New Light"/>
              </a:rPr>
              <a:t>presentation</a:t>
            </a:r>
            <a:r>
              <a:rPr lang="sl-SI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Hero New Light"/>
              </a:rPr>
              <a:t> of dr Ana Slavec, University of 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Hero New Light"/>
              </a:rPr>
              <a:t>P</a:t>
            </a:r>
            <a:r>
              <a:rPr lang="sl-SI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ro New Light"/>
              </a:rPr>
              <a:t>rimorska</a:t>
            </a:r>
            <a:r>
              <a:rPr lang="sl-SI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Hero New Light"/>
              </a:rPr>
              <a:t> - 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Hero New Light"/>
              </a:rPr>
              <a:t>Koper</a:t>
            </a:r>
            <a:r>
              <a:rPr lang="sl-SI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Hero New Light"/>
              </a:rPr>
              <a:t>, 15. 2. 2024</a:t>
            </a:r>
          </a:p>
          <a:p>
            <a:endParaRPr lang="sl-SI" noProof="0" dirty="0">
              <a:solidFill>
                <a:schemeClr val="tx1">
                  <a:lumMod val="75000"/>
                  <a:lumOff val="25000"/>
                </a:schemeClr>
              </a:solidFill>
              <a:latin typeface="Hero New Light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1CB02F1-E32B-333A-3698-53522CE0E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827" y="6154805"/>
            <a:ext cx="1186803" cy="41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231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97024-3734-15E5-805B-C242A0B2C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8971625" cy="1325563"/>
          </a:xfrm>
        </p:spPr>
        <p:txBody>
          <a:bodyPr>
            <a:normAutofit fontScale="90000"/>
          </a:bodyPr>
          <a:lstStyle/>
          <a:p>
            <a:r>
              <a:rPr lang="en-US" b="1" noProof="0" dirty="0">
                <a:solidFill>
                  <a:srgbClr val="FF0000"/>
                </a:solidFill>
                <a:latin typeface="Hero New Light"/>
                <a:cs typeface="Arial" panose="020B0604020202020204" pitchFamily="34" charset="0"/>
              </a:rPr>
              <a:t>3. Compliance of scientific research results with FAIR principles and openness</a:t>
            </a:r>
            <a:endParaRPr lang="sl-SI" noProof="0" dirty="0">
              <a:solidFill>
                <a:srgbClr val="FF0000"/>
              </a:solidFill>
              <a:latin typeface="Hero New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2CF78-58FE-8CFF-3042-D39A7ACC0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89163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noProof="0" dirty="0"/>
              <a:t>Incentives to support the introduction of open science</a:t>
            </a:r>
            <a:endParaRPr lang="sl-SI" sz="2800" noProof="0" dirty="0"/>
          </a:p>
          <a:p>
            <a:pPr marL="514350" indent="-514350">
              <a:buFont typeface="+mj-lt"/>
              <a:buAutoNum type="arabicParenR"/>
            </a:pPr>
            <a:r>
              <a:rPr lang="en-US" sz="2800" noProof="0" dirty="0"/>
              <a:t>Open access to peer-reviewed scientific publications/research results</a:t>
            </a:r>
            <a:endParaRPr lang="sl-SI" sz="2800" noProof="0" dirty="0"/>
          </a:p>
          <a:p>
            <a:pPr marL="514350" indent="-514350">
              <a:buFont typeface="+mj-lt"/>
              <a:buAutoNum type="arabicParenR"/>
            </a:pPr>
            <a:r>
              <a:rPr lang="en-US" sz="2800" noProof="0" dirty="0"/>
              <a:t>Open research data</a:t>
            </a:r>
            <a:endParaRPr lang="sl-SI" sz="2800" noProof="0" dirty="0"/>
          </a:p>
          <a:p>
            <a:pPr marL="514350" indent="-514350">
              <a:buFont typeface="+mj-lt"/>
              <a:buAutoNum type="arabicParenR"/>
            </a:pPr>
            <a:r>
              <a:rPr lang="en-US" sz="2800" noProof="0" dirty="0"/>
              <a:t>Other open digital objects</a:t>
            </a:r>
            <a:endParaRPr lang="sl-SI" sz="2800" noProof="0" dirty="0"/>
          </a:p>
        </p:txBody>
      </p:sp>
      <p:pic>
        <p:nvPicPr>
          <p:cNvPr id="4" name="Picture 2" descr="FAIR Principles - Panosc">
            <a:extLst>
              <a:ext uri="{FF2B5EF4-FFF2-40B4-BE49-F238E27FC236}">
                <a16:creationId xmlns:a16="http://schemas.microsoft.com/office/drawing/2014/main" id="{72C36FD0-4DD6-2143-3C0A-3E86C83DF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638" y="2310581"/>
            <a:ext cx="5655793" cy="178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726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Zenodo">
            <a:extLst>
              <a:ext uri="{FF2B5EF4-FFF2-40B4-BE49-F238E27FC236}">
                <a16:creationId xmlns:a16="http://schemas.microsoft.com/office/drawing/2014/main" id="{41FF0E6E-AE24-8AA7-E72A-05816B42FC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I"/>
          </a:p>
        </p:txBody>
      </p:sp>
      <p:pic>
        <p:nvPicPr>
          <p:cNvPr id="3084" name="Picture 12" descr="Zenodo - Wikipedia">
            <a:extLst>
              <a:ext uri="{FF2B5EF4-FFF2-40B4-BE49-F238E27FC236}">
                <a16:creationId xmlns:a16="http://schemas.microsoft.com/office/drawing/2014/main" id="{78BC4C06-25B1-08F7-2A4F-2DEEFA091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5206997"/>
            <a:ext cx="355282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9BC297-B1C4-A17B-6848-3CE067792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647596"/>
          </a:xfrm>
        </p:spPr>
        <p:txBody>
          <a:bodyPr>
            <a:normAutofit/>
          </a:bodyPr>
          <a:lstStyle/>
          <a:p>
            <a:r>
              <a:rPr lang="en-US" sz="3600" b="1" i="1" dirty="0">
                <a:solidFill>
                  <a:srgbClr val="005892"/>
                </a:solidFill>
                <a:latin typeface="Hero New Light"/>
                <a:cs typeface="Arial" panose="020B0604020202020204" pitchFamily="34" charset="0"/>
              </a:rPr>
              <a:t>Different types of research data repositories</a:t>
            </a:r>
            <a:endParaRPr lang="sl-SI" sz="3600" b="1" i="1" dirty="0">
              <a:solidFill>
                <a:srgbClr val="005892"/>
              </a:solidFill>
              <a:latin typeface="Hero New Light"/>
              <a:cs typeface="Arial" panose="020B0604020202020204" pitchFamily="34" charset="0"/>
            </a:endParaRPr>
          </a:p>
        </p:txBody>
      </p:sp>
      <p:pic>
        <p:nvPicPr>
          <p:cNvPr id="1026" name="Picture 2" descr="Arhiv družboslovnih podatkov | Ljubljana">
            <a:hlinkClick r:id="rId3"/>
            <a:extLst>
              <a:ext uri="{FF2B5EF4-FFF2-40B4-BE49-F238E27FC236}">
                <a16:creationId xmlns:a16="http://schemas.microsoft.com/office/drawing/2014/main" id="{A82D9E04-A85F-8596-8D2B-621508308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278" y="1196049"/>
            <a:ext cx="3552825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hlinkClick r:id="rId5"/>
            <a:extLst>
              <a:ext uri="{FF2B5EF4-FFF2-40B4-BE49-F238E27FC236}">
                <a16:creationId xmlns:a16="http://schemas.microsoft.com/office/drawing/2014/main" id="{3AF919D1-5EAC-9962-29A8-4EDAB70AFC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689" y="1196049"/>
            <a:ext cx="6349181" cy="555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80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97024-3734-15E5-805B-C242A0B2C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8"/>
            <a:ext cx="9452674" cy="824576"/>
          </a:xfrm>
        </p:spPr>
        <p:txBody>
          <a:bodyPr>
            <a:normAutofit/>
          </a:bodyPr>
          <a:lstStyle/>
          <a:p>
            <a:r>
              <a:rPr lang="en-US" b="1" noProof="0" dirty="0">
                <a:solidFill>
                  <a:srgbClr val="FF0000"/>
                </a:solidFill>
                <a:latin typeface="Hero New Light"/>
                <a:cs typeface="Arial" panose="020B0604020202020204" pitchFamily="34" charset="0"/>
              </a:rPr>
              <a:t>4. National community for O</a:t>
            </a:r>
            <a:r>
              <a:rPr lang="sl-SI" b="1" noProof="0" dirty="0">
                <a:solidFill>
                  <a:srgbClr val="FF0000"/>
                </a:solidFill>
                <a:latin typeface="Hero New Light"/>
                <a:cs typeface="Arial" panose="020B0604020202020204" pitchFamily="34" charset="0"/>
              </a:rPr>
              <a:t>S</a:t>
            </a:r>
            <a:endParaRPr lang="sl-SI" noProof="0" dirty="0">
              <a:solidFill>
                <a:srgbClr val="FF0000"/>
              </a:solidFill>
              <a:latin typeface="Hero New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2CF78-58FE-8CFF-3042-D39A7ACC0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5510"/>
            <a:ext cx="5903563" cy="474145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noProof="0" dirty="0"/>
              <a:t>Identification of open science stakeholders</a:t>
            </a:r>
            <a:endParaRPr lang="sl-SI" noProof="0" dirty="0"/>
          </a:p>
          <a:p>
            <a:pPr marL="514350" indent="-514350">
              <a:buFont typeface="+mj-lt"/>
              <a:buAutoNum type="arabicParenR"/>
            </a:pPr>
            <a:r>
              <a:rPr lang="en-US" noProof="0" dirty="0"/>
              <a:t>Establishment of the Slovenian </a:t>
            </a:r>
            <a:r>
              <a:rPr lang="sl-SI" noProof="0" dirty="0"/>
              <a:t>c</a:t>
            </a:r>
            <a:r>
              <a:rPr lang="en-US" noProof="0" dirty="0" err="1"/>
              <a:t>ommunity</a:t>
            </a:r>
            <a:r>
              <a:rPr lang="en-US" noProof="0" dirty="0"/>
              <a:t> of </a:t>
            </a:r>
            <a:r>
              <a:rPr lang="sl-SI" noProof="0" dirty="0"/>
              <a:t>o</a:t>
            </a:r>
            <a:r>
              <a:rPr lang="en-US" noProof="0" dirty="0"/>
              <a:t>pen </a:t>
            </a:r>
            <a:r>
              <a:rPr lang="sl-SI" dirty="0"/>
              <a:t>s</a:t>
            </a:r>
            <a:r>
              <a:rPr lang="en-US" noProof="0" dirty="0" err="1"/>
              <a:t>cience</a:t>
            </a:r>
            <a:r>
              <a:rPr lang="en-US" noProof="0" dirty="0"/>
              <a:t> – SSOZ</a:t>
            </a:r>
            <a:endParaRPr lang="sl-SI" noProof="0" dirty="0"/>
          </a:p>
          <a:p>
            <a:pPr marL="514350" indent="-514350">
              <a:buFont typeface="+mj-lt"/>
              <a:buAutoNum type="arabicParenR"/>
            </a:pPr>
            <a:r>
              <a:rPr lang="en-US" noProof="0" dirty="0"/>
              <a:t>Permanent professional and administrative support of SSOZ</a:t>
            </a:r>
            <a:endParaRPr lang="sl-SI" noProof="0" dirty="0"/>
          </a:p>
          <a:p>
            <a:pPr marL="0" indent="0">
              <a:buNone/>
            </a:pPr>
            <a:endParaRPr lang="sl-SI" sz="2800" b="1" i="1" dirty="0">
              <a:solidFill>
                <a:srgbClr val="005892"/>
              </a:solidFill>
              <a:latin typeface="Hero New Ligh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800" b="1" i="1" dirty="0" err="1">
                <a:solidFill>
                  <a:srgbClr val="005892"/>
                </a:solidFill>
                <a:latin typeface="Hero New Light"/>
                <a:cs typeface="Arial" panose="020B0604020202020204" pitchFamily="34" charset="0"/>
              </a:rPr>
              <a:t>Slovenian</a:t>
            </a:r>
            <a:r>
              <a:rPr lang="sl-SI" sz="2800" b="1" i="1" dirty="0">
                <a:solidFill>
                  <a:srgbClr val="005892"/>
                </a:solidFill>
                <a:latin typeface="Hero New Light"/>
                <a:cs typeface="Arial" panose="020B0604020202020204" pitchFamily="34" charset="0"/>
              </a:rPr>
              <a:t> OS </a:t>
            </a:r>
            <a:r>
              <a:rPr lang="sl-SI" sz="2800" b="1" i="1" dirty="0" err="1">
                <a:solidFill>
                  <a:srgbClr val="005892"/>
                </a:solidFill>
                <a:latin typeface="Hero New Light"/>
                <a:cs typeface="Arial" panose="020B0604020202020204" pitchFamily="34" charset="0"/>
              </a:rPr>
              <a:t>community</a:t>
            </a:r>
            <a:endParaRPr lang="sl-SI" noProof="0" dirty="0"/>
          </a:p>
        </p:txBody>
      </p:sp>
      <p:pic>
        <p:nvPicPr>
          <p:cNvPr id="5" name="Graphic 4" descr="Cycle with people with solid fill">
            <a:extLst>
              <a:ext uri="{FF2B5EF4-FFF2-40B4-BE49-F238E27FC236}">
                <a16:creationId xmlns:a16="http://schemas.microsoft.com/office/drawing/2014/main" id="{3628035E-F5AE-AB3D-0767-9068CDA486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07000" y="16499"/>
            <a:ext cx="3412501" cy="3412501"/>
          </a:xfrm>
          <a:prstGeom prst="rect">
            <a:avLst/>
          </a:prstGeom>
        </p:spPr>
      </p:pic>
      <p:pic>
        <p:nvPicPr>
          <p:cNvPr id="4" name="Picture 5">
            <a:hlinkClick r:id="rId5"/>
            <a:extLst>
              <a:ext uri="{FF2B5EF4-FFF2-40B4-BE49-F238E27FC236}">
                <a16:creationId xmlns:a16="http://schemas.microsoft.com/office/drawing/2014/main" id="{058BF07D-1A0A-F36F-280B-691C7777C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374" y="4358290"/>
            <a:ext cx="3089564" cy="241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hlinkClick r:id="rId7"/>
            <a:extLst>
              <a:ext uri="{FF2B5EF4-FFF2-40B4-BE49-F238E27FC236}">
                <a16:creationId xmlns:a16="http://schemas.microsoft.com/office/drawing/2014/main" id="{EA88C441-318F-FEB5-75E0-5C238C6E6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578" y="5058028"/>
            <a:ext cx="4808551" cy="171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708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97024-3734-15E5-805B-C242A0B2C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9452674" cy="1325563"/>
          </a:xfrm>
        </p:spPr>
        <p:txBody>
          <a:bodyPr>
            <a:normAutofit/>
          </a:bodyPr>
          <a:lstStyle/>
          <a:p>
            <a:r>
              <a:rPr lang="sl-SI" b="1" noProof="0" dirty="0">
                <a:solidFill>
                  <a:srgbClr val="FF0000"/>
                </a:solidFill>
                <a:latin typeface="Hero New Light"/>
                <a:cs typeface="Arial" panose="020B0604020202020204" pitchFamily="34" charset="0"/>
              </a:rPr>
              <a:t>5. </a:t>
            </a:r>
            <a:r>
              <a:rPr lang="sl-SI" b="1" noProof="0" dirty="0" err="1">
                <a:solidFill>
                  <a:srgbClr val="FF0000"/>
                </a:solidFill>
                <a:latin typeface="Hero New Light"/>
                <a:cs typeface="Arial" panose="020B0604020202020204" pitchFamily="34" charset="0"/>
              </a:rPr>
              <a:t>Civic</a:t>
            </a:r>
            <a:r>
              <a:rPr lang="sl-SI" b="1" noProof="0" dirty="0">
                <a:solidFill>
                  <a:srgbClr val="FF0000"/>
                </a:solidFill>
                <a:latin typeface="Hero New Light"/>
                <a:cs typeface="Arial" panose="020B0604020202020204" pitchFamily="34" charset="0"/>
              </a:rPr>
              <a:t> science</a:t>
            </a:r>
            <a:endParaRPr lang="sl-SI" noProof="0" dirty="0">
              <a:solidFill>
                <a:srgbClr val="FF0000"/>
              </a:solidFill>
              <a:latin typeface="Hero New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2CF78-58FE-8CFF-3042-D39A7ACC0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90"/>
            <a:ext cx="3920613" cy="448627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noProof="0" dirty="0"/>
              <a:t>Civic </a:t>
            </a:r>
            <a:r>
              <a:rPr lang="sl-SI" noProof="0" dirty="0"/>
              <a:t>s</a:t>
            </a:r>
            <a:r>
              <a:rPr lang="en-US" noProof="0" dirty="0" err="1"/>
              <a:t>cience</a:t>
            </a:r>
            <a:r>
              <a:rPr lang="en-US" noProof="0" dirty="0"/>
              <a:t> </a:t>
            </a:r>
            <a:r>
              <a:rPr lang="sl-SI" noProof="0" dirty="0"/>
              <a:t>o</a:t>
            </a:r>
            <a:r>
              <a:rPr lang="en-US" noProof="0" dirty="0" err="1"/>
              <a:t>bservatory</a:t>
            </a:r>
            <a:endParaRPr lang="sl-SI" noProof="0" dirty="0"/>
          </a:p>
          <a:p>
            <a:pPr marL="514350" indent="-514350">
              <a:buFont typeface="+mj-lt"/>
              <a:buAutoNum type="arabicParenR"/>
            </a:pPr>
            <a:r>
              <a:rPr lang="en-US" noProof="0" dirty="0"/>
              <a:t>Incentives for the inclusion of citizen science in the scientific research process</a:t>
            </a:r>
            <a:endParaRPr lang="sl-SI" noProof="0" dirty="0"/>
          </a:p>
        </p:txBody>
      </p:sp>
      <p:pic>
        <p:nvPicPr>
          <p:cNvPr id="4" name="Graphic 3" descr="Group with solid fill">
            <a:extLst>
              <a:ext uri="{FF2B5EF4-FFF2-40B4-BE49-F238E27FC236}">
                <a16:creationId xmlns:a16="http://schemas.microsoft.com/office/drawing/2014/main" id="{574ED4C9-26D0-9FB2-E560-FD359767D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63229" y="4493343"/>
            <a:ext cx="2257173" cy="225717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16379B9-F415-50E0-C8AA-A71C8DBA9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2701" y="3706761"/>
            <a:ext cx="6393732" cy="315123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6D1B9A70-FFFC-497E-F303-DF7B4DF7C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9163" y="150870"/>
            <a:ext cx="6652837" cy="34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85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97024-3734-15E5-805B-C242A0B2C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7158924" cy="1325563"/>
          </a:xfrm>
        </p:spPr>
        <p:txBody>
          <a:bodyPr>
            <a:normAutofit/>
          </a:bodyPr>
          <a:lstStyle/>
          <a:p>
            <a:r>
              <a:rPr lang="en-US" b="1" noProof="0" dirty="0">
                <a:solidFill>
                  <a:srgbClr val="FF0000"/>
                </a:solidFill>
                <a:latin typeface="Hero New Light"/>
                <a:cs typeface="Arial" panose="020B0604020202020204" pitchFamily="34" charset="0"/>
              </a:rPr>
              <a:t>6. Open access national</a:t>
            </a:r>
            <a:r>
              <a:rPr lang="sl-SI" b="1" noProof="0" dirty="0">
                <a:solidFill>
                  <a:srgbClr val="FF0000"/>
                </a:solidFill>
                <a:latin typeface="Hero New Light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Hero New Light"/>
                <a:cs typeface="Arial" panose="020B0604020202020204" pitchFamily="34" charset="0"/>
              </a:rPr>
              <a:t>scientific </a:t>
            </a:r>
            <a:r>
              <a:rPr lang="en-US" b="1" noProof="0" dirty="0">
                <a:solidFill>
                  <a:srgbClr val="FF0000"/>
                </a:solidFill>
                <a:latin typeface="Hero New Light"/>
                <a:cs typeface="Arial" panose="020B0604020202020204" pitchFamily="34" charset="0"/>
              </a:rPr>
              <a:t>publishing</a:t>
            </a:r>
            <a:endParaRPr lang="sl-SI" noProof="0" dirty="0">
              <a:solidFill>
                <a:srgbClr val="FF0000"/>
              </a:solidFill>
              <a:latin typeface="Hero New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2CF78-58FE-8CFF-3042-D39A7ACC0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124" y="1825625"/>
            <a:ext cx="6518786" cy="43513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noProof="0" dirty="0"/>
              <a:t>National contact point for scientific publishing</a:t>
            </a:r>
            <a:endParaRPr lang="sl-SI" noProof="0" dirty="0"/>
          </a:p>
          <a:p>
            <a:pPr marL="514350" indent="-514350">
              <a:buFont typeface="+mj-lt"/>
              <a:buAutoNum type="arabicParenR"/>
            </a:pPr>
            <a:r>
              <a:rPr lang="en-US" noProof="0" dirty="0"/>
              <a:t>Establishment of a Slovenian network of scientific publishers</a:t>
            </a:r>
            <a:endParaRPr lang="sl-SI" noProof="0" dirty="0"/>
          </a:p>
          <a:p>
            <a:pPr marL="514350" indent="-514350">
              <a:buFont typeface="+mj-lt"/>
              <a:buAutoNum type="arabicParenR"/>
            </a:pPr>
            <a:r>
              <a:rPr lang="en-US" noProof="0" dirty="0"/>
              <a:t>Implementing diamond open access in national scientific publishing</a:t>
            </a:r>
            <a:endParaRPr lang="sl-SI" noProof="0" dirty="0"/>
          </a:p>
          <a:p>
            <a:pPr marL="514350" indent="-514350">
              <a:buFont typeface="+mj-lt"/>
              <a:buAutoNum type="arabicParenR"/>
            </a:pPr>
            <a:r>
              <a:rPr lang="en-US" noProof="0" dirty="0"/>
              <a:t>Development and innovation in the field of national scientific publishing</a:t>
            </a:r>
            <a:endParaRPr lang="sl-SI" noProof="0" dirty="0"/>
          </a:p>
          <a:p>
            <a:pPr marL="514350" indent="-514350">
              <a:buFont typeface="+mj-lt"/>
              <a:buAutoNum type="arabicParenR"/>
            </a:pPr>
            <a:r>
              <a:rPr lang="en-US" noProof="0" dirty="0"/>
              <a:t>Changes and additions to ARIS regulations in the field of publishing</a:t>
            </a:r>
            <a:endParaRPr lang="sl-SI" noProof="0" dirty="0"/>
          </a:p>
        </p:txBody>
      </p:sp>
      <p:pic>
        <p:nvPicPr>
          <p:cNvPr id="5" name="Graphic 4" descr="Unlock with solid fill">
            <a:extLst>
              <a:ext uri="{FF2B5EF4-FFF2-40B4-BE49-F238E27FC236}">
                <a16:creationId xmlns:a16="http://schemas.microsoft.com/office/drawing/2014/main" id="{BA781976-78F0-38A0-292F-A2ED0707A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416412" y="65104"/>
            <a:ext cx="2078729" cy="207872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EF7B584-423E-EA58-2420-F81C2BF226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5192" y="2143833"/>
            <a:ext cx="5166808" cy="46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05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Zenodo">
            <a:extLst>
              <a:ext uri="{FF2B5EF4-FFF2-40B4-BE49-F238E27FC236}">
                <a16:creationId xmlns:a16="http://schemas.microsoft.com/office/drawing/2014/main" id="{41FF0E6E-AE24-8AA7-E72A-05816B42FC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A8C44E-1E18-280F-4FD9-10F426E28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969" y="1216489"/>
            <a:ext cx="4168141" cy="14467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B08753-70CF-F872-DF12-639984FF0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110" y="1216488"/>
            <a:ext cx="1339913" cy="14467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173F13-93BF-DEDD-FBB4-107531AA0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7252"/>
            <a:ext cx="10515600" cy="469234"/>
          </a:xfrm>
        </p:spPr>
        <p:txBody>
          <a:bodyPr>
            <a:normAutofit fontScale="90000"/>
          </a:bodyPr>
          <a:lstStyle/>
          <a:p>
            <a:r>
              <a:rPr lang="en-US" sz="3200" b="1" i="1" dirty="0">
                <a:solidFill>
                  <a:srgbClr val="005892"/>
                </a:solidFill>
                <a:latin typeface="Hero New Light"/>
                <a:cs typeface="Arial" panose="020B0604020202020204" pitchFamily="34" charset="0"/>
              </a:rPr>
              <a:t>Vouchers for open access costs</a:t>
            </a:r>
            <a:endParaRPr lang="sl-SI" sz="3200" b="1" i="1" dirty="0">
              <a:solidFill>
                <a:srgbClr val="005892"/>
              </a:solidFill>
              <a:latin typeface="Hero New Light"/>
              <a:cs typeface="Arial" panose="020B060402020202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854EB2B-A697-4FFB-A168-9D5603405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722" y="3042415"/>
            <a:ext cx="6594697" cy="360419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FB99FC7-A50A-486D-B4ED-05E8EEE241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8892" y="883043"/>
            <a:ext cx="4739704" cy="410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05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2">
            <a:extLst>
              <a:ext uri="{FF2B5EF4-FFF2-40B4-BE49-F238E27FC236}">
                <a16:creationId xmlns:a16="http://schemas.microsoft.com/office/drawing/2014/main" id="{CCC9A372-711A-608E-1020-3FDB38464596}"/>
              </a:ext>
            </a:extLst>
          </p:cNvPr>
          <p:cNvSpPr txBox="1">
            <a:spLocks/>
          </p:cNvSpPr>
          <p:nvPr/>
        </p:nvSpPr>
        <p:spPr>
          <a:xfrm>
            <a:off x="5519651" y="3304310"/>
            <a:ext cx="3657599" cy="394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sz="2400" dirty="0">
              <a:solidFill>
                <a:schemeClr val="tx1">
                  <a:lumMod val="75000"/>
                  <a:lumOff val="25000"/>
                </a:schemeClr>
              </a:solidFill>
              <a:latin typeface="Hero New Light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A5CD7915-E966-B95E-785A-DF79349FCD23}"/>
              </a:ext>
            </a:extLst>
          </p:cNvPr>
          <p:cNvSpPr/>
          <p:nvPr/>
        </p:nvSpPr>
        <p:spPr>
          <a:xfrm>
            <a:off x="1986116" y="1917290"/>
            <a:ext cx="7512990" cy="13870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005892"/>
                </a:solidFill>
                <a:latin typeface="Hero New Light"/>
                <a:ea typeface="+mj-ea"/>
                <a:cs typeface="Arial" panose="020B0604020202020204" pitchFamily="34" charset="0"/>
              </a:rPr>
              <a:t>Thank you for your attention</a:t>
            </a:r>
            <a:r>
              <a:rPr lang="sl-SI" sz="4400" b="1" dirty="0">
                <a:solidFill>
                  <a:srgbClr val="005892"/>
                </a:solidFill>
                <a:latin typeface="Hero New Light"/>
                <a:ea typeface="+mj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91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97024-3734-15E5-805B-C242A0B2C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noProof="0" dirty="0">
                <a:solidFill>
                  <a:srgbClr val="005892"/>
                </a:solidFill>
                <a:latin typeface="Hero New Light"/>
                <a:cs typeface="Arial" panose="020B0604020202020204" pitchFamily="34" charset="0"/>
              </a:rPr>
              <a:t>How to define open science (O</a:t>
            </a:r>
            <a:r>
              <a:rPr lang="sl-SI" b="1" noProof="0" dirty="0">
                <a:solidFill>
                  <a:srgbClr val="005892"/>
                </a:solidFill>
                <a:latin typeface="Hero New Light"/>
                <a:cs typeface="Arial" panose="020B0604020202020204" pitchFamily="34" charset="0"/>
              </a:rPr>
              <a:t>S</a:t>
            </a:r>
            <a:r>
              <a:rPr lang="en-US" b="1" noProof="0" dirty="0">
                <a:solidFill>
                  <a:srgbClr val="005892"/>
                </a:solidFill>
                <a:latin typeface="Hero New Light"/>
                <a:cs typeface="Arial" panose="020B0604020202020204" pitchFamily="34" charset="0"/>
              </a:rPr>
              <a:t>)?</a:t>
            </a:r>
            <a:endParaRPr lang="sl-SI" noProof="0" dirty="0">
              <a:latin typeface="Hero New Ligh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C9F7739-A738-1B19-024E-2E6B6F000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618" y="1342125"/>
            <a:ext cx="7747861" cy="374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39B59E-3C66-6D0A-3A1E-A65CA7CB4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9200" y="5849965"/>
            <a:ext cx="2605548" cy="44681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sl-SI" sz="1700" noProof="0" dirty="0">
                <a:latin typeface="Hero New Light"/>
              </a:rPr>
              <a:t>Image </a:t>
            </a:r>
            <a:r>
              <a:rPr lang="sl-SI" sz="1700" noProof="0" dirty="0" err="1">
                <a:latin typeface="Hero New Light"/>
              </a:rPr>
              <a:t>source</a:t>
            </a:r>
            <a:r>
              <a:rPr lang="sl-SI" sz="1700" noProof="0" dirty="0">
                <a:latin typeface="Hero New Light"/>
              </a:rPr>
              <a:t>: </a:t>
            </a:r>
            <a:r>
              <a:rPr lang="sl-SI" sz="1700" noProof="0" dirty="0" err="1">
                <a:latin typeface="Hero New Light"/>
                <a:hlinkClick r:id="rId4"/>
              </a:rPr>
              <a:t>openclipart</a:t>
            </a:r>
            <a:endParaRPr lang="sl-SI" sz="1700" noProof="0" dirty="0">
              <a:latin typeface="Hero New Ligh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4B4966B-F4E6-12DC-46F0-C46F9F79A549}"/>
              </a:ext>
            </a:extLst>
          </p:cNvPr>
          <p:cNvSpPr txBox="1">
            <a:spLocks/>
          </p:cNvSpPr>
          <p:nvPr/>
        </p:nvSpPr>
        <p:spPr>
          <a:xfrm>
            <a:off x="1349643" y="5090153"/>
            <a:ext cx="7568215" cy="12505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l-SI" sz="2000" dirty="0">
              <a:latin typeface="Hero New Ligh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Hero New Light"/>
              </a:rPr>
              <a:t>The story of the blind men and the elephant</a:t>
            </a:r>
            <a:r>
              <a:rPr lang="sl-SI" sz="2000" dirty="0">
                <a:latin typeface="Hero New Light"/>
              </a:rPr>
              <a:t>. 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Google Sans"/>
              </a:rPr>
              <a:t>The moral of the parable is that </a:t>
            </a:r>
            <a:r>
              <a:rPr lang="en-US" sz="2000" b="0" i="0" dirty="0">
                <a:solidFill>
                  <a:srgbClr val="040C28"/>
                </a:solidFill>
                <a:effectLst/>
                <a:latin typeface="Google Sans"/>
              </a:rPr>
              <a:t>humans have a tendency to claim absolute truth based on their limited, subjective experience </a:t>
            </a:r>
            <a:r>
              <a:rPr lang="sl-SI" sz="2000" b="0" i="0" dirty="0">
                <a:solidFill>
                  <a:srgbClr val="040C28"/>
                </a:solidFill>
                <a:effectLst/>
                <a:latin typeface="Google Sans"/>
              </a:rPr>
              <a:t>(</a:t>
            </a:r>
            <a:r>
              <a:rPr lang="sl-SI" sz="2000" b="0" i="0" dirty="0" err="1">
                <a:solidFill>
                  <a:srgbClr val="040C28"/>
                </a:solidFill>
                <a:effectLst/>
                <a:latin typeface="Google Sans"/>
              </a:rPr>
              <a:t>knowledge</a:t>
            </a:r>
            <a:r>
              <a:rPr lang="sl-SI" sz="2000" b="0" i="0" dirty="0">
                <a:solidFill>
                  <a:srgbClr val="040C28"/>
                </a:solidFill>
                <a:effectLst/>
                <a:latin typeface="Google Sans"/>
              </a:rPr>
              <a:t>, data) </a:t>
            </a:r>
            <a:r>
              <a:rPr lang="en-US" sz="2000" b="0" i="0" dirty="0">
                <a:solidFill>
                  <a:srgbClr val="040C28"/>
                </a:solidFill>
                <a:effectLst/>
                <a:latin typeface="Google Sans"/>
              </a:rPr>
              <a:t>as they ignore other people's limited, subjective experiences</a:t>
            </a:r>
            <a:r>
              <a:rPr lang="sl-SI" sz="2000" b="0" i="0" dirty="0">
                <a:solidFill>
                  <a:srgbClr val="040C28"/>
                </a:solidFill>
                <a:effectLst/>
                <a:latin typeface="Google Sans"/>
              </a:rPr>
              <a:t> (…) </a:t>
            </a:r>
            <a:r>
              <a:rPr lang="en-US" sz="2000" b="0" i="0" dirty="0">
                <a:solidFill>
                  <a:srgbClr val="040C28"/>
                </a:solidFill>
                <a:effectLst/>
                <a:latin typeface="Google Sans"/>
              </a:rPr>
              <a:t> which may be equally true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Google Sans"/>
              </a:rPr>
              <a:t>.</a:t>
            </a:r>
            <a:endParaRPr lang="en-SI" sz="2000" dirty="0">
              <a:latin typeface="Hero New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0149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97024-3734-15E5-805B-C242A0B2C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noProof="0" dirty="0">
                <a:solidFill>
                  <a:srgbClr val="005892"/>
                </a:solidFill>
                <a:latin typeface="Hero New Light"/>
                <a:cs typeface="Arial" panose="020B0604020202020204" pitchFamily="34" charset="0"/>
              </a:rPr>
              <a:t>Legislative history of O</a:t>
            </a:r>
            <a:r>
              <a:rPr lang="sl-SI" sz="4400" b="1" noProof="0" dirty="0">
                <a:solidFill>
                  <a:srgbClr val="005892"/>
                </a:solidFill>
                <a:latin typeface="Hero New Light"/>
                <a:cs typeface="Arial" panose="020B0604020202020204" pitchFamily="34" charset="0"/>
              </a:rPr>
              <a:t>S</a:t>
            </a:r>
            <a:r>
              <a:rPr lang="en-US" sz="4400" b="1" noProof="0" dirty="0">
                <a:solidFill>
                  <a:srgbClr val="005892"/>
                </a:solidFill>
                <a:latin typeface="Hero New Light"/>
                <a:cs typeface="Arial" panose="020B0604020202020204" pitchFamily="34" charset="0"/>
              </a:rPr>
              <a:t> in Slovenia</a:t>
            </a:r>
            <a:endParaRPr lang="sl-SI" noProof="0" dirty="0">
              <a:latin typeface="Hero New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2CF78-58FE-8CFF-3042-D39A7ACC0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74803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noProof="0" dirty="0">
                <a:solidFill>
                  <a:srgbClr val="3C6B9A"/>
                </a:solidFill>
                <a:latin typeface="Hero New Ligh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Resolution on the </a:t>
            </a:r>
            <a:r>
              <a:rPr lang="sl-SI" sz="2200" noProof="0" dirty="0">
                <a:solidFill>
                  <a:srgbClr val="3C6B9A"/>
                </a:solidFill>
                <a:latin typeface="Hero New Ligh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</a:t>
            </a:r>
            <a:r>
              <a:rPr lang="en-US" sz="2200" noProof="0" dirty="0" err="1">
                <a:solidFill>
                  <a:srgbClr val="3C6B9A"/>
                </a:solidFill>
                <a:latin typeface="Hero New Ligh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ational</a:t>
            </a:r>
            <a:r>
              <a:rPr lang="en-US" sz="2200" noProof="0" dirty="0">
                <a:solidFill>
                  <a:srgbClr val="3C6B9A"/>
                </a:solidFill>
                <a:latin typeface="Hero New Ligh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sl-SI" sz="2200" noProof="0" dirty="0">
                <a:solidFill>
                  <a:srgbClr val="3C6B9A"/>
                </a:solidFill>
                <a:latin typeface="Hero New Ligh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</a:t>
            </a:r>
            <a:r>
              <a:rPr lang="en-US" sz="2200" noProof="0" dirty="0" err="1">
                <a:solidFill>
                  <a:srgbClr val="3C6B9A"/>
                </a:solidFill>
                <a:latin typeface="Hero New Ligh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esearch</a:t>
            </a:r>
            <a:r>
              <a:rPr lang="en-US" sz="2200" noProof="0" dirty="0">
                <a:solidFill>
                  <a:srgbClr val="3C6B9A"/>
                </a:solidFill>
                <a:latin typeface="Hero New Ligh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and </a:t>
            </a:r>
            <a:r>
              <a:rPr lang="sl-SI" sz="2200" noProof="0" dirty="0">
                <a:solidFill>
                  <a:srgbClr val="3C6B9A"/>
                </a:solidFill>
                <a:latin typeface="Hero New Ligh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</a:t>
            </a:r>
            <a:r>
              <a:rPr lang="en-US" sz="2200" noProof="0" dirty="0" err="1">
                <a:solidFill>
                  <a:srgbClr val="3C6B9A"/>
                </a:solidFill>
                <a:latin typeface="Hero New Ligh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evelopment</a:t>
            </a:r>
            <a:r>
              <a:rPr lang="en-US" sz="2200" noProof="0" dirty="0">
                <a:solidFill>
                  <a:srgbClr val="3C6B9A"/>
                </a:solidFill>
                <a:latin typeface="Hero New Ligh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sl-SI" sz="2200" dirty="0">
                <a:solidFill>
                  <a:srgbClr val="3C6B9A"/>
                </a:solidFill>
                <a:latin typeface="Hero New Ligh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</a:t>
            </a:r>
            <a:r>
              <a:rPr lang="en-US" sz="2200" noProof="0" dirty="0" err="1">
                <a:solidFill>
                  <a:srgbClr val="3C6B9A"/>
                </a:solidFill>
                <a:latin typeface="Hero New Ligh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rogram</a:t>
            </a:r>
            <a:r>
              <a:rPr lang="en-US" sz="2200" noProof="0" dirty="0">
                <a:solidFill>
                  <a:srgbClr val="3C6B9A"/>
                </a:solidFill>
                <a:latin typeface="Hero New Ligh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2011-2020</a:t>
            </a:r>
            <a:endParaRPr lang="sl-SI" sz="2200" noProof="0" dirty="0">
              <a:solidFill>
                <a:srgbClr val="3C6B9A"/>
              </a:solidFill>
              <a:latin typeface="Hero New Light"/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>
              <a:lnSpc>
                <a:spcPct val="100000"/>
              </a:lnSpc>
            </a:pPr>
            <a:r>
              <a:rPr lang="en-US" sz="2200" noProof="0" dirty="0">
                <a:solidFill>
                  <a:srgbClr val="3C6B9A"/>
                </a:solidFill>
                <a:latin typeface="Hero New Ligh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National strategy of open access to scientific publications and research data in Slovenia 2015-2020</a:t>
            </a:r>
            <a:endParaRPr lang="sl-SI" sz="2200" noProof="0" dirty="0">
              <a:solidFill>
                <a:srgbClr val="3C6B9A"/>
              </a:solidFill>
              <a:latin typeface="Hero New Light"/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>
              <a:lnSpc>
                <a:spcPct val="100000"/>
              </a:lnSpc>
            </a:pPr>
            <a:r>
              <a:rPr lang="en-US" sz="2200" noProof="0" dirty="0">
                <a:solidFill>
                  <a:srgbClr val="3C6B9A"/>
                </a:solidFill>
                <a:latin typeface="Hero New Ligh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2021 Scientific </a:t>
            </a:r>
            <a:r>
              <a:rPr lang="sl-SI" sz="2200" noProof="0" dirty="0">
                <a:solidFill>
                  <a:srgbClr val="3C6B9A"/>
                </a:solidFill>
                <a:latin typeface="Hero New Ligh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</a:t>
            </a:r>
            <a:r>
              <a:rPr lang="en-US" sz="2200" noProof="0" dirty="0" err="1">
                <a:solidFill>
                  <a:srgbClr val="3C6B9A"/>
                </a:solidFill>
                <a:latin typeface="Hero New Ligh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esearch</a:t>
            </a:r>
            <a:r>
              <a:rPr lang="en-US" sz="2200" noProof="0" dirty="0">
                <a:solidFill>
                  <a:srgbClr val="3C6B9A"/>
                </a:solidFill>
                <a:latin typeface="Hero New Ligh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and </a:t>
            </a:r>
            <a:r>
              <a:rPr lang="sl-SI" sz="2200" noProof="0" dirty="0">
                <a:solidFill>
                  <a:srgbClr val="3C6B9A"/>
                </a:solidFill>
                <a:latin typeface="Hero New Ligh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</a:t>
            </a:r>
            <a:r>
              <a:rPr lang="en-US" sz="2200" noProof="0" dirty="0" err="1">
                <a:solidFill>
                  <a:srgbClr val="3C6B9A"/>
                </a:solidFill>
                <a:latin typeface="Hero New Ligh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nnovation</a:t>
            </a:r>
            <a:r>
              <a:rPr lang="en-US" sz="2200" noProof="0" dirty="0">
                <a:solidFill>
                  <a:srgbClr val="3C6B9A"/>
                </a:solidFill>
                <a:latin typeface="Hero New Ligh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sl-SI" sz="2200" noProof="0" dirty="0">
                <a:solidFill>
                  <a:srgbClr val="3C6B9A"/>
                </a:solidFill>
                <a:latin typeface="Hero New Ligh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</a:t>
            </a:r>
            <a:r>
              <a:rPr lang="en-US" sz="2200" noProof="0" dirty="0" err="1">
                <a:solidFill>
                  <a:srgbClr val="3C6B9A"/>
                </a:solidFill>
                <a:latin typeface="Hero New Ligh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trategy</a:t>
            </a:r>
            <a:r>
              <a:rPr lang="en-US" sz="2200" noProof="0" dirty="0">
                <a:solidFill>
                  <a:srgbClr val="3C6B9A"/>
                </a:solidFill>
                <a:latin typeface="Hero New Ligh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sl-SI" sz="2200" noProof="0" dirty="0">
                <a:solidFill>
                  <a:srgbClr val="3C6B9A"/>
                </a:solidFill>
                <a:latin typeface="Hero New Ligh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</a:t>
            </a:r>
            <a:r>
              <a:rPr lang="en-US" sz="2200" noProof="0" dirty="0" err="1">
                <a:solidFill>
                  <a:srgbClr val="3C6B9A"/>
                </a:solidFill>
                <a:latin typeface="Hero New Ligh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ct</a:t>
            </a:r>
            <a:r>
              <a:rPr lang="en-US" sz="2200" noProof="0" dirty="0">
                <a:solidFill>
                  <a:srgbClr val="3C6B9A"/>
                </a:solidFill>
                <a:latin typeface="Hero New Ligh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sl-SI" sz="2200" noProof="0" dirty="0">
                <a:solidFill>
                  <a:srgbClr val="3C6B9A"/>
                </a:solidFill>
                <a:latin typeface="Hero New Ligh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</a:t>
            </a:r>
            <a:r>
              <a:rPr lang="en-US" sz="2200" noProof="0" dirty="0" err="1">
                <a:solidFill>
                  <a:srgbClr val="3C6B9A"/>
                </a:solidFill>
                <a:latin typeface="Hero New Ligh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ZZrID</a:t>
            </a:r>
            <a:r>
              <a:rPr lang="en-US" sz="2200" noProof="0" dirty="0">
                <a:solidFill>
                  <a:srgbClr val="3C6B9A"/>
                </a:solidFill>
                <a:latin typeface="Hero New Ligh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)</a:t>
            </a:r>
            <a:endParaRPr lang="sl-SI" sz="2200" noProof="0" dirty="0">
              <a:solidFill>
                <a:srgbClr val="3C6B9A"/>
              </a:solidFill>
              <a:latin typeface="Hero New Light"/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>
              <a:lnSpc>
                <a:spcPct val="100000"/>
              </a:lnSpc>
            </a:pPr>
            <a:r>
              <a:rPr lang="en-US" sz="2200" noProof="0" dirty="0">
                <a:solidFill>
                  <a:srgbClr val="3C6B9A"/>
                </a:solidFill>
                <a:latin typeface="Hero New Ligh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Resolution on the Slovenian scientific research and innovation strategy 2030</a:t>
            </a:r>
            <a:endParaRPr lang="sl-SI" sz="2200" noProof="0" dirty="0">
              <a:solidFill>
                <a:srgbClr val="3C6B9A"/>
              </a:solidFill>
              <a:latin typeface="Hero New Light"/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>
              <a:lnSpc>
                <a:spcPct val="100000"/>
              </a:lnSpc>
            </a:pPr>
            <a:r>
              <a:rPr lang="en-US" sz="2200" noProof="0" dirty="0">
                <a:solidFill>
                  <a:srgbClr val="3C6B9A"/>
                </a:solidFill>
                <a:latin typeface="Hero New Ligh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Regulation on conducting scientific research according to the principles of open science 2023</a:t>
            </a:r>
            <a:endParaRPr lang="sl-SI" sz="2200" noProof="0" dirty="0">
              <a:solidFill>
                <a:srgbClr val="3C6B9A"/>
              </a:solidFill>
              <a:latin typeface="Hero New Light"/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>
              <a:lnSpc>
                <a:spcPct val="100000"/>
              </a:lnSpc>
            </a:pPr>
            <a:r>
              <a:rPr lang="en-US" sz="2200" b="1" noProof="0" dirty="0">
                <a:solidFill>
                  <a:srgbClr val="3C6B9A"/>
                </a:solidFill>
                <a:latin typeface="Hero New Ligh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Open </a:t>
            </a:r>
            <a:r>
              <a:rPr lang="sl-SI" sz="2200" b="1" noProof="0" dirty="0">
                <a:solidFill>
                  <a:srgbClr val="3C6B9A"/>
                </a:solidFill>
                <a:latin typeface="Hero New Ligh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</a:t>
            </a:r>
            <a:r>
              <a:rPr lang="en-US" sz="2200" b="1" noProof="0" dirty="0" err="1">
                <a:solidFill>
                  <a:srgbClr val="3C6B9A"/>
                </a:solidFill>
                <a:latin typeface="Hero New Ligh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cience</a:t>
            </a:r>
            <a:r>
              <a:rPr lang="en-US" sz="2200" b="1" noProof="0" dirty="0">
                <a:solidFill>
                  <a:srgbClr val="3C6B9A"/>
                </a:solidFill>
                <a:latin typeface="Hero New Ligh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sl-SI" sz="2200" b="1" noProof="0" dirty="0">
                <a:solidFill>
                  <a:srgbClr val="3C6B9A"/>
                </a:solidFill>
                <a:latin typeface="Hero New Ligh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</a:t>
            </a:r>
            <a:r>
              <a:rPr lang="en-US" sz="2200" b="1" noProof="0" dirty="0" err="1">
                <a:solidFill>
                  <a:srgbClr val="3C6B9A"/>
                </a:solidFill>
                <a:latin typeface="Hero New Ligh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ction</a:t>
            </a:r>
            <a:r>
              <a:rPr lang="en-US" sz="2200" b="1" noProof="0" dirty="0">
                <a:solidFill>
                  <a:srgbClr val="3C6B9A"/>
                </a:solidFill>
                <a:latin typeface="Hero New Ligh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sl-SI" sz="2200" b="1" noProof="0" dirty="0">
                <a:solidFill>
                  <a:srgbClr val="3C6B9A"/>
                </a:solidFill>
                <a:latin typeface="Hero New Ligh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</a:t>
            </a:r>
            <a:r>
              <a:rPr lang="en-US" sz="2200" b="1" noProof="0" dirty="0" err="1">
                <a:solidFill>
                  <a:srgbClr val="3C6B9A"/>
                </a:solidFill>
                <a:latin typeface="Hero New Ligh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lan</a:t>
            </a:r>
            <a:r>
              <a:rPr lang="sl-SI" sz="2200" b="1" noProof="0" dirty="0">
                <a:solidFill>
                  <a:srgbClr val="3C6B9A"/>
                </a:solidFill>
                <a:latin typeface="Hero New Ligh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sl-SI" sz="2200" noProof="0" dirty="0">
                <a:solidFill>
                  <a:srgbClr val="3C6B9A"/>
                </a:solidFill>
                <a:latin typeface="Hero New Ligh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(31 </a:t>
            </a:r>
            <a:r>
              <a:rPr lang="sl-SI" sz="2200" noProof="0" dirty="0" err="1">
                <a:solidFill>
                  <a:srgbClr val="3C6B9A"/>
                </a:solidFill>
                <a:latin typeface="Hero New Ligh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May</a:t>
            </a:r>
            <a:r>
              <a:rPr lang="sl-SI" sz="2200" noProof="0" dirty="0">
                <a:solidFill>
                  <a:srgbClr val="3C6B9A"/>
                </a:solidFill>
                <a:latin typeface="Hero New Ligh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2023)</a:t>
            </a:r>
          </a:p>
        </p:txBody>
      </p:sp>
      <p:pic>
        <p:nvPicPr>
          <p:cNvPr id="4" name="Graphic 3" descr="Scroll with solid fill">
            <a:extLst>
              <a:ext uri="{FF2B5EF4-FFF2-40B4-BE49-F238E27FC236}">
                <a16:creationId xmlns:a16="http://schemas.microsoft.com/office/drawing/2014/main" id="{0F931904-CEB0-A08A-4C15-CD2B2CD53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265403" y="2553174"/>
            <a:ext cx="1637351" cy="163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43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97024-3734-15E5-805B-C242A0B2C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0378"/>
            <a:ext cx="10515600" cy="1325563"/>
          </a:xfrm>
        </p:spPr>
        <p:txBody>
          <a:bodyPr/>
          <a:lstStyle/>
          <a:p>
            <a:r>
              <a:rPr lang="en-US" sz="4400" b="1" noProof="0" dirty="0">
                <a:solidFill>
                  <a:srgbClr val="FF0000"/>
                </a:solidFill>
                <a:latin typeface="Hero New Light"/>
                <a:cs typeface="Arial" panose="020B0604020202020204" pitchFamily="34" charset="0"/>
              </a:rPr>
              <a:t>6 </a:t>
            </a:r>
            <a:r>
              <a:rPr lang="sl-SI" sz="4400" b="1" noProof="0" dirty="0" err="1">
                <a:solidFill>
                  <a:srgbClr val="FF0000"/>
                </a:solidFill>
                <a:latin typeface="Hero New Light"/>
                <a:cs typeface="Arial" panose="020B0604020202020204" pitchFamily="34" charset="0"/>
              </a:rPr>
              <a:t>actions</a:t>
            </a:r>
            <a:r>
              <a:rPr lang="en-US" sz="4400" b="1" noProof="0" dirty="0">
                <a:solidFill>
                  <a:srgbClr val="FF0000"/>
                </a:solidFill>
                <a:latin typeface="Hero New Light"/>
                <a:cs typeface="Arial" panose="020B0604020202020204" pitchFamily="34" charset="0"/>
              </a:rPr>
              <a:t> of the O</a:t>
            </a:r>
            <a:r>
              <a:rPr lang="sl-SI" sz="4400" b="1" noProof="0" dirty="0">
                <a:solidFill>
                  <a:srgbClr val="FF0000"/>
                </a:solidFill>
                <a:latin typeface="Hero New Light"/>
                <a:cs typeface="Arial" panose="020B0604020202020204" pitchFamily="34" charset="0"/>
              </a:rPr>
              <a:t>S</a:t>
            </a:r>
            <a:r>
              <a:rPr lang="en-US" sz="4400" b="1" noProof="0" dirty="0">
                <a:solidFill>
                  <a:srgbClr val="FF0000"/>
                </a:solidFill>
                <a:latin typeface="Hero New Light"/>
                <a:cs typeface="Arial" panose="020B0604020202020204" pitchFamily="34" charset="0"/>
              </a:rPr>
              <a:t> action plan</a:t>
            </a:r>
            <a:endParaRPr lang="sl-SI" noProof="0" dirty="0">
              <a:solidFill>
                <a:srgbClr val="FF0000"/>
              </a:solidFill>
              <a:latin typeface="Hero New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2CF78-58FE-8CFF-3042-D39A7ACC0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962" y="1366684"/>
            <a:ext cx="7852960" cy="549131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sl-SI" sz="2400" b="1" noProof="0" dirty="0">
              <a:latin typeface="Hero New Light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b="1" noProof="0" dirty="0">
                <a:latin typeface="Hero New Light"/>
              </a:rPr>
              <a:t>Internationally compliant national open science ecosystem</a:t>
            </a:r>
            <a:endParaRPr lang="sl-SI" b="1" noProof="0" dirty="0">
              <a:latin typeface="Hero New Light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b="1" noProof="0" dirty="0">
                <a:latin typeface="Hero New Light"/>
              </a:rPr>
              <a:t>Evaluation of scientific research activity in accordance with the principles of O</a:t>
            </a:r>
            <a:r>
              <a:rPr lang="sl-SI" b="1" noProof="0" dirty="0">
                <a:latin typeface="Hero New Light"/>
              </a:rPr>
              <a:t>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b="1" noProof="0" dirty="0">
                <a:latin typeface="Hero New Light"/>
              </a:rPr>
              <a:t>Compliance of scientific research results with FAIR principles and openness</a:t>
            </a:r>
            <a:endParaRPr lang="sl-SI" b="1" noProof="0" dirty="0">
              <a:latin typeface="Hero New Light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b="1" noProof="0" dirty="0">
                <a:latin typeface="Hero New Light"/>
              </a:rPr>
              <a:t>National </a:t>
            </a:r>
            <a:r>
              <a:rPr lang="sl-SI" b="1" dirty="0">
                <a:latin typeface="Hero New Light"/>
              </a:rPr>
              <a:t>o</a:t>
            </a:r>
            <a:r>
              <a:rPr lang="en-US" b="1" noProof="0" dirty="0">
                <a:latin typeface="Hero New Light"/>
              </a:rPr>
              <a:t>pen </a:t>
            </a:r>
            <a:r>
              <a:rPr lang="sl-SI" b="1" noProof="0" dirty="0">
                <a:latin typeface="Hero New Light"/>
              </a:rPr>
              <a:t>s</a:t>
            </a:r>
            <a:r>
              <a:rPr lang="en-US" b="1" noProof="0" dirty="0" err="1">
                <a:latin typeface="Hero New Light"/>
              </a:rPr>
              <a:t>cience</a:t>
            </a:r>
            <a:r>
              <a:rPr lang="en-US" b="1" noProof="0" dirty="0">
                <a:latin typeface="Hero New Light"/>
              </a:rPr>
              <a:t> </a:t>
            </a:r>
            <a:r>
              <a:rPr lang="sl-SI" b="1" noProof="0" dirty="0">
                <a:latin typeface="Hero New Light"/>
              </a:rPr>
              <a:t>c</a:t>
            </a:r>
            <a:r>
              <a:rPr lang="en-US" b="1" noProof="0" dirty="0" err="1">
                <a:latin typeface="Hero New Light"/>
              </a:rPr>
              <a:t>ommunity</a:t>
            </a:r>
            <a:endParaRPr lang="sl-SI" b="1" noProof="0" dirty="0">
              <a:latin typeface="Hero New Light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b="1" noProof="0" dirty="0">
                <a:latin typeface="Hero New Light"/>
              </a:rPr>
              <a:t>Civic science</a:t>
            </a:r>
            <a:endParaRPr lang="sl-SI" b="1" noProof="0" dirty="0">
              <a:latin typeface="Hero New Light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b="1" noProof="0" dirty="0">
                <a:latin typeface="Hero New Light"/>
              </a:rPr>
              <a:t>Open </a:t>
            </a:r>
            <a:r>
              <a:rPr lang="sl-SI" b="1" noProof="0" dirty="0">
                <a:latin typeface="Hero New Light"/>
              </a:rPr>
              <a:t>a</a:t>
            </a:r>
            <a:r>
              <a:rPr lang="en-US" b="1" noProof="0" dirty="0" err="1">
                <a:latin typeface="Hero New Light"/>
              </a:rPr>
              <a:t>ccess</a:t>
            </a:r>
            <a:r>
              <a:rPr lang="en-US" b="1" noProof="0" dirty="0">
                <a:latin typeface="Hero New Light"/>
              </a:rPr>
              <a:t> </a:t>
            </a:r>
            <a:r>
              <a:rPr lang="sl-SI" b="1" noProof="0" dirty="0">
                <a:latin typeface="Hero New Light"/>
              </a:rPr>
              <a:t>n</a:t>
            </a:r>
            <a:r>
              <a:rPr lang="en-US" b="1" noProof="0" dirty="0" err="1">
                <a:latin typeface="Hero New Light"/>
              </a:rPr>
              <a:t>ational</a:t>
            </a:r>
            <a:r>
              <a:rPr lang="en-US" b="1" noProof="0" dirty="0">
                <a:latin typeface="Hero New Light"/>
              </a:rPr>
              <a:t> </a:t>
            </a:r>
            <a:r>
              <a:rPr lang="en-US" b="1" noProof="0" dirty="0"/>
              <a:t>scientific</a:t>
            </a:r>
            <a:r>
              <a:rPr lang="en-US" b="1" noProof="0" dirty="0">
                <a:latin typeface="Hero New Light"/>
              </a:rPr>
              <a:t> </a:t>
            </a:r>
            <a:r>
              <a:rPr lang="sl-SI" b="1" noProof="0" dirty="0">
                <a:latin typeface="Hero New Light"/>
              </a:rPr>
              <a:t>p</a:t>
            </a:r>
            <a:r>
              <a:rPr lang="en-US" b="1" noProof="0" dirty="0" err="1">
                <a:latin typeface="Hero New Light"/>
              </a:rPr>
              <a:t>ublishing</a:t>
            </a:r>
            <a:endParaRPr lang="sl-SI" b="1" noProof="0" dirty="0">
              <a:latin typeface="Hero New Light"/>
            </a:endParaRPr>
          </a:p>
        </p:txBody>
      </p:sp>
      <p:pic>
        <p:nvPicPr>
          <p:cNvPr id="19" name="Graphic 18" descr="Unlock with solid fill">
            <a:extLst>
              <a:ext uri="{FF2B5EF4-FFF2-40B4-BE49-F238E27FC236}">
                <a16:creationId xmlns:a16="http://schemas.microsoft.com/office/drawing/2014/main" id="{54FB6C03-2F04-65CA-3F55-A020DE4F5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238290" y="5643222"/>
            <a:ext cx="914400" cy="914400"/>
          </a:xfrm>
          <a:prstGeom prst="rect">
            <a:avLst/>
          </a:prstGeom>
        </p:spPr>
      </p:pic>
      <p:pic>
        <p:nvPicPr>
          <p:cNvPr id="20" name="Graphic 19" descr="Alterations &amp; Tailoring with solid fill">
            <a:extLst>
              <a:ext uri="{FF2B5EF4-FFF2-40B4-BE49-F238E27FC236}">
                <a16:creationId xmlns:a16="http://schemas.microsoft.com/office/drawing/2014/main" id="{107C30E0-BF5C-DF5B-E4A2-3FCB092333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626022" y="2353104"/>
            <a:ext cx="914400" cy="914400"/>
          </a:xfrm>
          <a:prstGeom prst="rect">
            <a:avLst/>
          </a:prstGeom>
        </p:spPr>
      </p:pic>
      <p:pic>
        <p:nvPicPr>
          <p:cNvPr id="21" name="Graphic 20" descr="Group with solid fill">
            <a:extLst>
              <a:ext uri="{FF2B5EF4-FFF2-40B4-BE49-F238E27FC236}">
                <a16:creationId xmlns:a16="http://schemas.microsoft.com/office/drawing/2014/main" id="{37324107-CDA2-B1DA-A99F-2C8EC08F8A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959522" y="5068778"/>
            <a:ext cx="914400" cy="914400"/>
          </a:xfrm>
          <a:prstGeom prst="rect">
            <a:avLst/>
          </a:prstGeom>
        </p:spPr>
      </p:pic>
      <p:pic>
        <p:nvPicPr>
          <p:cNvPr id="22" name="Picture 2" descr="FAIR Principles - Panosc">
            <a:extLst>
              <a:ext uri="{FF2B5EF4-FFF2-40B4-BE49-F238E27FC236}">
                <a16:creationId xmlns:a16="http://schemas.microsoft.com/office/drawing/2014/main" id="{CBE9CD2A-E8E6-5406-C174-96A9CA06E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549" y="3343413"/>
            <a:ext cx="3718346" cy="117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Graphic 22" descr="Cycle with people with solid fill">
            <a:extLst>
              <a:ext uri="{FF2B5EF4-FFF2-40B4-BE49-F238E27FC236}">
                <a16:creationId xmlns:a16="http://schemas.microsoft.com/office/drawing/2014/main" id="{7098E507-A86C-F44B-77D7-901DBCEC062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001479" y="4507011"/>
            <a:ext cx="914400" cy="914400"/>
          </a:xfrm>
          <a:prstGeom prst="rect">
            <a:avLst/>
          </a:prstGeom>
        </p:spPr>
      </p:pic>
      <p:pic>
        <p:nvPicPr>
          <p:cNvPr id="24" name="Graphic 23" descr="Umbrella outline">
            <a:extLst>
              <a:ext uri="{FF2B5EF4-FFF2-40B4-BE49-F238E27FC236}">
                <a16:creationId xmlns:a16="http://schemas.microsoft.com/office/drawing/2014/main" id="{AF1797EF-9A7B-0F1F-9585-E035F8FB80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8517297" y="-235974"/>
            <a:ext cx="3674703" cy="3910677"/>
          </a:xfrm>
          <a:prstGeom prst="rect">
            <a:avLst/>
          </a:prstGeom>
        </p:spPr>
      </p:pic>
      <p:pic>
        <p:nvPicPr>
          <p:cNvPr id="25" name="Graphic 24" descr="Network diagram with solid fill">
            <a:extLst>
              <a:ext uri="{FF2B5EF4-FFF2-40B4-BE49-F238E27FC236}">
                <a16:creationId xmlns:a16="http://schemas.microsoft.com/office/drawing/2014/main" id="{89D6F808-725B-2A17-6F46-13C64D3741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9045122" y="15207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22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97024-3734-15E5-805B-C242A0B2C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6957447" cy="1325563"/>
          </a:xfrm>
        </p:spPr>
        <p:txBody>
          <a:bodyPr>
            <a:normAutofit/>
          </a:bodyPr>
          <a:lstStyle/>
          <a:p>
            <a:r>
              <a:rPr lang="en-US" sz="4000" b="1" noProof="0" dirty="0">
                <a:solidFill>
                  <a:srgbClr val="FF0000"/>
                </a:solidFill>
                <a:latin typeface="Hero New Light"/>
                <a:cs typeface="Arial" panose="020B0604020202020204" pitchFamily="34" charset="0"/>
              </a:rPr>
              <a:t>1. Internationally compliant national </a:t>
            </a:r>
            <a:r>
              <a:rPr lang="sl-SI" sz="4000" b="1" noProof="0" dirty="0">
                <a:solidFill>
                  <a:srgbClr val="FF0000"/>
                </a:solidFill>
                <a:latin typeface="Hero New Light"/>
                <a:cs typeface="Arial" panose="020B0604020202020204" pitchFamily="34" charset="0"/>
              </a:rPr>
              <a:t>OS</a:t>
            </a:r>
            <a:r>
              <a:rPr lang="en-US" sz="4000" b="1" noProof="0" dirty="0">
                <a:solidFill>
                  <a:srgbClr val="FF0000"/>
                </a:solidFill>
                <a:latin typeface="Hero New Light"/>
                <a:cs typeface="Arial" panose="020B0604020202020204" pitchFamily="34" charset="0"/>
              </a:rPr>
              <a:t> ecosystem</a:t>
            </a:r>
            <a:endParaRPr lang="sl-SI" sz="4000" noProof="0" dirty="0">
              <a:solidFill>
                <a:srgbClr val="FF0000"/>
              </a:solidFill>
              <a:latin typeface="Hero New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2CF78-58FE-8CFF-3042-D39A7ACC0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28630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endParaRPr lang="sl-SI" sz="2400" noProof="0" dirty="0"/>
          </a:p>
          <a:p>
            <a:pPr marL="457200" indent="-457200">
              <a:buFont typeface="+mj-lt"/>
              <a:buAutoNum type="arabicParenR"/>
            </a:pPr>
            <a:r>
              <a:rPr lang="en-US" b="1" noProof="0" dirty="0"/>
              <a:t>Adapting the national open science ecosystem to work according to the principles of open science</a:t>
            </a:r>
            <a:endParaRPr lang="sl-SI" b="1" noProof="0" dirty="0"/>
          </a:p>
          <a:p>
            <a:pPr marL="457200" indent="-457200">
              <a:buFont typeface="+mj-lt"/>
              <a:buAutoNum type="arabicParenR"/>
            </a:pPr>
            <a:r>
              <a:rPr lang="en-US" b="1" noProof="0" dirty="0"/>
              <a:t>Adaptation of the public research organizations to operate according to the principles of open science</a:t>
            </a:r>
            <a:endParaRPr lang="sl-SI" b="1" noProof="0" dirty="0"/>
          </a:p>
          <a:p>
            <a:pPr marL="457200" indent="-457200">
              <a:buFont typeface="+mj-lt"/>
              <a:buAutoNum type="arabicParenR"/>
            </a:pPr>
            <a:r>
              <a:rPr lang="en-US" b="1" noProof="0" dirty="0"/>
              <a:t>Infrastructure for open science</a:t>
            </a:r>
            <a:endParaRPr lang="sl-SI" b="1" noProof="0" dirty="0"/>
          </a:p>
          <a:p>
            <a:pPr marL="457200" indent="-457200">
              <a:buFont typeface="+mj-lt"/>
              <a:buAutoNum type="arabicParenR"/>
            </a:pPr>
            <a:r>
              <a:rPr lang="en-US" b="1" noProof="0" dirty="0"/>
              <a:t>Knowledge and skills for open science</a:t>
            </a:r>
            <a:endParaRPr lang="sl-SI" b="1" noProof="0" dirty="0"/>
          </a:p>
        </p:txBody>
      </p:sp>
      <p:pic>
        <p:nvPicPr>
          <p:cNvPr id="4" name="Graphic 3" descr="Network diagram with solid fill">
            <a:extLst>
              <a:ext uri="{FF2B5EF4-FFF2-40B4-BE49-F238E27FC236}">
                <a16:creationId xmlns:a16="http://schemas.microsoft.com/office/drawing/2014/main" id="{27A02C55-72ED-2434-016A-AD09E9787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466830" y="2189419"/>
            <a:ext cx="3179063" cy="317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28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Nazaj Domov">
            <a:hlinkClick r:id="rId3"/>
            <a:extLst>
              <a:ext uri="{FF2B5EF4-FFF2-40B4-BE49-F238E27FC236}">
                <a16:creationId xmlns:a16="http://schemas.microsoft.com/office/drawing/2014/main" id="{9C0C17D0-EFF9-1AFD-6E23-DA575C8B2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304" y="5199513"/>
            <a:ext cx="4772269" cy="165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96D56E9-06A4-FC3B-B3F3-EAF63F10C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33328"/>
            <a:ext cx="10972801" cy="3001964"/>
          </a:xfrm>
        </p:spPr>
        <p:txBody>
          <a:bodyPr>
            <a:noAutofit/>
          </a:bodyPr>
          <a:lstStyle/>
          <a:p>
            <a:r>
              <a:rPr lang="en-US" noProof="0" dirty="0"/>
              <a:t>The </a:t>
            </a:r>
            <a:r>
              <a:rPr lang="en-US" b="1" noProof="0" dirty="0"/>
              <a:t>SPOZNAJ project </a:t>
            </a:r>
            <a:r>
              <a:rPr lang="en-US" noProof="0" dirty="0"/>
              <a:t>is a consortium of 20 Slovenian public research organizations and the Central Technical Library of the University of Ljubljana</a:t>
            </a:r>
            <a:endParaRPr lang="sl-SI" noProof="0" dirty="0"/>
          </a:p>
          <a:p>
            <a:r>
              <a:rPr lang="en-US" noProof="0" dirty="0"/>
              <a:t>The partners will adapt their operations to the principles of open science</a:t>
            </a:r>
            <a:endParaRPr lang="sl-SI" noProof="0" dirty="0"/>
          </a:p>
          <a:p>
            <a:r>
              <a:rPr lang="en-US" noProof="0" dirty="0"/>
              <a:t>This will contribute to awareness and understanding of the importance of open science and sharing results in accordance with the FAIR principles</a:t>
            </a:r>
            <a:endParaRPr lang="sl-SI" noProof="0" dirty="0"/>
          </a:p>
          <a:p>
            <a:r>
              <a:rPr lang="en-US" noProof="0" dirty="0"/>
              <a:t>The project is part of the recovery and resilience plan and runs from 2023 to 2026</a:t>
            </a:r>
            <a:endParaRPr lang="sl-S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50E18B-F7D4-9369-06A6-FF4A74D3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i="1" dirty="0">
                <a:solidFill>
                  <a:srgbClr val="005892"/>
                </a:solidFill>
                <a:latin typeface="Hero New Light"/>
                <a:cs typeface="Arial" panose="020B0604020202020204" pitchFamily="34" charset="0"/>
              </a:rPr>
              <a:t>Adaptation of public research organizations to the operation according to the principles of O</a:t>
            </a:r>
            <a:r>
              <a:rPr lang="sl-SI" sz="3600" b="1" i="1" dirty="0">
                <a:solidFill>
                  <a:srgbClr val="005892"/>
                </a:solidFill>
                <a:latin typeface="Hero New Light"/>
                <a:cs typeface="Arial" panose="020B060402020202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23415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B469F-5987-BAAC-BD7E-A69FDAA5CCF9}"/>
              </a:ext>
            </a:extLst>
          </p:cNvPr>
          <p:cNvSpPr txBox="1">
            <a:spLocks/>
          </p:cNvSpPr>
          <p:nvPr/>
        </p:nvSpPr>
        <p:spPr>
          <a:xfrm>
            <a:off x="304800" y="963563"/>
            <a:ext cx="8603226" cy="50348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sz="2400" b="1" dirty="0"/>
          </a:p>
          <a:p>
            <a:r>
              <a:rPr lang="en-US" sz="2400" b="1" dirty="0"/>
              <a:t>The library catalog system Cooperative Online Bibliographic System and Services (COBISS) </a:t>
            </a:r>
            <a:r>
              <a:rPr lang="en-US" sz="2400" dirty="0"/>
              <a:t>connects Slovenian libraries into a unified Slovenian library information system and is managed by the Institute of Information Sciences (IZUM).</a:t>
            </a:r>
            <a:endParaRPr lang="sl-SI" sz="2400" dirty="0"/>
          </a:p>
          <a:p>
            <a:r>
              <a:rPr lang="en-US" sz="2400" b="1" dirty="0"/>
              <a:t>The Slovenian National Supercomputer Network (SLING) </a:t>
            </a:r>
            <a:r>
              <a:rPr lang="en-US" sz="2400" dirty="0"/>
              <a:t>is a consortium for the development of network computing and management of supercomputer infrastructures in Slovenia, managed by the Academic and Research Network of Slovenia (ARNES).</a:t>
            </a:r>
            <a:endParaRPr lang="sl-SI" sz="2400" dirty="0"/>
          </a:p>
          <a:p>
            <a:endParaRPr lang="sl-SI" sz="2400" dirty="0"/>
          </a:p>
          <a:p>
            <a:r>
              <a:rPr lang="sl-SI" sz="2400" b="1" dirty="0">
                <a:latin typeface="Hero New Light"/>
                <a:cs typeface="Arial" panose="020B0604020202020204" pitchFamily="34" charset="0"/>
              </a:rPr>
              <a:t>European open science </a:t>
            </a:r>
            <a:r>
              <a:rPr lang="sl-SI" sz="2400" b="1" dirty="0" err="1">
                <a:latin typeface="Hero New Light"/>
                <a:cs typeface="Arial" panose="020B0604020202020204" pitchFamily="34" charset="0"/>
              </a:rPr>
              <a:t>cloud</a:t>
            </a:r>
            <a:r>
              <a:rPr lang="sl-SI" sz="2400" b="1" dirty="0">
                <a:latin typeface="Hero New Light"/>
                <a:cs typeface="Arial" panose="020B0604020202020204" pitchFamily="34" charset="0"/>
              </a:rPr>
              <a:t>. </a:t>
            </a:r>
            <a:r>
              <a:rPr lang="en-US" sz="2400" dirty="0"/>
              <a:t>EOSC is a </a:t>
            </a:r>
            <a:r>
              <a:rPr lang="en-US" sz="2400" b="1" dirty="0"/>
              <a:t>pan-European research data platform </a:t>
            </a:r>
            <a:r>
              <a:rPr lang="en-US" sz="2400" dirty="0"/>
              <a:t>that connects existing infrastructures and projects in the field and serves as a virtual community of data producers and users.</a:t>
            </a:r>
            <a:r>
              <a:rPr lang="sl-SI" sz="2400" dirty="0"/>
              <a:t> Is </a:t>
            </a:r>
            <a:r>
              <a:rPr lang="en-US" sz="2400" dirty="0"/>
              <a:t>non-profit organization.</a:t>
            </a:r>
            <a:r>
              <a:rPr lang="sl-SI" sz="2400" dirty="0"/>
              <a:t> </a:t>
            </a:r>
            <a:r>
              <a:rPr lang="en-US" sz="2400" dirty="0"/>
              <a:t>It is described as a catalog of various providers, services and resources for the researcher.</a:t>
            </a:r>
            <a:endParaRPr lang="sl-SI" sz="2400" dirty="0"/>
          </a:p>
          <a:p>
            <a:endParaRPr lang="sl-SI" sz="2400" b="1" dirty="0"/>
          </a:p>
        </p:txBody>
      </p:sp>
      <p:pic>
        <p:nvPicPr>
          <p:cNvPr id="4" name="Picture 6" descr="SLING na konferenci o superračunalništvu : Arnes">
            <a:extLst>
              <a:ext uri="{FF2B5EF4-FFF2-40B4-BE49-F238E27FC236}">
                <a16:creationId xmlns:a16="http://schemas.microsoft.com/office/drawing/2014/main" id="{447EBE4C-7474-D4FF-ABD7-7314D3B68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008" y="2536030"/>
            <a:ext cx="2714192" cy="17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0A0E7F-7153-B0D8-C725-D7E566659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598434"/>
          </a:xfrm>
        </p:spPr>
        <p:txBody>
          <a:bodyPr>
            <a:normAutofit/>
          </a:bodyPr>
          <a:lstStyle/>
          <a:p>
            <a:r>
              <a:rPr lang="sl-SI" sz="3600" b="1" i="1" noProof="0" dirty="0" err="1">
                <a:solidFill>
                  <a:srgbClr val="005892"/>
                </a:solidFill>
                <a:latin typeface="Hero New Light"/>
                <a:cs typeface="Arial" panose="020B0604020202020204" pitchFamily="34" charset="0"/>
              </a:rPr>
              <a:t>Infrastructure</a:t>
            </a:r>
            <a:r>
              <a:rPr lang="sl-SI" sz="3600" b="1" i="1" noProof="0" dirty="0">
                <a:solidFill>
                  <a:srgbClr val="005892"/>
                </a:solidFill>
                <a:latin typeface="Hero New Light"/>
                <a:cs typeface="Arial" panose="020B0604020202020204" pitchFamily="34" charset="0"/>
              </a:rPr>
              <a:t> </a:t>
            </a:r>
            <a:r>
              <a:rPr lang="sl-SI" sz="3600" b="1" i="1" noProof="0" dirty="0" err="1">
                <a:solidFill>
                  <a:srgbClr val="005892"/>
                </a:solidFill>
                <a:latin typeface="Hero New Light"/>
                <a:cs typeface="Arial" panose="020B0604020202020204" pitchFamily="34" charset="0"/>
              </a:rPr>
              <a:t>for</a:t>
            </a:r>
            <a:r>
              <a:rPr lang="sl-SI" sz="3600" b="1" i="1" noProof="0" dirty="0">
                <a:solidFill>
                  <a:srgbClr val="005892"/>
                </a:solidFill>
                <a:latin typeface="Hero New Light"/>
                <a:cs typeface="Arial" panose="020B0604020202020204" pitchFamily="34" charset="0"/>
              </a:rPr>
              <a:t> open science</a:t>
            </a:r>
            <a:endParaRPr lang="sl-SI" sz="3600" i="1" noProof="0" dirty="0">
              <a:latin typeface="Hero New Light"/>
            </a:endParaRPr>
          </a:p>
        </p:txBody>
      </p:sp>
      <p:pic>
        <p:nvPicPr>
          <p:cNvPr id="1026" name="Picture 2" descr="COBISS.SI - Media room (logos, downloads, etc.)">
            <a:extLst>
              <a:ext uri="{FF2B5EF4-FFF2-40B4-BE49-F238E27FC236}">
                <a16:creationId xmlns:a16="http://schemas.microsoft.com/office/drawing/2014/main" id="{9B5CE1AB-5069-8749-685C-E9D60EC3B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526" y="1149616"/>
            <a:ext cx="2805674" cy="104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OSC Portal">
            <a:hlinkClick r:id="rId4"/>
            <a:extLst>
              <a:ext uri="{FF2B5EF4-FFF2-40B4-BE49-F238E27FC236}">
                <a16:creationId xmlns:a16="http://schemas.microsoft.com/office/drawing/2014/main" id="{A9E84237-D416-B46C-587D-70C5AFF3E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5" y="5410200"/>
            <a:ext cx="38385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028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97024-3734-15E5-805B-C242A0B2C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9378950" cy="1325563"/>
          </a:xfrm>
        </p:spPr>
        <p:txBody>
          <a:bodyPr>
            <a:normAutofit fontScale="90000"/>
          </a:bodyPr>
          <a:lstStyle/>
          <a:p>
            <a:r>
              <a:rPr lang="en-US" b="1" noProof="0" dirty="0">
                <a:solidFill>
                  <a:srgbClr val="FF0000"/>
                </a:solidFill>
                <a:latin typeface="Hero New Light"/>
                <a:cs typeface="Arial" panose="020B0604020202020204" pitchFamily="34" charset="0"/>
              </a:rPr>
              <a:t>2. Evaluation of scientific research activity in accordance with the principles of O</a:t>
            </a:r>
            <a:r>
              <a:rPr lang="sl-SI" b="1" noProof="0" dirty="0">
                <a:solidFill>
                  <a:srgbClr val="FF0000"/>
                </a:solidFill>
                <a:latin typeface="Hero New Light"/>
                <a:cs typeface="Arial" panose="020B0604020202020204" pitchFamily="34" charset="0"/>
              </a:rPr>
              <a:t>S</a:t>
            </a:r>
            <a:endParaRPr lang="sl-SI" noProof="0" dirty="0">
              <a:solidFill>
                <a:srgbClr val="FF0000"/>
              </a:solidFill>
              <a:latin typeface="Hero New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2CF78-58FE-8CFF-3042-D39A7ACC0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15386" cy="466724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arenR"/>
            </a:pPr>
            <a:endParaRPr lang="sl-SI" sz="2400" noProof="0" dirty="0"/>
          </a:p>
          <a:p>
            <a:pPr marL="457200" indent="-457200">
              <a:buFont typeface="+mj-lt"/>
              <a:buAutoNum type="arabicParenR"/>
            </a:pPr>
            <a:r>
              <a:rPr lang="en-US" sz="3000" noProof="0" dirty="0"/>
              <a:t>Amendments and additions to ARIS regulations</a:t>
            </a:r>
            <a:endParaRPr lang="sl-SI" sz="3000" noProof="0" dirty="0"/>
          </a:p>
          <a:p>
            <a:pPr marL="457200" indent="-457200">
              <a:buFont typeface="+mj-lt"/>
              <a:buAutoNum type="arabicParenR"/>
            </a:pPr>
            <a:r>
              <a:rPr lang="en-US" sz="3000" noProof="0" dirty="0"/>
              <a:t>Amendments and additions to NAKVIS regulations</a:t>
            </a:r>
            <a:endParaRPr lang="sl-SI" sz="3000" noProof="0" dirty="0"/>
          </a:p>
          <a:p>
            <a:pPr marL="457200" indent="-457200">
              <a:buFont typeface="+mj-lt"/>
              <a:buAutoNum type="arabicParenR"/>
            </a:pPr>
            <a:r>
              <a:rPr lang="en-US" sz="3000" noProof="0" dirty="0"/>
              <a:t>Amendments and additions to public research organizations regulations/criteria</a:t>
            </a:r>
            <a:endParaRPr lang="sl-SI" sz="3000" noProof="0" dirty="0"/>
          </a:p>
          <a:p>
            <a:pPr marL="457200" indent="-457200">
              <a:buFont typeface="+mj-lt"/>
              <a:buAutoNum type="arabicParenR"/>
            </a:pPr>
            <a:r>
              <a:rPr lang="en-US" sz="3000" noProof="0" dirty="0"/>
              <a:t>Incentives for engagement in the field of open science</a:t>
            </a:r>
            <a:endParaRPr lang="sl-SI" sz="3000" noProof="0" dirty="0"/>
          </a:p>
          <a:p>
            <a:pPr marL="457200" indent="-457200">
              <a:buFont typeface="+mj-lt"/>
              <a:buAutoNum type="arabicParenR"/>
            </a:pPr>
            <a:r>
              <a:rPr lang="en-US" sz="3000" noProof="0" dirty="0"/>
              <a:t>Participation in ERA and EHEA activities in the field of reform of the evaluation of scientific research activity in accordance with the principles of open science</a:t>
            </a:r>
            <a:endParaRPr lang="sl-SI" sz="3000" noProof="0" dirty="0"/>
          </a:p>
        </p:txBody>
      </p:sp>
      <p:pic>
        <p:nvPicPr>
          <p:cNvPr id="5" name="Graphic 4" descr="Alterations &amp; Tailoring with solid fill">
            <a:extLst>
              <a:ext uri="{FF2B5EF4-FFF2-40B4-BE49-F238E27FC236}">
                <a16:creationId xmlns:a16="http://schemas.microsoft.com/office/drawing/2014/main" id="{CBCD5D84-E03D-DA04-741C-DED87FB70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956325" y="2289256"/>
            <a:ext cx="2279488" cy="227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70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63CFA-0BD7-EAF9-8683-23CAB902A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639" y="1420176"/>
            <a:ext cx="8465573" cy="3294812"/>
          </a:xfrm>
        </p:spPr>
        <p:txBody>
          <a:bodyPr>
            <a:noAutofit/>
          </a:bodyPr>
          <a:lstStyle/>
          <a:p>
            <a:r>
              <a:rPr lang="en-US" noProof="0" dirty="0">
                <a:solidFill>
                  <a:srgbClr val="373734"/>
                </a:solidFill>
                <a:hlinkClick r:id="rId2"/>
              </a:rPr>
              <a:t>The San Francisco Declaration on the Evaluation of Research (DORA)</a:t>
            </a:r>
            <a:r>
              <a:rPr lang="en-US" noProof="0" dirty="0">
                <a:solidFill>
                  <a:srgbClr val="373734"/>
                </a:solidFill>
              </a:rPr>
              <a:t> advocates evaluating research based on its content and quality rather than relying solely on metrics</a:t>
            </a:r>
            <a:endParaRPr lang="sl-SI" noProof="0" dirty="0">
              <a:solidFill>
                <a:srgbClr val="373734"/>
              </a:solidFill>
            </a:endParaRPr>
          </a:p>
          <a:p>
            <a:r>
              <a:rPr lang="en-US" noProof="0" dirty="0">
                <a:solidFill>
                  <a:srgbClr val="373734"/>
                </a:solidFill>
                <a:hlinkClick r:id="rId3"/>
              </a:rPr>
              <a:t>The Leiden </a:t>
            </a:r>
            <a:r>
              <a:rPr lang="sl-SI" dirty="0">
                <a:solidFill>
                  <a:srgbClr val="373734"/>
                </a:solidFill>
                <a:hlinkClick r:id="rId3"/>
              </a:rPr>
              <a:t>m</a:t>
            </a:r>
            <a:r>
              <a:rPr lang="en-US" noProof="0" dirty="0" err="1">
                <a:solidFill>
                  <a:srgbClr val="373734"/>
                </a:solidFill>
                <a:hlinkClick r:id="rId3"/>
              </a:rPr>
              <a:t>anifesto</a:t>
            </a:r>
            <a:r>
              <a:rPr lang="en-US" noProof="0" dirty="0">
                <a:solidFill>
                  <a:srgbClr val="373734"/>
                </a:solidFill>
              </a:rPr>
              <a:t> provides guidelines for the responsible use of quantitative indicators in research evaluation</a:t>
            </a:r>
            <a:endParaRPr lang="sl-SI" noProof="0" dirty="0">
              <a:solidFill>
                <a:srgbClr val="373734"/>
              </a:solidFill>
            </a:endParaRPr>
          </a:p>
          <a:p>
            <a:r>
              <a:rPr lang="en-US" noProof="0" dirty="0">
                <a:solidFill>
                  <a:srgbClr val="373734"/>
                </a:solidFill>
                <a:hlinkClick r:id="rId4"/>
              </a:rPr>
              <a:t>The Coalition for the Advancement of Research Assessment (</a:t>
            </a:r>
            <a:r>
              <a:rPr lang="en-US" noProof="0" dirty="0" err="1">
                <a:solidFill>
                  <a:srgbClr val="373734"/>
                </a:solidFill>
                <a:hlinkClick r:id="rId4"/>
              </a:rPr>
              <a:t>CoARA</a:t>
            </a:r>
            <a:r>
              <a:rPr lang="en-US" noProof="0" dirty="0">
                <a:solidFill>
                  <a:srgbClr val="373734"/>
                </a:solidFill>
                <a:hlinkClick r:id="rId4"/>
              </a:rPr>
              <a:t>)</a:t>
            </a:r>
            <a:r>
              <a:rPr lang="en-US" noProof="0" dirty="0">
                <a:solidFill>
                  <a:srgbClr val="373734"/>
                </a:solidFill>
              </a:rPr>
              <a:t> is a collective direction for change in the practice of research assessment, researchers and research organizations</a:t>
            </a:r>
            <a:endParaRPr lang="sl-SI" noProof="0" dirty="0">
              <a:solidFill>
                <a:srgbClr val="373734"/>
              </a:solidFill>
            </a:endParaRPr>
          </a:p>
        </p:txBody>
      </p:sp>
      <p:pic>
        <p:nvPicPr>
          <p:cNvPr id="4" name="Picture 6" descr="CoARA - Coalition for Advancing Research Assessment">
            <a:extLst>
              <a:ext uri="{FF2B5EF4-FFF2-40B4-BE49-F238E27FC236}">
                <a16:creationId xmlns:a16="http://schemas.microsoft.com/office/drawing/2014/main" id="{A7FD55A9-50EE-BDB5-2C57-74088D043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089" y="5818162"/>
            <a:ext cx="3179570" cy="88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PDF) The Leiden Manifesto for research metrics">
            <a:extLst>
              <a:ext uri="{FF2B5EF4-FFF2-40B4-BE49-F238E27FC236}">
                <a16:creationId xmlns:a16="http://schemas.microsoft.com/office/drawing/2014/main" id="{AB7667F2-8067-4E68-3C06-C87C7D08F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725" y="1420175"/>
            <a:ext cx="3179570" cy="41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Home | DORA">
            <a:extLst>
              <a:ext uri="{FF2B5EF4-FFF2-40B4-BE49-F238E27FC236}">
                <a16:creationId xmlns:a16="http://schemas.microsoft.com/office/drawing/2014/main" id="{44AADF74-C5B8-C8E8-10B2-0117813B8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194" y="5734127"/>
            <a:ext cx="3041511" cy="104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E7218A-B2BA-BCDD-BA45-59FE10BB6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277" y="365128"/>
            <a:ext cx="11425083" cy="886978"/>
          </a:xfrm>
        </p:spPr>
        <p:txBody>
          <a:bodyPr>
            <a:normAutofit/>
          </a:bodyPr>
          <a:lstStyle/>
          <a:p>
            <a:r>
              <a:rPr lang="en-US" sz="3600" b="1" i="1" dirty="0">
                <a:solidFill>
                  <a:srgbClr val="005892"/>
                </a:solidFill>
                <a:latin typeface="Hero New Light"/>
                <a:cs typeface="Arial" panose="020B0604020202020204" pitchFamily="34" charset="0"/>
              </a:rPr>
              <a:t>Initiatives to change the evaluation of research activity</a:t>
            </a:r>
            <a:endParaRPr lang="sl-SI" sz="3600" b="1" i="1" dirty="0">
              <a:solidFill>
                <a:srgbClr val="005892"/>
              </a:solidFill>
              <a:latin typeface="Hero New Ligh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661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-UP" id="{01397D8F-E370-4469-AE6C-E66D506579BD}" vid="{7E24EC6E-4A23-4912-A90C-AD2256EE09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470EAB38D327E4C8AF9EFDADD3EBB8B" ma:contentTypeVersion="3" ma:contentTypeDescription="Ustvari nov dokument." ma:contentTypeScope="" ma:versionID="763bef90d22bfe31a465a5a5fbe42ec4">
  <xsd:schema xmlns:xsd="http://www.w3.org/2001/XMLSchema" xmlns:xs="http://www.w3.org/2001/XMLSchema" xmlns:p="http://schemas.microsoft.com/office/2006/metadata/properties" xmlns:ns2="add9e48b-f518-4244-bc84-19b7e1957100" targetNamespace="http://schemas.microsoft.com/office/2006/metadata/properties" ma:root="true" ma:fieldsID="b3863235aff12d9ede21d483d53790d1" ns2:_="">
    <xsd:import namespace="add9e48b-f518-4244-bc84-19b7e19571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d9e48b-f518-4244-bc84-19b7e19571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11EC0E-417B-4F04-9788-1E7EB894B5F0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add9e48b-f518-4244-bc84-19b7e195710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19E4457-1939-483C-8FDE-1BBF375B85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78F85C-8223-4BBE-8BCF-3C9D4D76F1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d9e48b-f518-4244-bc84-19b7e19571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2021-UP</Template>
  <TotalTime>4193</TotalTime>
  <Words>850</Words>
  <Application>Microsoft Office PowerPoint</Application>
  <PresentationFormat>Widescreen</PresentationFormat>
  <Paragraphs>81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Google Sans</vt:lpstr>
      <vt:lpstr>Hero New Light</vt:lpstr>
      <vt:lpstr>Officeova tema</vt:lpstr>
      <vt:lpstr>  National action plan for open science – Slovenia prepared for OpenAsia, Forum 1, Mumbay 21 03 2024  dr Nada Trunk Širca Špela Dermol, mag </vt:lpstr>
      <vt:lpstr>How to define open science (OS)?</vt:lpstr>
      <vt:lpstr>Legislative history of OS in Slovenia</vt:lpstr>
      <vt:lpstr>6 actions of the OS action plan</vt:lpstr>
      <vt:lpstr>1. Internationally compliant national OS ecosystem</vt:lpstr>
      <vt:lpstr>Adaptation of public research organizations to the operation according to the principles of OS</vt:lpstr>
      <vt:lpstr>Infrastructure for open science</vt:lpstr>
      <vt:lpstr>2. Evaluation of scientific research activity in accordance with the principles of OS</vt:lpstr>
      <vt:lpstr>Initiatives to change the evaluation of research activity</vt:lpstr>
      <vt:lpstr>3. Compliance of scientific research results with FAIR principles and openness</vt:lpstr>
      <vt:lpstr>Different types of research data repositories</vt:lpstr>
      <vt:lpstr>4. National community for OS</vt:lpstr>
      <vt:lpstr>5. Civic science</vt:lpstr>
      <vt:lpstr>6. Open access national scientific publishing</vt:lpstr>
      <vt:lpstr>Vouchers for open access costs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Univerza na  Primorskem</dc:title>
  <dc:creator>Mitja Tretjak</dc:creator>
  <cp:lastModifiedBy>Shweta Patil</cp:lastModifiedBy>
  <cp:revision>146</cp:revision>
  <cp:lastPrinted>2022-06-03T08:09:43Z</cp:lastPrinted>
  <dcterms:created xsi:type="dcterms:W3CDTF">2021-07-21T14:01:00Z</dcterms:created>
  <dcterms:modified xsi:type="dcterms:W3CDTF">2024-04-01T11:47:57Z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0x0101005470EAB38D327E4C8AF9EFDADD3EBB8B</vt:lpwstr>
  </property>
</Properties>
</file>