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261652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335358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861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8089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771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407576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63600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57905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pic>
        <p:nvPicPr>
          <p:cNvPr id="8" name="Picture 7" descr="Blue text on a white background">
            <a:extLst>
              <a:ext uri="{FF2B5EF4-FFF2-40B4-BE49-F238E27FC236}">
                <a16:creationId xmlns:a16="http://schemas.microsoft.com/office/drawing/2014/main" id="{0D29A7DF-7251-FAA0-08E1-A07D66105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619" y="5861897"/>
            <a:ext cx="3154191" cy="978347"/>
          </a:xfrm>
          <a:prstGeom prst="rect">
            <a:avLst/>
          </a:prstGeom>
        </p:spPr>
      </p:pic>
      <p:pic>
        <p:nvPicPr>
          <p:cNvPr id="10" name="Graphic 9">
            <a:extLst>
              <a:ext uri="{FF2B5EF4-FFF2-40B4-BE49-F238E27FC236}">
                <a16:creationId xmlns:a16="http://schemas.microsoft.com/office/drawing/2014/main" id="{A066731A-462A-CD18-A922-041DB68A8C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3510" y="70342"/>
            <a:ext cx="2658490" cy="674376"/>
          </a:xfrm>
          <a:prstGeom prst="rect">
            <a:avLst/>
          </a:prstGeom>
        </p:spPr>
      </p:pic>
    </p:spTree>
    <p:extLst>
      <p:ext uri="{BB962C8B-B14F-4D97-AF65-F5344CB8AC3E}">
        <p14:creationId xmlns:p14="http://schemas.microsoft.com/office/powerpoint/2010/main" val="248775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8844B-083A-4BAC-BD95-CD7210C1727C}" type="datetimeFigureOut">
              <a:rPr lang="en-IN" smtClean="0"/>
              <a:t>22-03-2024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250478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8844B-083A-4BAC-BD95-CD7210C1727C}" type="datetimeFigureOut">
              <a:rPr lang="en-IN" smtClean="0"/>
              <a:t>22-03-2024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20745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38844B-083A-4BAC-BD95-CD7210C1727C}" type="datetimeFigureOut">
              <a:rPr lang="en-IN" smtClean="0"/>
              <a:t>22-03-2024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120424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38844B-083A-4BAC-BD95-CD7210C1727C}" type="datetimeFigureOut">
              <a:rPr lang="en-IN" smtClean="0"/>
              <a:t>22-03-2024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246942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8844B-083A-4BAC-BD95-CD7210C1727C}" type="datetimeFigureOut">
              <a:rPr lang="en-IN" smtClean="0"/>
              <a:t>22-03-2024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136380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38844B-083A-4BAC-BD95-CD7210C1727C}" type="datetimeFigureOut">
              <a:rPr lang="en-IN" smtClean="0"/>
              <a:t>22-03-2024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12726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8844B-083A-4BAC-BD95-CD7210C1727C}" type="datetimeFigureOut">
              <a:rPr lang="en-IN" smtClean="0"/>
              <a:t>22-03-2024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46B3E7-1FA4-4E16-B778-AD6962B2E16D}" type="slidenum">
              <a:rPr lang="en-IN" smtClean="0"/>
              <a:t>‹#›</a:t>
            </a:fld>
            <a:endParaRPr lang="en-IN"/>
          </a:p>
        </p:txBody>
      </p:sp>
    </p:spTree>
    <p:extLst>
      <p:ext uri="{BB962C8B-B14F-4D97-AF65-F5344CB8AC3E}">
        <p14:creationId xmlns:p14="http://schemas.microsoft.com/office/powerpoint/2010/main" val="385109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38844B-083A-4BAC-BD95-CD7210C1727C}" type="datetimeFigureOut">
              <a:rPr lang="en-IN" smtClean="0"/>
              <a:t>22-03-2024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46B3E7-1FA4-4E16-B778-AD6962B2E16D}" type="slidenum">
              <a:rPr lang="en-IN" smtClean="0"/>
              <a:t>‹#›</a:t>
            </a:fld>
            <a:endParaRPr lang="en-IN"/>
          </a:p>
        </p:txBody>
      </p:sp>
    </p:spTree>
    <p:extLst>
      <p:ext uri="{BB962C8B-B14F-4D97-AF65-F5344CB8AC3E}">
        <p14:creationId xmlns:p14="http://schemas.microsoft.com/office/powerpoint/2010/main" val="2125793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descr="A map of the world with lights&#10;&#10;Description automatically generated">
            <a:extLst>
              <a:ext uri="{FF2B5EF4-FFF2-40B4-BE49-F238E27FC236}">
                <a16:creationId xmlns:a16="http://schemas.microsoft.com/office/drawing/2014/main" id="{BC752C15-99CF-694B-B8EB-DE2D5401E86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937" y="0"/>
            <a:ext cx="12164013" cy="6876217"/>
          </a:xfrm>
          <a:prstGeom prst="rect">
            <a:avLst/>
          </a:prstGeom>
        </p:spPr>
      </p:pic>
      <p:sp>
        <p:nvSpPr>
          <p:cNvPr id="25" name="TextBox 24">
            <a:extLst>
              <a:ext uri="{FF2B5EF4-FFF2-40B4-BE49-F238E27FC236}">
                <a16:creationId xmlns:a16="http://schemas.microsoft.com/office/drawing/2014/main" id="{4E6FDA5B-7F4B-C654-0D94-4B5DD57F3558}"/>
              </a:ext>
            </a:extLst>
          </p:cNvPr>
          <p:cNvSpPr txBox="1"/>
          <p:nvPr/>
        </p:nvSpPr>
        <p:spPr>
          <a:xfrm>
            <a:off x="158619" y="460606"/>
            <a:ext cx="7165911" cy="954107"/>
          </a:xfrm>
          <a:prstGeom prst="rect">
            <a:avLst/>
          </a:prstGeom>
          <a:noFill/>
        </p:spPr>
        <p:txBody>
          <a:bodyPr wrap="square">
            <a:spAutoFit/>
          </a:bodyPr>
          <a:lstStyle/>
          <a:p>
            <a:r>
              <a:rPr lang="en-US" sz="2800" b="1" i="0">
                <a:solidFill>
                  <a:srgbClr val="000000"/>
                </a:solidFill>
                <a:effectLst/>
                <a:latin typeface="Libre Franklin" pitchFamily="2" charset="0"/>
              </a:rPr>
              <a:t>Artificial Intelligence and Open Science Accelerating Scientific Discovery</a:t>
            </a:r>
            <a:endParaRPr lang="en-IN" sz="2800" dirty="0"/>
          </a:p>
        </p:txBody>
      </p:sp>
      <p:sp>
        <p:nvSpPr>
          <p:cNvPr id="26" name="TextBox 25">
            <a:extLst>
              <a:ext uri="{FF2B5EF4-FFF2-40B4-BE49-F238E27FC236}">
                <a16:creationId xmlns:a16="http://schemas.microsoft.com/office/drawing/2014/main" id="{037F5DD7-DED6-0065-84B9-D81D68FB97DA}"/>
              </a:ext>
            </a:extLst>
          </p:cNvPr>
          <p:cNvSpPr txBox="1"/>
          <p:nvPr/>
        </p:nvSpPr>
        <p:spPr>
          <a:xfrm>
            <a:off x="6096000" y="6167544"/>
            <a:ext cx="6071121" cy="646331"/>
          </a:xfrm>
          <a:prstGeom prst="rect">
            <a:avLst/>
          </a:prstGeom>
          <a:noFill/>
        </p:spPr>
        <p:txBody>
          <a:bodyPr wrap="square">
            <a:spAutoFit/>
          </a:bodyPr>
          <a:lstStyle/>
          <a:p>
            <a:r>
              <a:rPr lang="en-US" b="1" i="0" dirty="0">
                <a:solidFill>
                  <a:srgbClr val="000000"/>
                </a:solidFill>
                <a:effectLst/>
                <a:latin typeface="Libre Franklin" pitchFamily="2" charset="0"/>
              </a:rPr>
              <a:t>Maninder Singh </a:t>
            </a:r>
          </a:p>
          <a:p>
            <a:r>
              <a:rPr lang="en-US" b="1" i="0" dirty="0">
                <a:solidFill>
                  <a:srgbClr val="000000"/>
                </a:solidFill>
                <a:effectLst/>
                <a:latin typeface="Libre Franklin" pitchFamily="2" charset="0"/>
              </a:rPr>
              <a:t>Thapar Institute of Engineering and Technology, India</a:t>
            </a:r>
            <a:endParaRPr lang="en-IN" dirty="0"/>
          </a:p>
        </p:txBody>
      </p:sp>
      <p:pic>
        <p:nvPicPr>
          <p:cNvPr id="35" name="Graphic 34">
            <a:extLst>
              <a:ext uri="{FF2B5EF4-FFF2-40B4-BE49-F238E27FC236}">
                <a16:creationId xmlns:a16="http://schemas.microsoft.com/office/drawing/2014/main" id="{42F7A2BF-DAE3-DD91-A17E-B7FF3A13BF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8276" y="100013"/>
            <a:ext cx="3009900" cy="763517"/>
          </a:xfrm>
          <a:prstGeom prst="rect">
            <a:avLst/>
          </a:prstGeom>
        </p:spPr>
      </p:pic>
      <p:pic>
        <p:nvPicPr>
          <p:cNvPr id="39" name="Picture 38" descr="Blue text on a white background&#10;&#10;Description automatically generated">
            <a:extLst>
              <a:ext uri="{FF2B5EF4-FFF2-40B4-BE49-F238E27FC236}">
                <a16:creationId xmlns:a16="http://schemas.microsoft.com/office/drawing/2014/main" id="{42F671E2-D5E3-99D8-FFBF-4A1291D0D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7" y="5992177"/>
            <a:ext cx="2791413" cy="865823"/>
          </a:xfrm>
          <a:prstGeom prst="rect">
            <a:avLst/>
          </a:prstGeom>
        </p:spPr>
      </p:pic>
    </p:spTree>
    <p:extLst>
      <p:ext uri="{BB962C8B-B14F-4D97-AF65-F5344CB8AC3E}">
        <p14:creationId xmlns:p14="http://schemas.microsoft.com/office/powerpoint/2010/main" val="99902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89B5CF-A513-E16E-AB55-924068EB01B9}"/>
              </a:ext>
            </a:extLst>
          </p:cNvPr>
          <p:cNvPicPr>
            <a:picLocks noGrp="1" noChangeAspect="1"/>
          </p:cNvPicPr>
          <p:nvPr>
            <p:ph idx="1"/>
          </p:nvPr>
        </p:nvPicPr>
        <p:blipFill>
          <a:blip r:embed="rId2"/>
          <a:stretch>
            <a:fillRect/>
          </a:stretch>
        </p:blipFill>
        <p:spPr>
          <a:xfrm>
            <a:off x="839788" y="1489046"/>
            <a:ext cx="8596312" cy="3879908"/>
          </a:xfrm>
          <a:prstGeom prst="rect">
            <a:avLst/>
          </a:prstGeom>
        </p:spPr>
      </p:pic>
    </p:spTree>
    <p:extLst>
      <p:ext uri="{BB962C8B-B14F-4D97-AF65-F5344CB8AC3E}">
        <p14:creationId xmlns:p14="http://schemas.microsoft.com/office/powerpoint/2010/main" val="403195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0DEAC3-F876-0A5B-3AA0-074E0AC46431}"/>
              </a:ext>
            </a:extLst>
          </p:cNvPr>
          <p:cNvSpPr txBox="1"/>
          <p:nvPr/>
        </p:nvSpPr>
        <p:spPr>
          <a:xfrm>
            <a:off x="186612" y="255333"/>
            <a:ext cx="6102220" cy="2585323"/>
          </a:xfrm>
          <a:prstGeom prst="rect">
            <a:avLst/>
          </a:prstGeom>
          <a:noFill/>
        </p:spPr>
        <p:txBody>
          <a:bodyPr wrap="square">
            <a:spAutoFit/>
          </a:bodyPr>
          <a:lstStyle/>
          <a:p>
            <a:r>
              <a:rPr lang="en-US" b="1" i="0" dirty="0">
                <a:solidFill>
                  <a:srgbClr val="0D0D0D"/>
                </a:solidFill>
                <a:effectLst/>
                <a:latin typeface="Söhne"/>
              </a:rPr>
              <a:t>Data Sharing and Accessibility</a:t>
            </a:r>
            <a:r>
              <a:rPr lang="en-US" b="0" i="0" dirty="0">
                <a:solidFill>
                  <a:srgbClr val="0D0D0D"/>
                </a:solidFill>
                <a:effectLst/>
                <a:latin typeface="Söhne"/>
              </a:rPr>
              <a:t>: </a:t>
            </a:r>
          </a:p>
          <a:p>
            <a:endParaRPr lang="en-US" dirty="0">
              <a:solidFill>
                <a:srgbClr val="0D0D0D"/>
              </a:solidFill>
              <a:latin typeface="Söhne"/>
            </a:endParaRPr>
          </a:p>
          <a:p>
            <a:pPr algn="just"/>
            <a:r>
              <a:rPr lang="en-US" b="0" i="0" dirty="0">
                <a:solidFill>
                  <a:srgbClr val="0D0D0D"/>
                </a:solidFill>
                <a:effectLst/>
                <a:latin typeface="Söhne"/>
              </a:rPr>
              <a:t>Open Science promotes the sharing of scientific data and research outcomes in a manner that is accessible to the wider scientific community. When combined with AI, this data can be analyzed and interpreted at a scale and speed that would be impossible for human researchers alone. This can lead to faster identification of patterns, anomalies, and insights within large datasets.</a:t>
            </a:r>
            <a:endParaRPr lang="en-IN" dirty="0"/>
          </a:p>
        </p:txBody>
      </p:sp>
      <p:sp>
        <p:nvSpPr>
          <p:cNvPr id="9" name="TextBox 8">
            <a:extLst>
              <a:ext uri="{FF2B5EF4-FFF2-40B4-BE49-F238E27FC236}">
                <a16:creationId xmlns:a16="http://schemas.microsoft.com/office/drawing/2014/main" id="{4D3B231A-24E2-94BA-3D30-CB7F590C16A1}"/>
              </a:ext>
            </a:extLst>
          </p:cNvPr>
          <p:cNvSpPr txBox="1"/>
          <p:nvPr/>
        </p:nvSpPr>
        <p:spPr>
          <a:xfrm>
            <a:off x="3660710" y="3127130"/>
            <a:ext cx="6102220" cy="2585323"/>
          </a:xfrm>
          <a:prstGeom prst="rect">
            <a:avLst/>
          </a:prstGeom>
          <a:noFill/>
        </p:spPr>
        <p:txBody>
          <a:bodyPr wrap="square">
            <a:spAutoFit/>
          </a:bodyPr>
          <a:lstStyle/>
          <a:p>
            <a:r>
              <a:rPr lang="en-US" b="1" i="0" dirty="0">
                <a:solidFill>
                  <a:srgbClr val="0D0D0D"/>
                </a:solidFill>
                <a:effectLst/>
                <a:latin typeface="Söhne"/>
              </a:rPr>
              <a:t>Collaborative Research</a:t>
            </a:r>
          </a:p>
          <a:p>
            <a:endParaRPr lang="en-US" dirty="0">
              <a:solidFill>
                <a:srgbClr val="0D0D0D"/>
              </a:solidFill>
              <a:latin typeface="Söhne"/>
            </a:endParaRPr>
          </a:p>
          <a:p>
            <a:pPr algn="just"/>
            <a:r>
              <a:rPr lang="en-US" b="0" i="0" dirty="0">
                <a:solidFill>
                  <a:srgbClr val="0D0D0D"/>
                </a:solidFill>
                <a:effectLst/>
                <a:latin typeface="Söhne"/>
              </a:rPr>
              <a:t>Open Science encourages collaboration among researchers across different disciplines and geographical boundaries. AI tools can facilitate these collaborations by providing platforms for real-time data analysis, project management, and communication. This enables researchers to work together more effectively, combining their expertise to solve complex problems.</a:t>
            </a:r>
            <a:endParaRPr lang="en-IN" dirty="0"/>
          </a:p>
        </p:txBody>
      </p:sp>
    </p:spTree>
    <p:extLst>
      <p:ext uri="{BB962C8B-B14F-4D97-AF65-F5344CB8AC3E}">
        <p14:creationId xmlns:p14="http://schemas.microsoft.com/office/powerpoint/2010/main" val="160294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ACA424-E611-B2A2-53DC-E401FB4165E4}"/>
              </a:ext>
            </a:extLst>
          </p:cNvPr>
          <p:cNvSpPr txBox="1"/>
          <p:nvPr/>
        </p:nvSpPr>
        <p:spPr>
          <a:xfrm>
            <a:off x="513183" y="458574"/>
            <a:ext cx="6102220" cy="2585323"/>
          </a:xfrm>
          <a:prstGeom prst="rect">
            <a:avLst/>
          </a:prstGeom>
          <a:noFill/>
        </p:spPr>
        <p:txBody>
          <a:bodyPr wrap="square">
            <a:spAutoFit/>
          </a:bodyPr>
          <a:lstStyle/>
          <a:p>
            <a:r>
              <a:rPr lang="en-US" b="1" i="0" dirty="0">
                <a:solidFill>
                  <a:srgbClr val="0D0D0D"/>
                </a:solidFill>
                <a:effectLst/>
                <a:latin typeface="Söhne"/>
              </a:rPr>
              <a:t>Reproducibility and Transparency</a:t>
            </a:r>
          </a:p>
          <a:p>
            <a:endParaRPr lang="en-US" b="1" dirty="0">
              <a:solidFill>
                <a:srgbClr val="0D0D0D"/>
              </a:solidFill>
              <a:latin typeface="Söhne"/>
            </a:endParaRPr>
          </a:p>
          <a:p>
            <a:pPr algn="just"/>
            <a:r>
              <a:rPr lang="en-US" b="0" i="0" dirty="0">
                <a:solidFill>
                  <a:srgbClr val="0D0D0D"/>
                </a:solidFill>
                <a:effectLst/>
                <a:latin typeface="Söhne"/>
              </a:rPr>
              <a:t>One of the core principles of Open Science is ensuring the reproducibility of research findings. AI can assist in this by automating the analysis of datasets and providing clear, detailed records of the processes used to arrive at conclusions. This not only enhances the reliability of scientific discoveries but also builds trust within the scientific community and with the public.</a:t>
            </a:r>
            <a:endParaRPr lang="en-IN" dirty="0"/>
          </a:p>
        </p:txBody>
      </p:sp>
      <p:sp>
        <p:nvSpPr>
          <p:cNvPr id="7" name="TextBox 6">
            <a:extLst>
              <a:ext uri="{FF2B5EF4-FFF2-40B4-BE49-F238E27FC236}">
                <a16:creationId xmlns:a16="http://schemas.microsoft.com/office/drawing/2014/main" id="{95358FD0-477F-A0CA-FE55-DEC3029153EB}"/>
              </a:ext>
            </a:extLst>
          </p:cNvPr>
          <p:cNvSpPr txBox="1"/>
          <p:nvPr/>
        </p:nvSpPr>
        <p:spPr>
          <a:xfrm>
            <a:off x="3405673" y="3429000"/>
            <a:ext cx="6102220" cy="2308324"/>
          </a:xfrm>
          <a:prstGeom prst="rect">
            <a:avLst/>
          </a:prstGeom>
          <a:noFill/>
        </p:spPr>
        <p:txBody>
          <a:bodyPr wrap="square">
            <a:spAutoFit/>
          </a:bodyPr>
          <a:lstStyle/>
          <a:p>
            <a:r>
              <a:rPr lang="en-US" b="1" i="0" dirty="0">
                <a:solidFill>
                  <a:srgbClr val="0D0D0D"/>
                </a:solidFill>
                <a:effectLst/>
                <a:latin typeface="Söhne"/>
              </a:rPr>
              <a:t>Accelerated Literature Review</a:t>
            </a:r>
            <a:endParaRPr lang="en-US" b="0" i="0" dirty="0">
              <a:solidFill>
                <a:srgbClr val="0D0D0D"/>
              </a:solidFill>
              <a:effectLst/>
              <a:latin typeface="Söhne"/>
            </a:endParaRPr>
          </a:p>
          <a:p>
            <a:endParaRPr lang="en-US" dirty="0">
              <a:solidFill>
                <a:srgbClr val="0D0D0D"/>
              </a:solidFill>
              <a:latin typeface="Söhne"/>
            </a:endParaRPr>
          </a:p>
          <a:p>
            <a:pPr algn="just"/>
            <a:r>
              <a:rPr lang="en-US" b="0" i="0" dirty="0">
                <a:solidFill>
                  <a:srgbClr val="0D0D0D"/>
                </a:solidFill>
                <a:effectLst/>
                <a:latin typeface="Söhne"/>
              </a:rPr>
              <a:t>The volume of scientific literature is vast and growing rapidly. AI technologies, such as natural language processing and machine learning, can help researchers navigate this vast sea of information by quickly identifying relevant studies, summarizing research findings, and highlighting connections between different areas of research.</a:t>
            </a:r>
            <a:endParaRPr lang="en-IN" dirty="0"/>
          </a:p>
        </p:txBody>
      </p:sp>
    </p:spTree>
    <p:extLst>
      <p:ext uri="{BB962C8B-B14F-4D97-AF65-F5344CB8AC3E}">
        <p14:creationId xmlns:p14="http://schemas.microsoft.com/office/powerpoint/2010/main" val="284262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2140B8-F0EA-C730-3947-E7062509C1D5}"/>
              </a:ext>
            </a:extLst>
          </p:cNvPr>
          <p:cNvSpPr txBox="1"/>
          <p:nvPr/>
        </p:nvSpPr>
        <p:spPr>
          <a:xfrm>
            <a:off x="298579" y="410461"/>
            <a:ext cx="6102220" cy="2031325"/>
          </a:xfrm>
          <a:prstGeom prst="rect">
            <a:avLst/>
          </a:prstGeom>
          <a:noFill/>
        </p:spPr>
        <p:txBody>
          <a:bodyPr wrap="square">
            <a:spAutoFit/>
          </a:bodyPr>
          <a:lstStyle/>
          <a:p>
            <a:r>
              <a:rPr lang="en-US" b="1" i="0" dirty="0">
                <a:solidFill>
                  <a:srgbClr val="0D0D0D"/>
                </a:solidFill>
                <a:effectLst/>
                <a:latin typeface="Söhne"/>
              </a:rPr>
              <a:t>Enhanced Experimentation</a:t>
            </a:r>
            <a:endParaRPr lang="en-US" dirty="0">
              <a:solidFill>
                <a:srgbClr val="0D0D0D"/>
              </a:solidFill>
              <a:latin typeface="Söhne"/>
            </a:endParaRPr>
          </a:p>
          <a:p>
            <a:endParaRPr lang="en-US" b="0" i="0" dirty="0">
              <a:solidFill>
                <a:srgbClr val="0D0D0D"/>
              </a:solidFill>
              <a:effectLst/>
              <a:latin typeface="Söhne"/>
            </a:endParaRPr>
          </a:p>
          <a:p>
            <a:pPr algn="just"/>
            <a:r>
              <a:rPr lang="en-US" b="0" i="0" dirty="0">
                <a:solidFill>
                  <a:srgbClr val="0D0D0D"/>
                </a:solidFill>
                <a:effectLst/>
                <a:latin typeface="Söhne"/>
              </a:rPr>
              <a:t>AI can also revolutionize the way experiments are designed and conducted. Through machine learning algorithms, AI can predict the outcomes of experiments or identify the most promising avenues of research, significantly reducing the time and resources required for experimental research.</a:t>
            </a:r>
            <a:endParaRPr lang="en-IN" dirty="0"/>
          </a:p>
        </p:txBody>
      </p:sp>
      <p:sp>
        <p:nvSpPr>
          <p:cNvPr id="7" name="TextBox 6">
            <a:extLst>
              <a:ext uri="{FF2B5EF4-FFF2-40B4-BE49-F238E27FC236}">
                <a16:creationId xmlns:a16="http://schemas.microsoft.com/office/drawing/2014/main" id="{B9C46A3B-D9D6-3B59-2C36-F22ACA462201}"/>
              </a:ext>
            </a:extLst>
          </p:cNvPr>
          <p:cNvSpPr txBox="1"/>
          <p:nvPr/>
        </p:nvSpPr>
        <p:spPr>
          <a:xfrm>
            <a:off x="3349689" y="3429000"/>
            <a:ext cx="6102220" cy="2308324"/>
          </a:xfrm>
          <a:prstGeom prst="rect">
            <a:avLst/>
          </a:prstGeom>
          <a:noFill/>
        </p:spPr>
        <p:txBody>
          <a:bodyPr wrap="square">
            <a:spAutoFit/>
          </a:bodyPr>
          <a:lstStyle/>
          <a:p>
            <a:r>
              <a:rPr lang="en-US" b="1" i="0" dirty="0">
                <a:solidFill>
                  <a:schemeClr val="accent5"/>
                </a:solidFill>
                <a:effectLst/>
                <a:latin typeface="Söhne"/>
              </a:rPr>
              <a:t>Personalized Medicine</a:t>
            </a:r>
            <a:endParaRPr lang="en-US" dirty="0">
              <a:solidFill>
                <a:schemeClr val="accent5"/>
              </a:solidFill>
              <a:latin typeface="Söhne"/>
            </a:endParaRPr>
          </a:p>
          <a:p>
            <a:endParaRPr lang="en-US" b="0" i="0" dirty="0">
              <a:solidFill>
                <a:srgbClr val="0D0D0D"/>
              </a:solidFill>
              <a:effectLst/>
              <a:latin typeface="Söhne"/>
            </a:endParaRPr>
          </a:p>
          <a:p>
            <a:pPr algn="just"/>
            <a:r>
              <a:rPr lang="en-US" b="0" i="0" dirty="0">
                <a:solidFill>
                  <a:srgbClr val="0D0D0D"/>
                </a:solidFill>
                <a:effectLst/>
                <a:latin typeface="Söhne"/>
              </a:rPr>
              <a:t>In the field of medicine and healthcare, the combination of AI and Open Science can lead to the development of personalized treatment plans based on a patient's unique genetic makeup, lifestyle, and environmental factors. Openly shared data on patient outcomes and treatment efficacy can be analyzed by AI to identify the most effective treatments for specific conditions.</a:t>
            </a:r>
            <a:endParaRPr lang="en-IN" dirty="0"/>
          </a:p>
        </p:txBody>
      </p:sp>
    </p:spTree>
    <p:extLst>
      <p:ext uri="{BB962C8B-B14F-4D97-AF65-F5344CB8AC3E}">
        <p14:creationId xmlns:p14="http://schemas.microsoft.com/office/powerpoint/2010/main" val="429230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135D22-2A18-CBFB-55E5-22EE84FB0E96}"/>
              </a:ext>
            </a:extLst>
          </p:cNvPr>
          <p:cNvSpPr txBox="1"/>
          <p:nvPr/>
        </p:nvSpPr>
        <p:spPr>
          <a:xfrm>
            <a:off x="317240" y="587743"/>
            <a:ext cx="6102220" cy="2308324"/>
          </a:xfrm>
          <a:prstGeom prst="rect">
            <a:avLst/>
          </a:prstGeom>
          <a:noFill/>
        </p:spPr>
        <p:txBody>
          <a:bodyPr wrap="square">
            <a:spAutoFit/>
          </a:bodyPr>
          <a:lstStyle/>
          <a:p>
            <a:r>
              <a:rPr lang="en-US" b="1" i="0" dirty="0">
                <a:solidFill>
                  <a:srgbClr val="0D0D0D"/>
                </a:solidFill>
                <a:effectLst/>
                <a:latin typeface="Söhne"/>
              </a:rPr>
              <a:t>Environmental and Sustainability Research</a:t>
            </a:r>
          </a:p>
          <a:p>
            <a:endParaRPr lang="en-US" b="1" dirty="0">
              <a:solidFill>
                <a:srgbClr val="0D0D0D"/>
              </a:solidFill>
              <a:latin typeface="Söhne"/>
            </a:endParaRPr>
          </a:p>
          <a:p>
            <a:pPr algn="just"/>
            <a:r>
              <a:rPr lang="en-US" b="0" i="0" dirty="0">
                <a:solidFill>
                  <a:srgbClr val="0D0D0D"/>
                </a:solidFill>
                <a:effectLst/>
                <a:latin typeface="Söhne"/>
              </a:rPr>
              <a:t>AI can process and analyze data from a wide range of sources, including satellite imagery, sensor data, and climate models, to provide insights into environmental changes, biodiversity, and sustainability. Open Science practices ensure that this data and the resulting analyses are available for researchers worldwide to build upon.</a:t>
            </a:r>
            <a:endParaRPr lang="en-IN" dirty="0"/>
          </a:p>
        </p:txBody>
      </p:sp>
      <p:sp>
        <p:nvSpPr>
          <p:cNvPr id="7" name="TextBox 6">
            <a:extLst>
              <a:ext uri="{FF2B5EF4-FFF2-40B4-BE49-F238E27FC236}">
                <a16:creationId xmlns:a16="http://schemas.microsoft.com/office/drawing/2014/main" id="{CB521E57-A097-31FA-7408-A7EAA75818E5}"/>
              </a:ext>
            </a:extLst>
          </p:cNvPr>
          <p:cNvSpPr txBox="1"/>
          <p:nvPr/>
        </p:nvSpPr>
        <p:spPr>
          <a:xfrm>
            <a:off x="3433665" y="3536216"/>
            <a:ext cx="6102220" cy="2308324"/>
          </a:xfrm>
          <a:prstGeom prst="rect">
            <a:avLst/>
          </a:prstGeom>
          <a:noFill/>
        </p:spPr>
        <p:txBody>
          <a:bodyPr wrap="square">
            <a:spAutoFit/>
          </a:bodyPr>
          <a:lstStyle/>
          <a:p>
            <a:r>
              <a:rPr lang="en-US" b="1" i="0" dirty="0">
                <a:solidFill>
                  <a:srgbClr val="0D0D0D"/>
                </a:solidFill>
                <a:effectLst/>
                <a:latin typeface="Söhne"/>
              </a:rPr>
              <a:t>Ethical Considerations and Governance</a:t>
            </a:r>
          </a:p>
          <a:p>
            <a:endParaRPr lang="en-US" b="1" dirty="0">
              <a:solidFill>
                <a:srgbClr val="0D0D0D"/>
              </a:solidFill>
              <a:latin typeface="Söhne"/>
            </a:endParaRPr>
          </a:p>
          <a:p>
            <a:pPr algn="just"/>
            <a:r>
              <a:rPr lang="en-US" b="0" i="0" dirty="0">
                <a:solidFill>
                  <a:srgbClr val="0D0D0D"/>
                </a:solidFill>
                <a:effectLst/>
                <a:latin typeface="Söhne"/>
              </a:rPr>
              <a:t>The integration of AI with Open Science raises important ethical considerations, particularly regarding data privacy, consent, and the use of AI in decision-making processes. Open Science principles can guide the development of ethical frameworks and governance models that ensure AI is used responsibly in scientific research.</a:t>
            </a:r>
            <a:endParaRPr lang="en-IN" dirty="0"/>
          </a:p>
        </p:txBody>
      </p:sp>
    </p:spTree>
    <p:extLst>
      <p:ext uri="{BB962C8B-B14F-4D97-AF65-F5344CB8AC3E}">
        <p14:creationId xmlns:p14="http://schemas.microsoft.com/office/powerpoint/2010/main" val="205705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B6EB4-1430-1D75-9FA2-465DD4ED8E1E}"/>
              </a:ext>
            </a:extLst>
          </p:cNvPr>
          <p:cNvSpPr txBox="1"/>
          <p:nvPr/>
        </p:nvSpPr>
        <p:spPr>
          <a:xfrm>
            <a:off x="905069" y="3973295"/>
            <a:ext cx="8294914" cy="923330"/>
          </a:xfrm>
          <a:prstGeom prst="rect">
            <a:avLst/>
          </a:prstGeom>
          <a:noFill/>
        </p:spPr>
        <p:txBody>
          <a:bodyPr wrap="square">
            <a:spAutoFit/>
          </a:bodyPr>
          <a:lstStyle/>
          <a:p>
            <a:pPr algn="just"/>
            <a:r>
              <a:rPr lang="en-US" b="1" i="0" dirty="0">
                <a:solidFill>
                  <a:schemeClr val="accent2"/>
                </a:solidFill>
                <a:effectLst/>
                <a:latin typeface="Söhne"/>
              </a:rPr>
              <a:t>By combining the principles of Open Science with the capabilities of AI, the scientific community can not only speed up the pace of discovery but also ensure that the benefits of these discoveries are shared more broadly and equitably across society.</a:t>
            </a:r>
            <a:endParaRPr lang="en-IN" b="1" dirty="0">
              <a:solidFill>
                <a:schemeClr val="accent2"/>
              </a:solidFill>
            </a:endParaRPr>
          </a:p>
        </p:txBody>
      </p:sp>
    </p:spTree>
    <p:extLst>
      <p:ext uri="{BB962C8B-B14F-4D97-AF65-F5344CB8AC3E}">
        <p14:creationId xmlns:p14="http://schemas.microsoft.com/office/powerpoint/2010/main" val="20702704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TotalTime>
  <Words>530</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Libre Franklin</vt:lpstr>
      <vt:lpstr>Söhne</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Maninder Singh</dc:creator>
  <cp:lastModifiedBy>Maninder Singh</cp:lastModifiedBy>
  <cp:revision>2</cp:revision>
  <dcterms:created xsi:type="dcterms:W3CDTF">2024-03-22T01:39:37Z</dcterms:created>
  <dcterms:modified xsi:type="dcterms:W3CDTF">2024-03-22T04:58:32Z</dcterms:modified>
</cp:coreProperties>
</file>