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17"/>
  </p:notesMasterIdLst>
  <p:sldIdLst>
    <p:sldId id="256" r:id="rId5"/>
    <p:sldId id="474" r:id="rId6"/>
    <p:sldId id="476" r:id="rId7"/>
    <p:sldId id="475" r:id="rId8"/>
    <p:sldId id="477" r:id="rId9"/>
    <p:sldId id="478" r:id="rId10"/>
    <p:sldId id="479" r:id="rId11"/>
    <p:sldId id="259" r:id="rId12"/>
    <p:sldId id="481" r:id="rId13"/>
    <p:sldId id="482" r:id="rId14"/>
    <p:sldId id="480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74406-E02D-FA47-9814-F3231826739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D28EC-CBB4-A14B-899E-5084EB432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48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/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A1BC84E-D7C9-294F-8C2D-F6EB4B9C0B13}" type="datetime1">
              <a:rPr lang="en-MY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1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05F1-2B81-5548-867E-C4435860B423}" type="datetime1">
              <a:rPr lang="en-MY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8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9A7C-8CD4-3B4E-99A6-7C83746B727F}" type="datetime1">
              <a:rPr lang="en-MY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1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C7850FBB-2872-374E-938C-F87A02CA7DC2}" type="datetime1">
              <a:rPr lang="en-MY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9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C4B5D-4AD6-654F-9EF8-DEFDB9E1AAAE}" type="datetime1">
              <a:rPr lang="en-MY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9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4091E7CC-AF17-6040-B5B3-E6C32C0C6E8E}" type="datetime1">
              <a:rPr lang="en-MY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1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9996804D-5189-584B-9E11-EBA43FD7A55E}" type="datetime1">
              <a:rPr lang="en-MY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3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7DD6-0B77-CC4C-8E10-C619EE724B14}" type="datetime1">
              <a:rPr lang="en-MY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9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BAE-DC19-AF44-9D01-D9E3B007E6E4}" type="datetime1">
              <a:rPr lang="en-MY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0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A83737DE-1BBB-F14E-9F45-AE43565E677D}" type="datetime1">
              <a:rPr lang="en-MY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6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B1AD43A4-48C2-5B45-98F1-1A695BBEE457}" type="datetime1">
              <a:rPr lang="en-MY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3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spc="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8C4A8-83DA-054C-8D3A-2D10E6D92964}" type="datetime1">
              <a:rPr lang="en-MY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 spc="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 spc="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11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11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11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11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11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n abstract genetic concept">
            <a:extLst>
              <a:ext uri="{FF2B5EF4-FFF2-40B4-BE49-F238E27FC236}">
                <a16:creationId xmlns:a16="http://schemas.microsoft.com/office/drawing/2014/main" id="{FA294FEA-C362-DA07-072C-526F1A727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25613" b="18137"/>
          <a:stretch/>
        </p:blipFill>
        <p:spPr>
          <a:xfrm>
            <a:off x="20" y="10"/>
            <a:ext cx="12191981" cy="6857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553" y="2225697"/>
            <a:ext cx="10182250" cy="997639"/>
          </a:xfrm>
          <a:ln>
            <a:solidFill>
              <a:schemeClr val="tx1"/>
            </a:solidFill>
          </a:ln>
        </p:spPr>
        <p:txBody>
          <a:bodyPr anchor="t"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OPEN SCIENCE</a:t>
            </a:r>
            <a:r>
              <a:rPr lang="en-GB" sz="66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@UMS </a:t>
            </a:r>
            <a:endParaRPr lang="en-US" sz="6600" dirty="0">
              <a:solidFill>
                <a:schemeClr val="bg1"/>
              </a:solidFill>
              <a:effectLst>
                <a:glow rad="101600">
                  <a:srgbClr val="5AAEC3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4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642" y="5621451"/>
            <a:ext cx="8970496" cy="592975"/>
          </a:xfrm>
        </p:spPr>
        <p:txBody>
          <a:bodyPr anchor="ctr">
            <a:no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</a:t>
            </a:r>
            <a:r>
              <a:rPr lang="en-US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Rosalam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Sarbatly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Prof. Dr. Ag. Asri Ag. Ibrahim</a:t>
            </a:r>
          </a:p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Prof. Dr. Fatimah </a:t>
            </a:r>
            <a:r>
              <a:rPr lang="en-US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Ahmedy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Dr. </a:t>
            </a:r>
            <a:r>
              <a:rPr lang="en-US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Farashazillah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Yahya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38BCC-F778-54B5-26A2-EE47D38D0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5724451" y="158556"/>
            <a:ext cx="3360894" cy="129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A480E4BE-6C7D-0062-0963-7EE7EF2DF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92" y="312080"/>
            <a:ext cx="2975988" cy="99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D265-E7AF-20AD-9961-75C7C10D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16" y="242702"/>
            <a:ext cx="10168128" cy="1179576"/>
          </a:xfrm>
        </p:spPr>
        <p:txBody>
          <a:bodyPr/>
          <a:lstStyle/>
          <a:p>
            <a:r>
              <a:rPr lang="en-US"/>
              <a:t>UMS DATA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69F4A-16A7-C62E-9B9B-BBF62FB5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481FC-8367-CA5E-16FE-48270C342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7962770" y="153565"/>
            <a:ext cx="1569316" cy="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2FFF61EC-ED02-97F2-4B1A-E49B2CA01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32" y="-3590"/>
            <a:ext cx="2547696" cy="85406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AE9A8B-A4C3-D7AE-D599-90E0D87B9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Google Shape;383;p11">
            <a:extLst>
              <a:ext uri="{FF2B5EF4-FFF2-40B4-BE49-F238E27FC236}">
                <a16:creationId xmlns:a16="http://schemas.microsoft.com/office/drawing/2014/main" id="{EA8621DC-FFAE-46DC-1242-403F4F7015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9" b="1448"/>
          <a:stretch/>
        </p:blipFill>
        <p:spPr>
          <a:xfrm>
            <a:off x="800465" y="1422513"/>
            <a:ext cx="10715769" cy="4821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40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D265-E7AF-20AD-9961-75C7C10D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69F4A-16A7-C62E-9B9B-BBF62FB5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481FC-8367-CA5E-16FE-48270C342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7962770" y="153565"/>
            <a:ext cx="1569316" cy="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2FFF61EC-ED02-97F2-4B1A-E49B2CA01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32" y="-3590"/>
            <a:ext cx="2547696" cy="854063"/>
          </a:xfrm>
          <a:prstGeom prst="rect">
            <a:avLst/>
          </a:prstGeom>
        </p:spPr>
      </p:pic>
      <p:pic>
        <p:nvPicPr>
          <p:cNvPr id="10" name="Content Placeholder 9" descr="A screenshot of a login&#10;&#10;Description automatically generated">
            <a:extLst>
              <a:ext uri="{FF2B5EF4-FFF2-40B4-BE49-F238E27FC236}">
                <a16:creationId xmlns:a16="http://schemas.microsoft.com/office/drawing/2014/main" id="{B20DA8D6-011F-9746-FB13-11881C519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3847" y="2171516"/>
            <a:ext cx="3723191" cy="1567852"/>
          </a:xfr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300B41-4F0D-E9FD-3C2D-BD8028A64D6C}"/>
              </a:ext>
            </a:extLst>
          </p:cNvPr>
          <p:cNvSpPr txBox="1"/>
          <p:nvPr/>
        </p:nvSpPr>
        <p:spPr>
          <a:xfrm>
            <a:off x="1154549" y="154024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DWH@UMS</a:t>
            </a:r>
          </a:p>
        </p:txBody>
      </p:sp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2A7F67E7-25F3-CDE3-6E39-8BFA81A24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09" y="4530056"/>
            <a:ext cx="6086355" cy="2016683"/>
          </a:xfrm>
          <a:prstGeom prst="rect">
            <a:avLst/>
          </a:prstGeom>
        </p:spPr>
      </p:pic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EF095EDB-A7D6-58D6-91D8-0716F2A1E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934" y="1539844"/>
            <a:ext cx="6096000" cy="3381574"/>
          </a:xfrm>
          <a:prstGeom prst="rect">
            <a:avLst/>
          </a:prstGeom>
        </p:spPr>
      </p:pic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C81C2783-1944-9EF8-1C8C-CCE6CC2E9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60" y="3320970"/>
            <a:ext cx="4550731" cy="35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D37685-2139-BD7E-DCAD-84B9BA21F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141F1-F9FF-B5E1-3F2B-CAF39FC7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56AE60-AA56-79BA-933F-4F2CD8528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4012908" y="4001170"/>
            <a:ext cx="1569316" cy="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6414B746-961F-2533-ECCE-10FBB8F4E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302" y="3895490"/>
            <a:ext cx="2547696" cy="7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>
            <a:extLst>
              <a:ext uri="{FF2B5EF4-FFF2-40B4-BE49-F238E27FC236}">
                <a16:creationId xmlns:a16="http://schemas.microsoft.com/office/drawing/2014/main" id="{035A8E53-3058-2818-934B-0231BF2BB1EF}"/>
              </a:ext>
            </a:extLst>
          </p:cNvPr>
          <p:cNvSpPr/>
          <p:nvPr/>
        </p:nvSpPr>
        <p:spPr>
          <a:xfrm>
            <a:off x="2376093" y="1434780"/>
            <a:ext cx="4356410" cy="5094514"/>
          </a:xfrm>
          <a:prstGeom prst="arc">
            <a:avLst>
              <a:gd name="adj1" fmla="val 16200000"/>
              <a:gd name="adj2" fmla="val 5406790"/>
            </a:avLst>
          </a:prstGeom>
          <a:ln>
            <a:solidFill>
              <a:srgbClr val="7D7D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31A9FA-4AE7-9FB5-1050-6453258F485A}"/>
              </a:ext>
            </a:extLst>
          </p:cNvPr>
          <p:cNvSpPr txBox="1"/>
          <p:nvPr/>
        </p:nvSpPr>
        <p:spPr>
          <a:xfrm flipH="1">
            <a:off x="7037260" y="2109753"/>
            <a:ext cx="387290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GB" sz="3200" b="1">
                <a:solidFill>
                  <a:schemeClr val="accent3"/>
                </a:solidFill>
              </a:rPr>
              <a:t>POLICIES AND GUIDELINES</a:t>
            </a:r>
            <a:endParaRPr lang="en-US" sz="3200" b="1">
              <a:ln>
                <a:solidFill>
                  <a:schemeClr val="accent1"/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6A60F-5A39-958D-5FEA-F591BA6C38FF}"/>
              </a:ext>
            </a:extLst>
          </p:cNvPr>
          <p:cNvSpPr txBox="1"/>
          <p:nvPr/>
        </p:nvSpPr>
        <p:spPr>
          <a:xfrm flipH="1">
            <a:off x="7462511" y="3415991"/>
            <a:ext cx="380806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r>
              <a:rPr lang="en-GB" sz="3200" b="1">
                <a:solidFill>
                  <a:schemeClr val="accent3"/>
                </a:solidFill>
              </a:rPr>
              <a:t>INITIATIVES</a:t>
            </a:r>
            <a:endParaRPr lang="en-US" sz="3200" b="1">
              <a:ln>
                <a:solidFill>
                  <a:schemeClr val="accent1"/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5CAE6-1DDE-9D17-EE12-5FE00E35409E}"/>
              </a:ext>
            </a:extLst>
          </p:cNvPr>
          <p:cNvSpPr txBox="1"/>
          <p:nvPr/>
        </p:nvSpPr>
        <p:spPr>
          <a:xfrm flipH="1">
            <a:off x="7041855" y="4552341"/>
            <a:ext cx="47498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3200" b="1">
                <a:solidFill>
                  <a:schemeClr val="accent3"/>
                </a:solidFill>
              </a:rPr>
              <a:t>INFRASTRUCTURE</a:t>
            </a:r>
            <a:endParaRPr lang="en-US" sz="3200" b="1">
              <a:ln>
                <a:solidFill>
                  <a:schemeClr val="accent1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6EE3A5-36E8-DEBA-C334-D2425E43D680}"/>
              </a:ext>
            </a:extLst>
          </p:cNvPr>
          <p:cNvSpPr/>
          <p:nvPr/>
        </p:nvSpPr>
        <p:spPr>
          <a:xfrm>
            <a:off x="6395600" y="2531465"/>
            <a:ext cx="233795" cy="23379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4369F3-9492-4143-A69C-2C8D96291AA0}"/>
              </a:ext>
            </a:extLst>
          </p:cNvPr>
          <p:cNvSpPr/>
          <p:nvPr/>
        </p:nvSpPr>
        <p:spPr>
          <a:xfrm>
            <a:off x="6626659" y="3591480"/>
            <a:ext cx="233795" cy="23379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55CB31-38C7-9705-A6ED-7318D9054523}"/>
              </a:ext>
            </a:extLst>
          </p:cNvPr>
          <p:cNvSpPr/>
          <p:nvPr/>
        </p:nvSpPr>
        <p:spPr>
          <a:xfrm>
            <a:off x="6513364" y="4702560"/>
            <a:ext cx="233795" cy="23379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C1300D5-718C-8AAA-5C6E-77E5592A1824}"/>
              </a:ext>
            </a:extLst>
          </p:cNvPr>
          <p:cNvSpPr/>
          <p:nvPr/>
        </p:nvSpPr>
        <p:spPr>
          <a:xfrm>
            <a:off x="3804843" y="2558729"/>
            <a:ext cx="2286000" cy="2286000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B3A418-E49A-B813-5DA8-279B3195126D}"/>
              </a:ext>
            </a:extLst>
          </p:cNvPr>
          <p:cNvSpPr txBox="1"/>
          <p:nvPr/>
        </p:nvSpPr>
        <p:spPr>
          <a:xfrm>
            <a:off x="708802" y="3081499"/>
            <a:ext cx="420758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dist"/>
            <a:r>
              <a:rPr lang="en-US" altLang="ko-KR" sz="5400" b="1" spc="300" dirty="0">
                <a:cs typeface="Arial"/>
              </a:rPr>
              <a:t>CONTENT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8646B7-60D5-B09B-CE67-34BDFC52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0744-DAA9-E64A-92D9-E1E4FA2A059F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65FDB-14CD-FBC9-4DDD-91EB00679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108127" y="109888"/>
            <a:ext cx="2698439" cy="10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A67E3252-DFF1-D3ED-0751-9BC18DAA9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93" y="184389"/>
            <a:ext cx="2547696" cy="8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193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193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193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D265-E7AF-20AD-9961-75C7C10D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5165649" cy="1070719"/>
          </a:xfrm>
        </p:spPr>
        <p:txBody>
          <a:bodyPr>
            <a:normAutofit fontScale="90000"/>
          </a:bodyPr>
          <a:lstStyle/>
          <a:p>
            <a:r>
              <a:rPr lang="en-US"/>
              <a:t>POLICIES AND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A6F95-976B-6F9D-B798-3E4AE1453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63" y="1877645"/>
            <a:ext cx="6023048" cy="4435587"/>
          </a:xfrm>
        </p:spPr>
        <p:txBody>
          <a:bodyPr lIns="109728" tIns="109728" rIns="109728" bIns="91440" anchor="t"/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Arial"/>
                <a:cs typeface="Arial"/>
              </a:rPr>
              <a:t>UMS Data and Information Policy (2019) - </a:t>
            </a:r>
            <a:endParaRPr lang="en-US"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200" dirty="0">
                <a:latin typeface="Arial"/>
                <a:cs typeface="Arial"/>
              </a:rPr>
              <a:t>Dasar Data dan Maklumat UMS (2019)</a:t>
            </a:r>
            <a:endParaRPr lang="en-US"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MY" sz="1800" b="0" i="0" dirty="0">
                <a:effectLst/>
                <a:highlight>
                  <a:srgbClr val="FFFFFF"/>
                </a:highlight>
                <a:latin typeface="Arial"/>
                <a:cs typeface="Arial"/>
              </a:rPr>
              <a:t>UMS Data and Information Collection Guideline (2019) -</a:t>
            </a:r>
            <a:r>
              <a:rPr lang="en-MY" sz="1800" dirty="0">
                <a:highlight>
                  <a:srgbClr val="FFFFFF"/>
                </a:highlight>
                <a:latin typeface="Arial"/>
                <a:cs typeface="Arial"/>
              </a:rPr>
              <a:t> </a:t>
            </a:r>
            <a:endParaRPr lang="en-MY" sz="1800">
              <a:highlight>
                <a:srgbClr val="FFFFFF"/>
              </a:highlight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MY" sz="1200" b="0" dirty="0">
                <a:effectLst/>
                <a:highlight>
                  <a:srgbClr val="FFFFFF"/>
                </a:highlight>
                <a:latin typeface="Arial"/>
                <a:cs typeface="Arial"/>
              </a:rPr>
              <a:t>Garis Panduan </a:t>
            </a:r>
            <a:r>
              <a:rPr lang="en-MY" sz="1200" b="0" err="1">
                <a:effectLst/>
                <a:highlight>
                  <a:srgbClr val="FFFFFF"/>
                </a:highlight>
                <a:latin typeface="Arial"/>
                <a:cs typeface="Arial"/>
              </a:rPr>
              <a:t>Pengumpulan</a:t>
            </a:r>
            <a:r>
              <a:rPr lang="en-MY" sz="1200" b="0" dirty="0">
                <a:effectLst/>
                <a:highlight>
                  <a:srgbClr val="FFFFFF"/>
                </a:highlight>
                <a:latin typeface="Arial"/>
                <a:cs typeface="Arial"/>
              </a:rPr>
              <a:t> Data dan Maklumat UMS</a:t>
            </a:r>
            <a:r>
              <a:rPr lang="en-US" sz="1200" b="0" dirty="0">
                <a:effectLst/>
                <a:highlight>
                  <a:srgbClr val="FFFFFF"/>
                </a:highlight>
                <a:latin typeface="Arial"/>
                <a:cs typeface="Arial"/>
              </a:rPr>
              <a:t> (2019, </a:t>
            </a:r>
            <a:r>
              <a:rPr lang="en-US" sz="1200" b="0" err="1">
                <a:effectLst/>
                <a:highlight>
                  <a:srgbClr val="FFFFFF"/>
                </a:highlight>
                <a:latin typeface="Arial"/>
                <a:cs typeface="Arial"/>
              </a:rPr>
              <a:t>pindaan</a:t>
            </a:r>
            <a:r>
              <a:rPr lang="en-US" sz="1200" b="0" dirty="0">
                <a:effectLst/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200" b="0" err="1">
                <a:effectLst/>
                <a:highlight>
                  <a:srgbClr val="FFFFFF"/>
                </a:highlight>
                <a:latin typeface="Arial"/>
                <a:cs typeface="Arial"/>
              </a:rPr>
              <a:t>terkini</a:t>
            </a:r>
            <a:r>
              <a:rPr lang="en-US" sz="1200" b="0" dirty="0">
                <a:effectLst/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200" b="0" err="1">
                <a:effectLst/>
                <a:highlight>
                  <a:srgbClr val="FFFFFF"/>
                </a:highlight>
                <a:latin typeface="Arial"/>
                <a:cs typeface="Arial"/>
              </a:rPr>
              <a:t>tahun</a:t>
            </a:r>
            <a:r>
              <a:rPr lang="en-US" sz="1200" b="0" dirty="0">
                <a:effectLst/>
                <a:highlight>
                  <a:srgbClr val="FFFFFF"/>
                </a:highlight>
                <a:latin typeface="Arial"/>
                <a:cs typeface="Arial"/>
              </a:rPr>
              <a:t> 2022)</a:t>
            </a:r>
            <a:endParaRPr lang="en-US"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highlight>
                  <a:srgbClr val="FFFFFF"/>
                </a:highlight>
                <a:latin typeface="Arial"/>
                <a:cs typeface="Arial"/>
              </a:rPr>
              <a:t>UMS Data Application and Submission Guideline (2019) - </a:t>
            </a:r>
            <a:endParaRPr lang="en-US" sz="18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200" dirty="0">
                <a:highlight>
                  <a:srgbClr val="FFFFFF"/>
                </a:highlight>
                <a:latin typeface="Arial"/>
                <a:cs typeface="Arial"/>
              </a:rPr>
              <a:t>Garis Panduan </a:t>
            </a:r>
            <a:r>
              <a:rPr lang="en-US" sz="1200" err="1">
                <a:highlight>
                  <a:srgbClr val="FFFFFF"/>
                </a:highlight>
                <a:latin typeface="Arial"/>
                <a:cs typeface="Arial"/>
              </a:rPr>
              <a:t>Permohonan</a:t>
            </a:r>
            <a:r>
              <a:rPr lang="en-US" sz="1200" dirty="0">
                <a:highlight>
                  <a:srgbClr val="FFFFFF"/>
                </a:highlight>
                <a:latin typeface="Arial"/>
                <a:cs typeface="Arial"/>
              </a:rPr>
              <a:t> dan </a:t>
            </a:r>
            <a:r>
              <a:rPr lang="en-US" sz="1200" err="1">
                <a:highlight>
                  <a:srgbClr val="FFFFFF"/>
                </a:highlight>
                <a:latin typeface="Arial"/>
                <a:cs typeface="Arial"/>
              </a:rPr>
              <a:t>Penghantaran</a:t>
            </a:r>
            <a:r>
              <a:rPr lang="en-US" sz="1200" dirty="0">
                <a:highlight>
                  <a:srgbClr val="FFFFFF"/>
                </a:highlight>
                <a:latin typeface="Arial"/>
                <a:cs typeface="Arial"/>
              </a:rPr>
              <a:t> Data UMS (</a:t>
            </a:r>
            <a:r>
              <a:rPr lang="en-US" sz="1200" err="1">
                <a:highlight>
                  <a:srgbClr val="FFFFFF"/>
                </a:highlight>
                <a:latin typeface="Arial"/>
                <a:cs typeface="Arial"/>
              </a:rPr>
              <a:t>diluuskan</a:t>
            </a:r>
            <a:r>
              <a:rPr lang="en-US" sz="1200" dirty="0"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200" err="1">
                <a:highlight>
                  <a:srgbClr val="FFFFFF"/>
                </a:highlight>
                <a:latin typeface="Arial"/>
                <a:cs typeface="Arial"/>
              </a:rPr>
              <a:t>tahun</a:t>
            </a:r>
            <a:r>
              <a:rPr lang="en-US" sz="1200" dirty="0">
                <a:highlight>
                  <a:srgbClr val="FFFFFF"/>
                </a:highlight>
                <a:latin typeface="Arial"/>
                <a:cs typeface="Arial"/>
              </a:rPr>
              <a:t> 2019, </a:t>
            </a:r>
            <a:r>
              <a:rPr lang="en-US" sz="1200" err="1">
                <a:highlight>
                  <a:srgbClr val="FFFFFF"/>
                </a:highlight>
                <a:latin typeface="Arial"/>
                <a:cs typeface="Arial"/>
              </a:rPr>
              <a:t>pindaan</a:t>
            </a:r>
            <a:r>
              <a:rPr lang="en-US" sz="1200" dirty="0"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200" err="1">
                <a:highlight>
                  <a:srgbClr val="FFFFFF"/>
                </a:highlight>
                <a:latin typeface="Arial"/>
                <a:cs typeface="Arial"/>
              </a:rPr>
              <a:t>terkini</a:t>
            </a:r>
            <a:r>
              <a:rPr lang="en-US" sz="1200" dirty="0"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200" err="1">
                <a:highlight>
                  <a:srgbClr val="FFFFFF"/>
                </a:highlight>
                <a:latin typeface="Arial"/>
                <a:cs typeface="Arial"/>
              </a:rPr>
              <a:t>tahun</a:t>
            </a:r>
            <a:r>
              <a:rPr lang="en-US" sz="1200" dirty="0">
                <a:highlight>
                  <a:srgbClr val="FFFFFF"/>
                </a:highlight>
                <a:latin typeface="Arial"/>
                <a:cs typeface="Arial"/>
              </a:rPr>
              <a:t> 2023)</a:t>
            </a:r>
            <a:endParaRPr lang="en-US"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/>
                <a:cs typeface="Arial"/>
              </a:rPr>
              <a:t>UMS Open Data Guideline (2023) - </a:t>
            </a:r>
            <a:endParaRPr lang="en-US" sz="1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200" dirty="0">
                <a:latin typeface="Arial"/>
                <a:cs typeface="Arial"/>
              </a:rPr>
              <a:t>Garis Panduan Data Terbuka UMS</a:t>
            </a:r>
            <a:endParaRPr lang="en-US"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3D4449"/>
                </a:solidFill>
                <a:latin typeface="Neue Haas Grotesk Text Pro"/>
                <a:cs typeface="Arial"/>
              </a:rPr>
              <a:t>UMS Institutional Repository Policy</a:t>
            </a:r>
            <a:endParaRPr lang="en-US" sz="20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200" dirty="0">
                <a:solidFill>
                  <a:srgbClr val="3D4449"/>
                </a:solidFill>
                <a:latin typeface="Arial"/>
                <a:cs typeface="Arial"/>
              </a:rPr>
              <a:t>Dasar </a:t>
            </a:r>
            <a:r>
              <a:rPr lang="en-US" sz="1200" err="1">
                <a:solidFill>
                  <a:srgbClr val="3D4449"/>
                </a:solidFill>
                <a:latin typeface="Arial"/>
                <a:cs typeface="Arial"/>
              </a:rPr>
              <a:t>Repositori</a:t>
            </a:r>
            <a:r>
              <a:rPr lang="en-US" sz="1200" dirty="0">
                <a:solidFill>
                  <a:srgbClr val="3D4449"/>
                </a:solidFill>
                <a:latin typeface="Arial"/>
                <a:cs typeface="Arial"/>
              </a:rPr>
              <a:t> </a:t>
            </a:r>
            <a:r>
              <a:rPr lang="en-US" sz="1200" err="1">
                <a:solidFill>
                  <a:srgbClr val="3D4449"/>
                </a:solidFill>
                <a:latin typeface="Arial"/>
                <a:cs typeface="Arial"/>
              </a:rPr>
              <a:t>Institusi</a:t>
            </a:r>
            <a:r>
              <a:rPr lang="en-US" sz="1200" dirty="0">
                <a:solidFill>
                  <a:srgbClr val="3D4449"/>
                </a:solidFill>
                <a:latin typeface="Arial"/>
                <a:cs typeface="Arial"/>
              </a:rPr>
              <a:t> UMS  (UMSIR)</a:t>
            </a:r>
            <a:endParaRPr lang="en-US" sz="12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AA92F-5F31-0338-500E-8380086E3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7962770" y="153565"/>
            <a:ext cx="1569316" cy="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4394-3DFF-28E2-FE17-1E209111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B25FF205-8A49-B95D-A514-616488515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32" y="-3590"/>
            <a:ext cx="2547696" cy="854063"/>
          </a:xfrm>
          <a:prstGeom prst="rect">
            <a:avLst/>
          </a:prstGeom>
        </p:spPr>
      </p:pic>
      <p:pic>
        <p:nvPicPr>
          <p:cNvPr id="6" name="Picture 5" descr="A paper with text on it&#10;&#10;Description automatically generated">
            <a:extLst>
              <a:ext uri="{FF2B5EF4-FFF2-40B4-BE49-F238E27FC236}">
                <a16:creationId xmlns:a16="http://schemas.microsoft.com/office/drawing/2014/main" id="{BF16D09C-1E51-B2B9-32A2-F40B6F632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171" y="1012371"/>
            <a:ext cx="3549836" cy="3362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aper with text on it&#10;&#10;Description automatically generated">
            <a:extLst>
              <a:ext uri="{FF2B5EF4-FFF2-40B4-BE49-F238E27FC236}">
                <a16:creationId xmlns:a16="http://schemas.microsoft.com/office/drawing/2014/main" id="{5E4848A0-5E4B-11A0-6C43-6D6DDE72A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941" y="2293917"/>
            <a:ext cx="3556792" cy="2448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E9450D8-3280-8E1E-4713-3132B05DB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758" y="3916496"/>
            <a:ext cx="3174179" cy="2912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aper with text on it&#10;&#10;Description automatically generated">
            <a:extLst>
              <a:ext uri="{FF2B5EF4-FFF2-40B4-BE49-F238E27FC236}">
                <a16:creationId xmlns:a16="http://schemas.microsoft.com/office/drawing/2014/main" id="{F81C1AE3-6688-3475-C3F5-74671B89D8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814" r="1943" b="34364"/>
          <a:stretch/>
        </p:blipFill>
        <p:spPr>
          <a:xfrm>
            <a:off x="8297403" y="5039017"/>
            <a:ext cx="3812526" cy="17881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5024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D265-E7AF-20AD-9961-75C7C10D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A6F95-976B-6F9D-B798-3E4AE1453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110631"/>
            <a:ext cx="10168128" cy="4476586"/>
          </a:xfrm>
        </p:spPr>
        <p:txBody>
          <a:bodyPr lIns="109728" tIns="109728" rIns="109728" bIns="91440" anchor="t"/>
          <a:lstStyle/>
          <a:p>
            <a:r>
              <a:rPr lang="en-GB" dirty="0" err="1"/>
              <a:t>iOER</a:t>
            </a:r>
            <a:endParaRPr lang="en-US" dirty="0" err="1"/>
          </a:p>
          <a:p>
            <a:r>
              <a:rPr lang="en-GB" dirty="0" err="1">
                <a:ea typeface="+mn-lt"/>
                <a:cs typeface="+mn-lt"/>
              </a:rPr>
              <a:t>ePrints</a:t>
            </a:r>
            <a:r>
              <a:rPr lang="en-GB" dirty="0">
                <a:ea typeface="+mn-lt"/>
                <a:cs typeface="+mn-lt"/>
              </a:rPr>
              <a:t> (UMS Institutional Repository)</a:t>
            </a:r>
            <a:endParaRPr lang="en-GB" dirty="0"/>
          </a:p>
          <a:p>
            <a:r>
              <a:rPr lang="en-GB" dirty="0"/>
              <a:t>Open Access Publication</a:t>
            </a:r>
          </a:p>
          <a:p>
            <a:r>
              <a:rPr lang="en-GB" dirty="0"/>
              <a:t>Open Text Book</a:t>
            </a:r>
            <a:endParaRPr lang="en-GB"/>
          </a:p>
          <a:p>
            <a:r>
              <a:rPr lang="en-GB" dirty="0"/>
              <a:t>Open Data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4394-3DFF-28E2-FE17-1E209111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3C61A-F092-162E-1FE4-AA49ED9F0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7962770" y="153565"/>
            <a:ext cx="1569316" cy="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AEA951CD-F69A-E0E9-7922-3B1304AB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32" y="-3590"/>
            <a:ext cx="2547696" cy="8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2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D265-E7AF-20AD-9961-75C7C10D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A6F95-976B-6F9D-B798-3E4AE1453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84" y="1615999"/>
            <a:ext cx="1438550" cy="853744"/>
          </a:xfrm>
        </p:spPr>
        <p:txBody>
          <a:bodyPr lIns="109728" tIns="109728" rIns="109728" bIns="91440" anchor="t"/>
          <a:lstStyle/>
          <a:p>
            <a:r>
              <a:rPr lang="en-GB"/>
              <a:t>IOER</a:t>
            </a:r>
            <a:endParaRPr lang="en-US"/>
          </a:p>
          <a:p>
            <a:endParaRPr lang="en-GB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4394-3DFF-28E2-FE17-1E209111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3C61A-F092-162E-1FE4-AA49ED9F0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7962770" y="153565"/>
            <a:ext cx="1569316" cy="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AEA951CD-F69A-E0E9-7922-3B1304AB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32" y="-3590"/>
            <a:ext cx="2547696" cy="854063"/>
          </a:xfrm>
          <a:prstGeom prst="rect">
            <a:avLst/>
          </a:prstGeom>
        </p:spPr>
      </p:pic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3EA5448F-5686-8629-4847-59C2E65DC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27" y="2347494"/>
            <a:ext cx="3696769" cy="3259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A44B5EE-D259-877A-0223-6CFFE5244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703" y="1077494"/>
            <a:ext cx="4687856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E6684A2-14D7-9AD5-4D76-2418D0802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232" y="2654968"/>
            <a:ext cx="4946062" cy="34062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600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D265-E7AF-20AD-9961-75C7C10D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A6F95-976B-6F9D-B798-3E4AE1453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84" y="1615999"/>
            <a:ext cx="2774524" cy="853744"/>
          </a:xfrm>
        </p:spPr>
        <p:txBody>
          <a:bodyPr lIns="109728" tIns="109728" rIns="109728" bIns="91440" anchor="t"/>
          <a:lstStyle/>
          <a:p>
            <a:r>
              <a:rPr lang="en-US" sz="2000">
                <a:solidFill>
                  <a:srgbClr val="3D4449"/>
                </a:solidFill>
                <a:latin typeface="Arial"/>
                <a:cs typeface="Arial"/>
              </a:rPr>
              <a:t>UMS Institutional Repository</a:t>
            </a:r>
            <a:br>
              <a:rPr lang="en-US" sz="2000">
                <a:solidFill>
                  <a:srgbClr val="3D4449"/>
                </a:solidFill>
                <a:latin typeface="Arial"/>
                <a:cs typeface="Arial"/>
              </a:rPr>
            </a:br>
            <a:endParaRPr lang="en-US" sz="2000">
              <a:solidFill>
                <a:srgbClr val="3D4449"/>
              </a:solidFill>
              <a:latin typeface="Arial"/>
              <a:cs typeface="Arial"/>
            </a:endParaRPr>
          </a:p>
          <a:p>
            <a:endParaRPr lang="en-GB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4394-3DFF-28E2-FE17-1E209111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3C61A-F092-162E-1FE4-AA49ED9F0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7962770" y="153565"/>
            <a:ext cx="1569316" cy="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AEA951CD-F69A-E0E9-7922-3B1304AB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32" y="-3590"/>
            <a:ext cx="2547696" cy="854063"/>
          </a:xfrm>
          <a:prstGeom prst="rect">
            <a:avLst/>
          </a:prstGeom>
        </p:spPr>
      </p:pic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AA9CA23B-BB42-B8EE-58DC-1233E77D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53" y="2568766"/>
            <a:ext cx="8644246" cy="3444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C2DCD480-E369-2203-9C14-DAE36CCA6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339" y="1064791"/>
            <a:ext cx="6793675" cy="2443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8CFF9806-A787-4B13-0AFB-866D4CDFB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934" y="2829190"/>
            <a:ext cx="7120246" cy="36278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9787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D265-E7AF-20AD-9961-75C7C10D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A6F95-976B-6F9D-B798-3E4AE1453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84" y="1615999"/>
            <a:ext cx="2606291" cy="853744"/>
          </a:xfrm>
        </p:spPr>
        <p:txBody>
          <a:bodyPr lIns="109728" tIns="109728" rIns="109728" bIns="91440" anchor="t"/>
          <a:lstStyle/>
          <a:p>
            <a:r>
              <a:rPr lang="en-US" sz="2000">
                <a:solidFill>
                  <a:srgbClr val="3D4449"/>
                </a:solidFill>
                <a:latin typeface="Arial"/>
                <a:cs typeface="Arial"/>
              </a:rPr>
              <a:t>TEL@UMS sharing platform</a:t>
            </a:r>
            <a:br>
              <a:rPr lang="en-US" sz="2000">
                <a:solidFill>
                  <a:srgbClr val="3D4449"/>
                </a:solidFill>
                <a:latin typeface="Arial"/>
                <a:cs typeface="Arial"/>
              </a:rPr>
            </a:br>
            <a:endParaRPr lang="en-US" sz="2000">
              <a:solidFill>
                <a:srgbClr val="3D4449"/>
              </a:solidFill>
              <a:latin typeface="Arial"/>
              <a:cs typeface="Arial"/>
            </a:endParaRPr>
          </a:p>
          <a:p>
            <a:endParaRPr lang="en-GB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4394-3DFF-28E2-FE17-1E209111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3C61A-F092-162E-1FE4-AA49ED9F0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7962770" y="153565"/>
            <a:ext cx="1569316" cy="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AEA951CD-F69A-E0E9-7922-3B1304AB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32" y="-3590"/>
            <a:ext cx="2547696" cy="854063"/>
          </a:xfrm>
          <a:prstGeom prst="rect">
            <a:avLst/>
          </a:prstGeom>
        </p:spPr>
      </p:pic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E410AE6C-3B3F-E950-4A73-0D35BC1E1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77" y="2471449"/>
            <a:ext cx="5125673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black rectangular object with white text&#10;&#10;Description automatically generated">
            <a:extLst>
              <a:ext uri="{FF2B5EF4-FFF2-40B4-BE49-F238E27FC236}">
                <a16:creationId xmlns:a16="http://schemas.microsoft.com/office/drawing/2014/main" id="{DF2C038C-716D-C66D-516E-5426F27F8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492" y="1017971"/>
            <a:ext cx="6096000" cy="3345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0D259266-6858-7816-07AD-DBBFBBFFC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074" y="2742920"/>
            <a:ext cx="5300204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0908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D265-E7AF-20AD-9961-75C7C10D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A6F95-976B-6F9D-B798-3E4AE1453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65" y="2022588"/>
            <a:ext cx="10168129" cy="4475467"/>
          </a:xfrm>
        </p:spPr>
        <p:txBody>
          <a:bodyPr lIns="109728" tIns="109728" rIns="109728" bIns="91440" anchor="t"/>
          <a:lstStyle/>
          <a:p>
            <a:pPr marL="0" indent="0">
              <a:buNone/>
            </a:pPr>
            <a:r>
              <a:rPr lang="en-MY" sz="1600" dirty="0">
                <a:latin typeface="Arial"/>
                <a:cs typeface="Arial"/>
              </a:rPr>
              <a:t>Strategies and activities related to the business, applications, technology,  storage, organisation, and description of data and related research materials.</a:t>
            </a:r>
            <a:endParaRPr lang="en-MY" sz="1600" dirty="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MY" sz="1600" dirty="0">
                <a:latin typeface="Arial"/>
                <a:ea typeface="Aptos" panose="020B0004020202020204" pitchFamily="34" charset="0"/>
                <a:cs typeface="Arial"/>
              </a:rPr>
              <a:t>Enterprise Architecture</a:t>
            </a:r>
          </a:p>
          <a:p>
            <a:pPr>
              <a:lnSpc>
                <a:spcPct val="100000"/>
              </a:lnSpc>
            </a:pPr>
            <a:r>
              <a:rPr lang="en-MY" sz="1600" dirty="0">
                <a:latin typeface="Arial"/>
                <a:ea typeface="Aptos" panose="020B0004020202020204" pitchFamily="34" charset="0"/>
                <a:cs typeface="Arial"/>
              </a:rPr>
              <a:t>Data Architecture </a:t>
            </a:r>
          </a:p>
          <a:p>
            <a:pPr>
              <a:lnSpc>
                <a:spcPct val="100000"/>
              </a:lnSpc>
            </a:pPr>
            <a:r>
              <a:rPr lang="en-MY" sz="1600" dirty="0">
                <a:effectLst/>
                <a:latin typeface="Arial"/>
                <a:ea typeface="Aptos" panose="020B0004020202020204" pitchFamily="34" charset="0"/>
                <a:cs typeface="Arial"/>
              </a:rPr>
              <a:t>Data Warehouse</a:t>
            </a:r>
            <a:endParaRPr lang="en-MY" dirty="0"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</a:pPr>
            <a:r>
              <a:rPr lang="en-MY" sz="1600" dirty="0">
                <a:effectLst/>
                <a:latin typeface="Arial"/>
                <a:ea typeface="Aptos" panose="020B0004020202020204" pitchFamily="34" charset="0"/>
                <a:cs typeface="Arial"/>
              </a:rPr>
              <a:t>Centralised Data Repository</a:t>
            </a:r>
            <a:r>
              <a:rPr lang="en-MY" sz="1600" dirty="0">
                <a:latin typeface="Arial"/>
                <a:ea typeface="Aptos" panose="020B0004020202020204" pitchFamily="34" charset="0"/>
                <a:cs typeface="Arial"/>
              </a:rPr>
              <a:t> </a:t>
            </a:r>
          </a:p>
          <a:p>
            <a:pPr marL="800100" lvl="1" indent="-342900">
              <a:lnSpc>
                <a:spcPct val="100000"/>
              </a:lnSpc>
            </a:pPr>
            <a:r>
              <a:rPr lang="en-MY" sz="1600" dirty="0">
                <a:effectLst/>
                <a:latin typeface="Arial"/>
                <a:ea typeface="Aptos" panose="020B0004020202020204" pitchFamily="34" charset="0"/>
                <a:cs typeface="Arial"/>
              </a:rPr>
              <a:t>Data Integration and Standardisation</a:t>
            </a:r>
          </a:p>
          <a:p>
            <a:pPr marL="800100" lvl="1" indent="-342900">
              <a:lnSpc>
                <a:spcPct val="100000"/>
              </a:lnSpc>
            </a:pPr>
            <a:r>
              <a:rPr lang="en-MY" sz="1600" dirty="0">
                <a:effectLst/>
                <a:latin typeface="Arial"/>
                <a:ea typeface="Aptos" panose="020B0004020202020204" pitchFamily="34" charset="0"/>
                <a:cs typeface="Arial"/>
              </a:rPr>
              <a:t>Scalability and Performance</a:t>
            </a:r>
          </a:p>
          <a:p>
            <a:pPr marL="800100" lvl="1" indent="-342900">
              <a:lnSpc>
                <a:spcPct val="100000"/>
              </a:lnSpc>
            </a:pPr>
            <a:r>
              <a:rPr lang="en-MY" sz="1600" dirty="0">
                <a:effectLst/>
                <a:latin typeface="Arial"/>
                <a:ea typeface="Aptos" panose="020B0004020202020204" pitchFamily="34" charset="0"/>
                <a:cs typeface="Arial"/>
              </a:rPr>
              <a:t>Data Governance and Security</a:t>
            </a:r>
            <a:r>
              <a:rPr lang="en-MY" sz="1600" dirty="0">
                <a:latin typeface="Arial"/>
                <a:ea typeface="Aptos" panose="020B0004020202020204" pitchFamily="34" charset="0"/>
                <a:cs typeface="Arial"/>
              </a:rPr>
              <a:t> </a:t>
            </a:r>
            <a:endParaRPr lang="en-MY" sz="16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MY" sz="1600" dirty="0">
                <a:latin typeface="Arial"/>
                <a:ea typeface="Aptos" panose="020B0004020202020204" pitchFamily="34" charset="0"/>
                <a:cs typeface="Arial"/>
              </a:rPr>
              <a:t>Big Data</a:t>
            </a:r>
            <a:r>
              <a:rPr lang="en-MY" sz="1600" dirty="0">
                <a:effectLst/>
                <a:latin typeface="Arial"/>
                <a:ea typeface="Aptos" panose="020B0004020202020204" pitchFamily="34" charset="0"/>
                <a:cs typeface="Arial"/>
              </a:rPr>
              <a:t> Analytics</a:t>
            </a:r>
          </a:p>
          <a:p>
            <a:pPr marL="800100" lvl="1" indent="-342900">
              <a:lnSpc>
                <a:spcPct val="100000"/>
              </a:lnSpc>
            </a:pPr>
            <a:r>
              <a:rPr lang="en-MY" sz="1600" dirty="0">
                <a:effectLst/>
                <a:latin typeface="Arial"/>
                <a:ea typeface="Aptos" panose="020B0004020202020204" pitchFamily="34" charset="0"/>
                <a:cs typeface="Arial"/>
              </a:rPr>
              <a:t>Dashboards and Advanced Analytics</a:t>
            </a:r>
            <a:r>
              <a:rPr lang="en-MY" sz="1600" dirty="0">
                <a:latin typeface="Arial"/>
                <a:ea typeface="Aptos" panose="020B0004020202020204" pitchFamily="34" charset="0"/>
                <a:cs typeface="Arial"/>
              </a:rPr>
              <a:t> </a:t>
            </a:r>
            <a:endParaRPr lang="en-MY" sz="16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</a:pPr>
            <a:r>
              <a:rPr lang="en-MY" sz="1600" dirty="0">
                <a:latin typeface="Arial"/>
                <a:ea typeface="Aptos" panose="020B0004020202020204" pitchFamily="34" charset="0"/>
                <a:cs typeface="Arial"/>
              </a:rPr>
              <a:t>Data Lake</a:t>
            </a:r>
            <a:endParaRPr lang="en-GB" sz="16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69F4A-16A7-C62E-9B9B-BBF62FB5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8</a:t>
            </a:fld>
            <a:endParaRPr lang="en-US"/>
          </a:p>
        </p:txBody>
      </p:sp>
      <p:pic>
        <p:nvPicPr>
          <p:cNvPr id="1028" name="Picture 4" descr="Custom-built Data Warehouses">
            <a:extLst>
              <a:ext uri="{FF2B5EF4-FFF2-40B4-BE49-F238E27FC236}">
                <a16:creationId xmlns:a16="http://schemas.microsoft.com/office/drawing/2014/main" id="{9A472188-6A6A-73B1-333E-3C0E4E945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16074" r="5251" b="10069"/>
          <a:stretch/>
        </p:blipFill>
        <p:spPr bwMode="auto">
          <a:xfrm>
            <a:off x="5802363" y="3599550"/>
            <a:ext cx="5810597" cy="215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481FC-8367-CA5E-16FE-48270C342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7962770" y="153565"/>
            <a:ext cx="1569316" cy="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2FFF61EC-ED02-97F2-4B1A-E49B2CA01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32" y="-3590"/>
            <a:ext cx="2547696" cy="8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1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D265-E7AF-20AD-9961-75C7C10D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69F4A-16A7-C62E-9B9B-BBF62FB5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481FC-8367-CA5E-16FE-48270C342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0"/>
          <a:stretch/>
        </p:blipFill>
        <p:spPr bwMode="auto">
          <a:xfrm>
            <a:off x="7962770" y="153565"/>
            <a:ext cx="1569316" cy="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2FFF61EC-ED02-97F2-4B1A-E49B2CA01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32" y="-3590"/>
            <a:ext cx="2547696" cy="854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300B41-4F0D-E9FD-3C2D-BD8028A64D6C}"/>
              </a:ext>
            </a:extLst>
          </p:cNvPr>
          <p:cNvSpPr txBox="1"/>
          <p:nvPr/>
        </p:nvSpPr>
        <p:spPr>
          <a:xfrm>
            <a:off x="1115967" y="1400384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EA UMS</a:t>
            </a:r>
          </a:p>
          <a:p>
            <a:r>
              <a:rPr lang="en-GB" i="1"/>
              <a:t>Enterprise Architecture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962E28-84B4-53A2-52B8-DF2ADF5C4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598" y="1235293"/>
            <a:ext cx="4239675" cy="54555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diagram of a data flow&#10;&#10;Description automatically generated">
            <a:extLst>
              <a:ext uri="{FF2B5EF4-FFF2-40B4-BE49-F238E27FC236}">
                <a16:creationId xmlns:a16="http://schemas.microsoft.com/office/drawing/2014/main" id="{9A3B95AC-BAE9-1E67-5352-C3855BC56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579" y="3354819"/>
            <a:ext cx="6096000" cy="32989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-up of a poster&#10;&#10;Description automatically generated">
            <a:extLst>
              <a:ext uri="{FF2B5EF4-FFF2-40B4-BE49-F238E27FC236}">
                <a16:creationId xmlns:a16="http://schemas.microsoft.com/office/drawing/2014/main" id="{4475F7BD-EDD9-A6D2-D550-5D145FFF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7" y="2345333"/>
            <a:ext cx="3631557" cy="24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3461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24393F"/>
      </a:dk2>
      <a:lt2>
        <a:srgbClr val="E8E8E2"/>
      </a:lt2>
      <a:accent1>
        <a:srgbClr val="8885D7"/>
      </a:accent1>
      <a:accent2>
        <a:srgbClr val="6A90CE"/>
      </a:accent2>
      <a:accent3>
        <a:srgbClr val="5AAEC3"/>
      </a:accent3>
      <a:accent4>
        <a:srgbClr val="5DB4A2"/>
      </a:accent4>
      <a:accent5>
        <a:srgbClr val="68B484"/>
      </a:accent5>
      <a:accent6>
        <a:srgbClr val="62B65E"/>
      </a:accent6>
      <a:hlink>
        <a:srgbClr val="848651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A8EEACE2EC8647BC904886989969AF" ma:contentTypeVersion="4" ma:contentTypeDescription="Create a new document." ma:contentTypeScope="" ma:versionID="f1c5a0fd86cd2a839319205808200b0d">
  <xsd:schema xmlns:xsd="http://www.w3.org/2001/XMLSchema" xmlns:xs="http://www.w3.org/2001/XMLSchema" xmlns:p="http://schemas.microsoft.com/office/2006/metadata/properties" xmlns:ns2="5a1ef24b-30dc-489d-894b-77255c830bae" targetNamespace="http://schemas.microsoft.com/office/2006/metadata/properties" ma:root="true" ma:fieldsID="9a8bc565713c63e8ca0c5eba10be0cd7" ns2:_="">
    <xsd:import namespace="5a1ef24b-30dc-489d-894b-77255c830b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1ef24b-30dc-489d-894b-77255c830b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3A53E2-D711-4F99-A584-6EA354E6A58D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5a1ef24b-30dc-489d-894b-77255c830bae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47BB5E6-8E0E-43C8-993F-24B9813F974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5a1ef24b-30dc-489d-894b-77255c830b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224175-AC37-4D09-AA1E-A2EDA8E29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261</Words>
  <Application>Microsoft Office PowerPoint</Application>
  <PresentationFormat>Widescreen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Courier New</vt:lpstr>
      <vt:lpstr>Neue Haas Grotesk Text Pro</vt:lpstr>
      <vt:lpstr>AccentBoxVTI</vt:lpstr>
      <vt:lpstr>OPEN SCIENCE@UMS </vt:lpstr>
      <vt:lpstr>PowerPoint Presentation</vt:lpstr>
      <vt:lpstr>POLICIES AND GUIDELINES</vt:lpstr>
      <vt:lpstr>INITIATIVES</vt:lpstr>
      <vt:lpstr>INITIATIVES</vt:lpstr>
      <vt:lpstr>INITIATIVES</vt:lpstr>
      <vt:lpstr>INITIATIVES</vt:lpstr>
      <vt:lpstr>INFRASTRUCTURE</vt:lpstr>
      <vt:lpstr>INFRASTRUCTURE</vt:lpstr>
      <vt:lpstr>UMS DATA ARCHITECTURE</vt:lpstr>
      <vt:lpstr>INFRASTRUCTURE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Shweta Patil</dc:creator>
  <cp:lastModifiedBy>Shweta Patil</cp:lastModifiedBy>
  <cp:revision>88</cp:revision>
  <dcterms:created xsi:type="dcterms:W3CDTF">2024-03-07T04:00:05Z</dcterms:created>
  <dcterms:modified xsi:type="dcterms:W3CDTF">2024-04-02T04:56:14Z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0x010100ACA8EEACE2EC8647BC904886989969AF</vt:lpwstr>
  </property>
</Properties>
</file>