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4.svg" ContentType="image/svg+xml"/>
  <Override PartName="/ppt/media/image16.svg" ContentType="image/svg+xml"/>
  <Override PartName="/ppt/media/image18.svg" ContentType="image/svg+xml"/>
  <Override PartName="/ppt/media/image4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6"/>
  </p:notesMasterIdLst>
  <p:sldIdLst>
    <p:sldId id="257" r:id="rId3"/>
    <p:sldId id="2080" r:id="rId4"/>
    <p:sldId id="2087" r:id="rId5"/>
    <p:sldId id="2059" r:id="rId6"/>
    <p:sldId id="2107" r:id="rId7"/>
    <p:sldId id="2089" r:id="rId8"/>
    <p:sldId id="2070" r:id="rId9"/>
    <p:sldId id="2088" r:id="rId10"/>
    <p:sldId id="2069" r:id="rId11"/>
    <p:sldId id="2092" r:id="rId12"/>
    <p:sldId id="2095" r:id="rId13"/>
    <p:sldId id="2115" r:id="rId14"/>
    <p:sldId id="260" r:id="rId15"/>
  </p:sldIdLst>
  <p:sldSz cx="12192000" cy="6858000"/>
  <p:notesSz cx="6858000" cy="9144000"/>
  <p:embeddedFontLst>
    <p:embeddedFont>
      <p:font typeface="Garamond" panose="02020404030301010803" pitchFamily="18" charset="0"/>
      <p:regular r:id="rId21"/>
      <p:bold r:id="rId22"/>
      <p:italic r:id="rId23"/>
    </p:embeddedFont>
    <p:embeddedFont>
      <p:font typeface="DM Serif Display"/>
      <p:regular r:id="rId24"/>
    </p:embeddedFont>
    <p:embeddedFont>
      <p:font typeface="Cambria" panose="02040503050406030204" pitchFamily="18" charset="0"/>
      <p:regular r:id="rId25"/>
      <p:bold r:id="rId26"/>
      <p:italic r:id="rId27"/>
      <p:boldItalic r:id="rId28"/>
    </p:embeddedFont>
    <p:embeddedFont>
      <p:font typeface="Calibri" panose="020F0502020204030204"/>
      <p:regular r:id="rId29"/>
      <p:bold r:id="rId30"/>
      <p:italic r:id="rId31"/>
      <p:boldItalic r:id="rId32"/>
    </p:embeddedFont>
    <p:embeddedFont>
      <p:font typeface="Open Sans" panose="020B0606030504020204" pitchFamily="34" charset="0"/>
      <p:regular r:id="rId33"/>
      <p:bold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M Standard Template" id="{DE84584B-A5D0-41FC-A1BD-842205AC7447}">
          <p14:sldIdLst>
            <p14:sldId id="257"/>
            <p14:sldId id="2080"/>
            <p14:sldId id="2087"/>
            <p14:sldId id="2059"/>
            <p14:sldId id="2107"/>
            <p14:sldId id="2089"/>
            <p14:sldId id="2070"/>
            <p14:sldId id="2088"/>
            <p14:sldId id="2069"/>
            <p14:sldId id="2092"/>
            <p14:sldId id="2095"/>
            <p14:sldId id="2115"/>
            <p14:sldId id="260"/>
          </p14:sldIdLst>
        </p14:section>
      </p14:sectionLst>
    </p:ext>
    <p:ext uri="{EFAFB233-063F-42B5-8137-9DF3F51BA10A}">
      <p15:sldGuideLst xmlns:p15="http://schemas.microsoft.com/office/powerpoint/2012/main">
        <p15:guide id="1" orient="horz" pos="2196" userDrawn="1">
          <p15:clr>
            <a:srgbClr val="A4A3A4"/>
          </p15:clr>
        </p15:guide>
        <p15:guide id="2" pos="37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1" name="Abrizah"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20713"/>
    <a:srgbClr val="FFCD01"/>
    <a:srgbClr val="C00000"/>
    <a:srgbClr val="001F60"/>
    <a:srgbClr val="B39A00"/>
    <a:srgbClr val="5B9B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73" autoAdjust="0"/>
    <p:restoredTop sz="94660"/>
  </p:normalViewPr>
  <p:slideViewPr>
    <p:cSldViewPr showGuides="1">
      <p:cViewPr varScale="1">
        <p:scale>
          <a:sx n="78" d="100"/>
          <a:sy n="78" d="100"/>
        </p:scale>
        <p:origin x="200" y="824"/>
      </p:cViewPr>
      <p:guideLst>
        <p:guide orient="horz" pos="2196"/>
        <p:guide pos="3796"/>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54" d="100"/>
          <a:sy n="54" d="100"/>
        </p:scale>
        <p:origin x="2796"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customXml" Target="../customXml/item3.xml"/><Relationship Id="rId37" Type="http://schemas.openxmlformats.org/officeDocument/2006/relationships/customXml" Target="../customXml/item2.xml"/><Relationship Id="rId36" Type="http://schemas.openxmlformats.org/officeDocument/2006/relationships/customXml" Target="../customXml/item1.xml"/><Relationship Id="rId35" Type="http://schemas.openxmlformats.org/officeDocument/2006/relationships/font" Target="fonts/font15.fntdata"/><Relationship Id="rId34" Type="http://schemas.openxmlformats.org/officeDocument/2006/relationships/font" Target="fonts/font14.fntdata"/><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69767EC-45A5-4690-BD18-E11B67407D41}" type="doc">
      <dgm:prSet loTypeId="urn:microsoft.com/office/officeart/2005/8/layout/default" loCatId="list" qsTypeId="urn:microsoft.com/office/officeart/2005/8/quickstyle/simple5" qsCatId="simple" csTypeId="urn:microsoft.com/office/officeart/2005/8/colors/accent1_2" csCatId="accent1" phldr="0"/>
      <dgm:spPr/>
      <dgm:t>
        <a:bodyPr/>
        <a:p>
          <a:endParaRPr lang="en-US"/>
        </a:p>
      </dgm:t>
    </dgm:pt>
    <dgm:pt modelId="{9B6BB80D-CE45-4175-8E2D-4905C0D010CD}">
      <dgm:prSet phldrT="[Text]" phldr="0" custT="0"/>
      <dgm:spPr/>
      <dgm:t>
        <a:bodyPr vert="horz" wrap="square"/>
        <a:p>
          <a:pPr>
            <a:lnSpc>
              <a:spcPct val="100000"/>
            </a:lnSpc>
            <a:spcBef>
              <a:spcPct val="0"/>
            </a:spcBef>
            <a:spcAft>
              <a:spcPct val="35000"/>
            </a:spcAft>
          </a:pPr>
          <a:r>
            <a:rPr lang="en-MY" altLang="en-US"/>
            <a:t>Mandate open access science</a:t>
          </a:r>
          <a:r>
            <a:rPr lang="en-MY" altLang="en-US"/>
            <a:t/>
          </a:r>
          <a:endParaRPr lang="en-MY" altLang="en-US"/>
        </a:p>
      </dgm:t>
    </dgm:pt>
    <dgm:pt modelId="{BB1D02B8-EBBE-4750-81F7-841715D8CAD2}" cxnId="{D588F6D0-74AF-4154-B283-F0BEE04C7321}" type="parTrans">
      <dgm:prSet/>
      <dgm:spPr/>
      <dgm:t>
        <a:bodyPr/>
        <a:p>
          <a:endParaRPr lang="en-US"/>
        </a:p>
      </dgm:t>
    </dgm:pt>
    <dgm:pt modelId="{59718BFC-7461-43EC-A70B-78CAAE8F9086}" cxnId="{D588F6D0-74AF-4154-B283-F0BEE04C7321}" type="sibTrans">
      <dgm:prSet/>
      <dgm:spPr/>
      <dgm:t>
        <a:bodyPr/>
        <a:p>
          <a:endParaRPr lang="en-US"/>
        </a:p>
      </dgm:t>
    </dgm:pt>
    <dgm:pt modelId="{4FA167C7-41CD-4946-9FE3-982B93A7A123}">
      <dgm:prSet phldrT="[Text]" phldr="0" custT="0"/>
      <dgm:spPr/>
      <dgm:t>
        <a:bodyPr vert="horz" wrap="square"/>
        <a:p>
          <a:pPr>
            <a:lnSpc>
              <a:spcPct val="100000"/>
            </a:lnSpc>
            <a:spcBef>
              <a:spcPct val="0"/>
            </a:spcBef>
            <a:spcAft>
              <a:spcPct val="35000"/>
            </a:spcAft>
          </a:pPr>
          <a:r>
            <a:rPr lang="en-MY" altLang="en-US"/>
            <a:t>Push for open data sharing</a:t>
          </a:r>
          <a:r>
            <a:rPr lang="en-MY" altLang="en-US"/>
            <a:t/>
          </a:r>
          <a:endParaRPr lang="en-MY" altLang="en-US"/>
        </a:p>
      </dgm:t>
    </dgm:pt>
    <dgm:pt modelId="{0FBEE49D-B4F4-4FDC-A0B8-82C9EAE8FC49}" cxnId="{64F85D68-9AEC-4CBF-9952-0D7D1A9ACAC3}" type="parTrans">
      <dgm:prSet/>
      <dgm:spPr/>
      <dgm:t>
        <a:bodyPr/>
        <a:p>
          <a:endParaRPr lang="en-US"/>
        </a:p>
      </dgm:t>
    </dgm:pt>
    <dgm:pt modelId="{A5DEF5B1-D3B3-42ED-86C6-DE0BFE8F1D5E}" cxnId="{64F85D68-9AEC-4CBF-9952-0D7D1A9ACAC3}" type="sibTrans">
      <dgm:prSet/>
      <dgm:spPr/>
      <dgm:t>
        <a:bodyPr/>
        <a:p>
          <a:endParaRPr lang="en-US"/>
        </a:p>
      </dgm:t>
    </dgm:pt>
    <dgm:pt modelId="{012E2374-9848-4A3A-A4CB-AB21E01F47B2}">
      <dgm:prSet phldrT="[Text]" phldr="0" custT="0"/>
      <dgm:spPr/>
      <dgm:t>
        <a:bodyPr vert="horz" wrap="square"/>
        <a:p>
          <a:pPr>
            <a:lnSpc>
              <a:spcPct val="100000"/>
            </a:lnSpc>
            <a:spcBef>
              <a:spcPct val="0"/>
            </a:spcBef>
            <a:spcAft>
              <a:spcPct val="35000"/>
            </a:spcAft>
          </a:pPr>
          <a:r>
            <a:rPr lang="en-US" altLang="en-MY"/>
            <a:t>Enhanced research transparency &amp; integrity</a:t>
          </a:r>
          <a:endParaRPr lang="en-US" altLang="en-MY"/>
        </a:p>
      </dgm:t>
    </dgm:pt>
    <dgm:pt modelId="{62C7854A-82A8-4FC8-9834-5F3449F276F1}" cxnId="{79A5DC0C-FC1E-4F1E-B7A6-44C8751B2B92}" type="parTrans">
      <dgm:prSet/>
      <dgm:spPr/>
      <dgm:t>
        <a:bodyPr/>
        <a:p>
          <a:endParaRPr lang="en-US"/>
        </a:p>
      </dgm:t>
    </dgm:pt>
    <dgm:pt modelId="{AEF6F788-4997-4B27-9CA3-00098FDB30A5}" cxnId="{79A5DC0C-FC1E-4F1E-B7A6-44C8751B2B92}" type="sibTrans">
      <dgm:prSet/>
      <dgm:spPr/>
      <dgm:t>
        <a:bodyPr/>
        <a:p>
          <a:endParaRPr lang="en-US"/>
        </a:p>
      </dgm:t>
    </dgm:pt>
    <dgm:pt modelId="{7445BF43-8F4F-4601-8E54-44F36454B2AE}">
      <dgm:prSet phldrT="[Text]" phldr="0" custT="0"/>
      <dgm:spPr/>
      <dgm:t>
        <a:bodyPr vert="horz" wrap="square"/>
        <a:p>
          <a:pPr>
            <a:lnSpc>
              <a:spcPct val="100000"/>
            </a:lnSpc>
            <a:spcBef>
              <a:spcPct val="0"/>
            </a:spcBef>
            <a:spcAft>
              <a:spcPct val="35000"/>
            </a:spcAft>
          </a:pPr>
          <a:r>
            <a:rPr lang="en-US" altLang="en-MY"/>
            <a:t>Innovation &amp; societal impact</a:t>
          </a:r>
          <a:endParaRPr lang="en-US" altLang="en-MY"/>
        </a:p>
      </dgm:t>
    </dgm:pt>
    <dgm:pt modelId="{0F92155C-AC9D-4FA3-A8E0-B855B2434614}" cxnId="{C5457E4B-BE29-4A06-98CB-10663FC96EB9}" type="parTrans">
      <dgm:prSet/>
      <dgm:spPr/>
      <dgm:t>
        <a:bodyPr/>
        <a:p>
          <a:endParaRPr lang="en-US"/>
        </a:p>
      </dgm:t>
    </dgm:pt>
    <dgm:pt modelId="{053FC03B-A92E-4CAC-B45E-1DF4D29ECD7A}" cxnId="{C5457E4B-BE29-4A06-98CB-10663FC96EB9}" type="sibTrans">
      <dgm:prSet/>
      <dgm:spPr/>
      <dgm:t>
        <a:bodyPr/>
        <a:p>
          <a:endParaRPr lang="en-US"/>
        </a:p>
      </dgm:t>
    </dgm:pt>
    <dgm:pt modelId="{6509179F-ACA4-4700-A36E-219FB6C410E8}">
      <dgm:prSet phldrT="[Text]" phldr="0" custT="0"/>
      <dgm:spPr/>
      <dgm:t>
        <a:bodyPr vert="horz" wrap="square"/>
        <a:p>
          <a:pPr>
            <a:lnSpc>
              <a:spcPct val="100000"/>
            </a:lnSpc>
            <a:spcBef>
              <a:spcPct val="0"/>
            </a:spcBef>
            <a:spcAft>
              <a:spcPct val="35000"/>
            </a:spcAft>
          </a:pPr>
          <a:r>
            <a:rPr lang="en-MY" altLang="en-US"/>
            <a:t>Foster and create incentives; develop systems to allay fears and reward openness</a:t>
          </a:r>
          <a:endParaRPr lang="en-MY" altLang="en-US"/>
        </a:p>
      </dgm:t>
    </dgm:pt>
    <dgm:pt modelId="{71565FF3-755E-45E8-BA70-1F310FD4C06B}" cxnId="{6B7E4814-21A4-478D-9FB1-31012B04FF54}" type="parTrans">
      <dgm:prSet/>
      <dgm:spPr/>
      <dgm:t>
        <a:bodyPr/>
        <a:p>
          <a:endParaRPr lang="en-US"/>
        </a:p>
      </dgm:t>
    </dgm:pt>
    <dgm:pt modelId="{7D36E41E-D04A-42FB-96E3-A252BA9520CB}" cxnId="{6B7E4814-21A4-478D-9FB1-31012B04FF54}" type="sibTrans">
      <dgm:prSet/>
      <dgm:spPr/>
      <dgm:t>
        <a:bodyPr/>
        <a:p>
          <a:endParaRPr lang="en-US"/>
        </a:p>
      </dgm:t>
    </dgm:pt>
    <dgm:pt modelId="{4F4E490C-2C87-4055-B0E3-17CB26C2B3DE}">
      <dgm:prSet phldr="0" custT="0"/>
      <dgm:spPr/>
      <dgm:t>
        <a:bodyPr vert="horz" wrap="square"/>
        <a:p>
          <a:pPr>
            <a:lnSpc>
              <a:spcPct val="100000"/>
            </a:lnSpc>
            <a:spcBef>
              <a:spcPct val="0"/>
            </a:spcBef>
            <a:spcAft>
              <a:spcPct val="35000"/>
            </a:spcAft>
          </a:pPr>
          <a:r>
            <a:rPr lang="en-US" altLang="en-MY"/>
            <a:t>Merit</a:t>
          </a:r>
          <a:r>
            <a:rPr lang="en-MY"/>
            <a:t> </a:t>
          </a:r>
          <a:r>
            <a:rPr lang="en-US" altLang="en-MY"/>
            <a:t>affordable </a:t>
          </a:r>
          <a:r>
            <a:rPr lang="en-MY"/>
            <a:t>open </a:t>
          </a:r>
          <a:r>
            <a:rPr lang="en-US" altLang="en-MY"/>
            <a:t>access </a:t>
          </a:r>
          <a:endParaRPr lang="en-US" altLang="en-MY"/>
        </a:p>
      </dgm:t>
    </dgm:pt>
    <dgm:pt modelId="{B8A62883-76EF-4D39-9621-B72903A1D17C}" cxnId="{BB04D44F-FD5B-4C84-B927-607019E83148}" type="parTrans">
      <dgm:prSet/>
      <dgm:spPr/>
    </dgm:pt>
    <dgm:pt modelId="{39BF3474-026F-472C-B32F-EB80316B8044}" cxnId="{BB04D44F-FD5B-4C84-B927-607019E83148}" type="sibTrans">
      <dgm:prSet/>
      <dgm:spPr/>
    </dgm:pt>
    <dgm:pt modelId="{6263A432-66E8-42C0-87B1-FDFFB789EC9E}" type="pres">
      <dgm:prSet presAssocID="{A69767EC-45A5-4690-BD18-E11B67407D41}" presName="diagram" presStyleCnt="0">
        <dgm:presLayoutVars>
          <dgm:dir/>
          <dgm:resizeHandles val="exact"/>
        </dgm:presLayoutVars>
      </dgm:prSet>
      <dgm:spPr/>
    </dgm:pt>
    <dgm:pt modelId="{45BC76BB-AE4B-4A92-A58B-7E063DBD1E24}" type="pres">
      <dgm:prSet presAssocID="{9B6BB80D-CE45-4175-8E2D-4905C0D010CD}" presName="node" presStyleLbl="node1" presStyleIdx="0" presStyleCnt="6">
        <dgm:presLayoutVars>
          <dgm:bulletEnabled val="1"/>
        </dgm:presLayoutVars>
      </dgm:prSet>
      <dgm:spPr/>
    </dgm:pt>
    <dgm:pt modelId="{27FEB09D-0795-4328-AC3A-216994F3D6B6}" type="pres">
      <dgm:prSet presAssocID="{59718BFC-7461-43EC-A70B-78CAAE8F9086}" presName="sibTrans" presStyleCnt="0"/>
      <dgm:spPr/>
    </dgm:pt>
    <dgm:pt modelId="{847E901F-75F0-4307-BA30-D30DEFF4E488}" type="pres">
      <dgm:prSet presAssocID="{4FA167C7-41CD-4946-9FE3-982B93A7A123}" presName="node" presStyleLbl="node1" presStyleIdx="1" presStyleCnt="6" custLinFactX="-9330" custLinFactY="11898" custLinFactNeighborX="-100000" custLinFactNeighborY="100000">
        <dgm:presLayoutVars>
          <dgm:bulletEnabled val="1"/>
        </dgm:presLayoutVars>
      </dgm:prSet>
      <dgm:spPr/>
    </dgm:pt>
    <dgm:pt modelId="{53665879-D2CA-4AD3-85DF-9C98D3EE79E3}" type="pres">
      <dgm:prSet presAssocID="{A5DEF5B1-D3B3-42ED-86C6-DE0BFE8F1D5E}" presName="sibTrans" presStyleCnt="0"/>
      <dgm:spPr/>
    </dgm:pt>
    <dgm:pt modelId="{43B36D94-2B60-4FDF-86E6-EEE9BC8470EF}" type="pres">
      <dgm:prSet presAssocID="{012E2374-9848-4A3A-A4CB-AB21E01F47B2}" presName="node" presStyleLbl="node1" presStyleIdx="2" presStyleCnt="6" custLinFactX="6937" custLinFactY="-19000" custLinFactNeighborX="100000" custLinFactNeighborY="-100000">
        <dgm:presLayoutVars>
          <dgm:bulletEnabled val="1"/>
        </dgm:presLayoutVars>
      </dgm:prSet>
      <dgm:spPr/>
    </dgm:pt>
    <dgm:pt modelId="{E204F384-F171-43F9-9CC1-375ABE603CAC}" type="pres">
      <dgm:prSet presAssocID="{AEF6F788-4997-4B27-9CA3-00098FDB30A5}" presName="sibTrans" presStyleCnt="0"/>
      <dgm:spPr/>
    </dgm:pt>
    <dgm:pt modelId="{20B5779C-E87E-412E-8710-5EC38FEF4CEE}" type="pres">
      <dgm:prSet presAssocID="{7445BF43-8F4F-4601-8E54-44F36454B2AE}" presName="node" presStyleLbl="node1" presStyleIdx="3" presStyleCnt="6">
        <dgm:presLayoutVars>
          <dgm:bulletEnabled val="1"/>
        </dgm:presLayoutVars>
      </dgm:prSet>
      <dgm:spPr/>
    </dgm:pt>
    <dgm:pt modelId="{BF172A2B-4638-4663-910A-85711461A2EC}" type="pres">
      <dgm:prSet presAssocID="{053FC03B-A92E-4CAC-B45E-1DF4D29ECD7A}" presName="sibTrans" presStyleCnt="0"/>
      <dgm:spPr/>
    </dgm:pt>
    <dgm:pt modelId="{40824626-A253-450E-83D8-4E8EE145074C}" type="pres">
      <dgm:prSet presAssocID="{6509179F-ACA4-4700-A36E-219FB6C410E8}" presName="node" presStyleLbl="node1" presStyleIdx="4" presStyleCnt="6">
        <dgm:presLayoutVars>
          <dgm:bulletEnabled val="1"/>
        </dgm:presLayoutVars>
      </dgm:prSet>
      <dgm:spPr/>
    </dgm:pt>
    <dgm:pt modelId="{998C0C3A-911C-4A81-A402-52733BF0426F}" type="pres">
      <dgm:prSet presAssocID="{7D36E41E-D04A-42FB-96E3-A252BA9520CB}" presName="sibTrans" presStyleCnt="0"/>
      <dgm:spPr/>
    </dgm:pt>
    <dgm:pt modelId="{14427A83-8FFE-4D26-A06F-FD5D6CD239C0}" type="pres">
      <dgm:prSet presAssocID="{4F4E490C-2C87-4055-B0E3-17CB26C2B3DE}" presName="node" presStyleLbl="node1" presStyleIdx="5" presStyleCnt="6">
        <dgm:presLayoutVars>
          <dgm:bulletEnabled val="1"/>
        </dgm:presLayoutVars>
      </dgm:prSet>
      <dgm:spPr/>
    </dgm:pt>
  </dgm:ptLst>
  <dgm:cxnLst>
    <dgm:cxn modelId="{D588F6D0-74AF-4154-B283-F0BEE04C7321}" srcId="{A69767EC-45A5-4690-BD18-E11B67407D41}" destId="{9B6BB80D-CE45-4175-8E2D-4905C0D010CD}" srcOrd="0" destOrd="0" parTransId="{BB1D02B8-EBBE-4750-81F7-841715D8CAD2}" sibTransId="{59718BFC-7461-43EC-A70B-78CAAE8F9086}"/>
    <dgm:cxn modelId="{64F85D68-9AEC-4CBF-9952-0D7D1A9ACAC3}" srcId="{A69767EC-45A5-4690-BD18-E11B67407D41}" destId="{4FA167C7-41CD-4946-9FE3-982B93A7A123}" srcOrd="1" destOrd="0" parTransId="{0FBEE49D-B4F4-4FDC-A0B8-82C9EAE8FC49}" sibTransId="{A5DEF5B1-D3B3-42ED-86C6-DE0BFE8F1D5E}"/>
    <dgm:cxn modelId="{79A5DC0C-FC1E-4F1E-B7A6-44C8751B2B92}" srcId="{A69767EC-45A5-4690-BD18-E11B67407D41}" destId="{012E2374-9848-4A3A-A4CB-AB21E01F47B2}" srcOrd="2" destOrd="0" parTransId="{62C7854A-82A8-4FC8-9834-5F3449F276F1}" sibTransId="{AEF6F788-4997-4B27-9CA3-00098FDB30A5}"/>
    <dgm:cxn modelId="{C5457E4B-BE29-4A06-98CB-10663FC96EB9}" srcId="{A69767EC-45A5-4690-BD18-E11B67407D41}" destId="{7445BF43-8F4F-4601-8E54-44F36454B2AE}" srcOrd="3" destOrd="0" parTransId="{0F92155C-AC9D-4FA3-A8E0-B855B2434614}" sibTransId="{053FC03B-A92E-4CAC-B45E-1DF4D29ECD7A}"/>
    <dgm:cxn modelId="{6B7E4814-21A4-478D-9FB1-31012B04FF54}" srcId="{A69767EC-45A5-4690-BD18-E11B67407D41}" destId="{6509179F-ACA4-4700-A36E-219FB6C410E8}" srcOrd="4" destOrd="0" parTransId="{71565FF3-755E-45E8-BA70-1F310FD4C06B}" sibTransId="{7D36E41E-D04A-42FB-96E3-A252BA9520CB}"/>
    <dgm:cxn modelId="{BB04D44F-FD5B-4C84-B927-607019E83148}" srcId="{A69767EC-45A5-4690-BD18-E11B67407D41}" destId="{4F4E490C-2C87-4055-B0E3-17CB26C2B3DE}" srcOrd="5" destOrd="0" parTransId="{B8A62883-76EF-4D39-9621-B72903A1D17C}" sibTransId="{39BF3474-026F-472C-B32F-EB80316B8044}"/>
    <dgm:cxn modelId="{73E7A014-0C56-490E-B63A-8CAB883D4656}" type="presOf" srcId="{A69767EC-45A5-4690-BD18-E11B67407D41}" destId="{6263A432-66E8-42C0-87B1-FDFFB789EC9E}" srcOrd="0" destOrd="0" presId="urn:microsoft.com/office/officeart/2005/8/layout/default"/>
    <dgm:cxn modelId="{9928AC59-27E6-4B86-B98D-B05F8E3BBDDC}" type="presParOf" srcId="{6263A432-66E8-42C0-87B1-FDFFB789EC9E}" destId="{45BC76BB-AE4B-4A92-A58B-7E063DBD1E24}" srcOrd="0" destOrd="0" presId="urn:microsoft.com/office/officeart/2005/8/layout/default"/>
    <dgm:cxn modelId="{FF8F3E8C-666B-42B6-9BF9-8D2533336F6D}" type="presOf" srcId="{9B6BB80D-CE45-4175-8E2D-4905C0D010CD}" destId="{45BC76BB-AE4B-4A92-A58B-7E063DBD1E24}" srcOrd="0" destOrd="0" presId="urn:microsoft.com/office/officeart/2005/8/layout/default"/>
    <dgm:cxn modelId="{5D5E6E4C-47C3-47F4-9A91-062E014E2C92}" type="presParOf" srcId="{6263A432-66E8-42C0-87B1-FDFFB789EC9E}" destId="{27FEB09D-0795-4328-AC3A-216994F3D6B6}" srcOrd="1" destOrd="0" presId="urn:microsoft.com/office/officeart/2005/8/layout/default"/>
    <dgm:cxn modelId="{F1AF0A74-B0B1-4C5B-AB5B-F033B18F9019}" type="presParOf" srcId="{6263A432-66E8-42C0-87B1-FDFFB789EC9E}" destId="{847E901F-75F0-4307-BA30-D30DEFF4E488}" srcOrd="2" destOrd="0" presId="urn:microsoft.com/office/officeart/2005/8/layout/default"/>
    <dgm:cxn modelId="{3C065164-B4D5-406B-9A29-13916CDCB006}" type="presOf" srcId="{4FA167C7-41CD-4946-9FE3-982B93A7A123}" destId="{847E901F-75F0-4307-BA30-D30DEFF4E488}" srcOrd="0" destOrd="0" presId="urn:microsoft.com/office/officeart/2005/8/layout/default"/>
    <dgm:cxn modelId="{BAB8542D-4254-40A6-83FA-DF191A9DA5C9}" type="presParOf" srcId="{6263A432-66E8-42C0-87B1-FDFFB789EC9E}" destId="{53665879-D2CA-4AD3-85DF-9C98D3EE79E3}" srcOrd="3" destOrd="0" presId="urn:microsoft.com/office/officeart/2005/8/layout/default"/>
    <dgm:cxn modelId="{CC68E702-4CC7-48BF-8510-AC735FADF3BF}" type="presParOf" srcId="{6263A432-66E8-42C0-87B1-FDFFB789EC9E}" destId="{43B36D94-2B60-4FDF-86E6-EEE9BC8470EF}" srcOrd="4" destOrd="0" presId="urn:microsoft.com/office/officeart/2005/8/layout/default"/>
    <dgm:cxn modelId="{2C33E0EF-BEEB-44BD-A863-34DF12C9EB73}" type="presOf" srcId="{012E2374-9848-4A3A-A4CB-AB21E01F47B2}" destId="{43B36D94-2B60-4FDF-86E6-EEE9BC8470EF}" srcOrd="0" destOrd="0" presId="urn:microsoft.com/office/officeart/2005/8/layout/default"/>
    <dgm:cxn modelId="{41BBBEA8-19F7-45D1-B209-533737E1EF23}" type="presParOf" srcId="{6263A432-66E8-42C0-87B1-FDFFB789EC9E}" destId="{E204F384-F171-43F9-9CC1-375ABE603CAC}" srcOrd="5" destOrd="0" presId="urn:microsoft.com/office/officeart/2005/8/layout/default"/>
    <dgm:cxn modelId="{67CD8931-8D1F-4E4C-9BEC-F5DA32435976}" type="presParOf" srcId="{6263A432-66E8-42C0-87B1-FDFFB789EC9E}" destId="{20B5779C-E87E-412E-8710-5EC38FEF4CEE}" srcOrd="6" destOrd="0" presId="urn:microsoft.com/office/officeart/2005/8/layout/default"/>
    <dgm:cxn modelId="{4D125058-F2EB-4FD5-BDE0-1798301817EF}" type="presOf" srcId="{7445BF43-8F4F-4601-8E54-44F36454B2AE}" destId="{20B5779C-E87E-412E-8710-5EC38FEF4CEE}" srcOrd="0" destOrd="0" presId="urn:microsoft.com/office/officeart/2005/8/layout/default"/>
    <dgm:cxn modelId="{F4E65337-E98B-439B-A143-824C94A65EA3}" type="presParOf" srcId="{6263A432-66E8-42C0-87B1-FDFFB789EC9E}" destId="{BF172A2B-4638-4663-910A-85711461A2EC}" srcOrd="7" destOrd="0" presId="urn:microsoft.com/office/officeart/2005/8/layout/default"/>
    <dgm:cxn modelId="{91444198-1037-44F0-B019-35F7D5E2466D}" type="presParOf" srcId="{6263A432-66E8-42C0-87B1-FDFFB789EC9E}" destId="{40824626-A253-450E-83D8-4E8EE145074C}" srcOrd="8" destOrd="0" presId="urn:microsoft.com/office/officeart/2005/8/layout/default"/>
    <dgm:cxn modelId="{D12C58A4-C89D-4023-B453-D77BAD664D60}" type="presOf" srcId="{6509179F-ACA4-4700-A36E-219FB6C410E8}" destId="{40824626-A253-450E-83D8-4E8EE145074C}" srcOrd="0" destOrd="0" presId="urn:microsoft.com/office/officeart/2005/8/layout/default"/>
    <dgm:cxn modelId="{FDA800C7-266D-4659-8244-72365C4010AE}" type="presParOf" srcId="{6263A432-66E8-42C0-87B1-FDFFB789EC9E}" destId="{998C0C3A-911C-4A81-A402-52733BF0426F}" srcOrd="9" destOrd="0" presId="urn:microsoft.com/office/officeart/2005/8/layout/default"/>
    <dgm:cxn modelId="{D50B76CA-D569-430E-B256-38EE37FB0375}" type="presParOf" srcId="{6263A432-66E8-42C0-87B1-FDFFB789EC9E}" destId="{14427A83-8FFE-4D26-A06F-FD5D6CD239C0}" srcOrd="10" destOrd="0" presId="urn:microsoft.com/office/officeart/2005/8/layout/default"/>
    <dgm:cxn modelId="{E7581475-2F74-4F34-BBC7-DE1182DF21FB}" type="presOf" srcId="{4F4E490C-2C87-4055-B0E3-17CB26C2B3DE}" destId="{14427A83-8FFE-4D26-A06F-FD5D6CD239C0}" srcOrd="0"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5418455"/>
        <a:chOff x="0" y="0"/>
        <a:chExt cx="8128000" cy="5418455"/>
      </a:xfrm>
    </dsp:grpSpPr>
    <dsp:sp modelId="{45BC76BB-AE4B-4A92-A58B-7E063DBD1E24}">
      <dsp:nvSpPr>
        <dsp:cNvPr id="3" name="Rectangles 2"/>
        <dsp:cNvSpPr/>
      </dsp:nvSpPr>
      <dsp:spPr bwMode="white">
        <a:xfrm>
          <a:off x="1221978" y="953"/>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MY" altLang="en-US"/>
            <a:t>Mandate open access science</a:t>
          </a:r>
          <a:endParaRPr lang="en-MY" altLang="en-US"/>
        </a:p>
      </dsp:txBody>
      <dsp:txXfrm>
        <a:off x="1221978" y="953"/>
        <a:ext cx="2710656" cy="1626394"/>
      </dsp:txXfrm>
    </dsp:sp>
    <dsp:sp modelId="{847E901F-75F0-4307-BA30-D30DEFF4E488}">
      <dsp:nvSpPr>
        <dsp:cNvPr id="4" name="Rectangles 3"/>
        <dsp:cNvSpPr/>
      </dsp:nvSpPr>
      <dsp:spPr bwMode="white">
        <a:xfrm>
          <a:off x="1240140" y="1820855"/>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MY" altLang="en-US"/>
            <a:t>Push for open data sharing</a:t>
          </a:r>
          <a:endParaRPr lang="en-MY" altLang="en-US"/>
        </a:p>
      </dsp:txBody>
      <dsp:txXfrm>
        <a:off x="1240140" y="1820855"/>
        <a:ext cx="2710656" cy="1626394"/>
      </dsp:txXfrm>
    </dsp:sp>
    <dsp:sp modelId="{43B36D94-2B60-4FDF-86E6-EEE9BC8470EF}">
      <dsp:nvSpPr>
        <dsp:cNvPr id="5" name="Rectangles 4"/>
        <dsp:cNvSpPr/>
      </dsp:nvSpPr>
      <dsp:spPr bwMode="white">
        <a:xfrm>
          <a:off x="4120673" y="0"/>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altLang="en-MY"/>
            <a:t>Enhanced research transparency &amp; integrity</a:t>
          </a:r>
          <a:endParaRPr lang="en-US" altLang="en-MY"/>
        </a:p>
      </dsp:txBody>
      <dsp:txXfrm>
        <a:off x="4120673" y="0"/>
        <a:ext cx="2710656" cy="1626394"/>
      </dsp:txXfrm>
    </dsp:sp>
    <dsp:sp modelId="{20B5779C-E87E-412E-8710-5EC38FEF4CEE}">
      <dsp:nvSpPr>
        <dsp:cNvPr id="6" name="Rectangles 5"/>
        <dsp:cNvSpPr/>
      </dsp:nvSpPr>
      <dsp:spPr bwMode="white">
        <a:xfrm>
          <a:off x="4203700" y="1896031"/>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US" altLang="en-MY"/>
            <a:t>Innovation &amp; societal impact</a:t>
          </a:r>
          <a:endParaRPr lang="en-US" altLang="en-MY"/>
        </a:p>
      </dsp:txBody>
      <dsp:txXfrm>
        <a:off x="4203700" y="1896031"/>
        <a:ext cx="2710656" cy="1626394"/>
      </dsp:txXfrm>
    </dsp:sp>
    <dsp:sp modelId="{40824626-A253-450E-83D8-4E8EE145074C}">
      <dsp:nvSpPr>
        <dsp:cNvPr id="7" name="Rectangles 6"/>
        <dsp:cNvSpPr/>
      </dsp:nvSpPr>
      <dsp:spPr bwMode="white">
        <a:xfrm>
          <a:off x="1221978" y="3791109"/>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en-MY" altLang="en-US"/>
            <a:t>Foster and create incentives; develop systems to allay fears and reward openness</a:t>
          </a:r>
          <a:endParaRPr lang="en-MY" altLang="en-US"/>
        </a:p>
      </dsp:txBody>
      <dsp:txXfrm>
        <a:off x="1221978" y="3791109"/>
        <a:ext cx="2710656" cy="1626394"/>
      </dsp:txXfrm>
    </dsp:sp>
    <dsp:sp modelId="{14427A83-8FFE-4D26-A06F-FD5D6CD239C0}">
      <dsp:nvSpPr>
        <dsp:cNvPr id="8" name="Rectangles 7"/>
        <dsp:cNvSpPr/>
      </dsp:nvSpPr>
      <dsp:spPr bwMode="white">
        <a:xfrm>
          <a:off x="4203700" y="3791109"/>
          <a:ext cx="2710656" cy="1626394"/>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buNone/>
          </a:pPr>
          <a:r>
            <a:rPr lang="en-US" altLang="en-MY"/>
            <a:t>Merit</a:t>
          </a:r>
          <a:r>
            <a:rPr lang="en-MY"/>
            <a:t> </a:t>
          </a:r>
          <a:r>
            <a:rPr lang="en-US" altLang="en-MY"/>
            <a:t>affordable </a:t>
          </a:r>
          <a:r>
            <a:rPr lang="en-MY"/>
            <a:t>open </a:t>
          </a:r>
          <a:r>
            <a:rPr lang="en-US" altLang="en-MY"/>
            <a:t>access </a:t>
          </a:r>
          <a:endParaRPr lang="en-US" altLang="en-MY"/>
        </a:p>
      </dsp:txBody>
      <dsp:txXfrm>
        <a:off x="4203700" y="3791109"/>
        <a:ext cx="2710656" cy="16263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245CB-E018-46C1-A1F1-1EE301E46881}" type="datetimeFigureOut">
              <a:rPr lang="en-MY" smtClean="0"/>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47C0D-D846-478B-B8D8-2327E120B300}" type="slidenum">
              <a:rPr lang="en-MY" smtClean="0"/>
            </a:fld>
            <a:endParaRPr lang="en-MY"/>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image" Target="../media/image1.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838200" y="1152014"/>
            <a:ext cx="10370368" cy="1648149"/>
          </a:xfrm>
        </p:spPr>
        <p:txBody>
          <a:bodyPr anchor="b"/>
          <a:lstStyle>
            <a:lvl1pPr algn="l">
              <a:defRPr sz="6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Presentation</a:t>
            </a:r>
            <a:endParaRPr lang="en-MY" dirty="0"/>
          </a:p>
        </p:txBody>
      </p:sp>
      <p:sp>
        <p:nvSpPr>
          <p:cNvPr id="14" name="Subtitle 2"/>
          <p:cNvSpPr>
            <a:spLocks noGrp="1"/>
          </p:cNvSpPr>
          <p:nvPr>
            <p:ph type="subTitle" idx="1" hasCustomPrompt="1"/>
          </p:nvPr>
        </p:nvSpPr>
        <p:spPr>
          <a:xfrm>
            <a:off x="838200" y="2994212"/>
            <a:ext cx="10370368" cy="1655762"/>
          </a:xfrm>
        </p:spPr>
        <p:txBody>
          <a:bodyPr>
            <a:normAutofit/>
          </a:bodyPr>
          <a:lstStyle>
            <a:lvl1pPr marL="0" indent="0" algn="l">
              <a:buNone/>
              <a:defRPr sz="280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 Affiliation</a:t>
            </a:r>
            <a:endParaRPr lang="en-MY" dirty="0"/>
          </a:p>
        </p:txBody>
      </p:sp>
      <p:grpSp>
        <p:nvGrpSpPr>
          <p:cNvPr id="2" name="Group 1"/>
          <p:cNvGrpSpPr/>
          <p:nvPr userDrawn="1"/>
        </p:nvGrpSpPr>
        <p:grpSpPr>
          <a:xfrm>
            <a:off x="0" y="5445224"/>
            <a:ext cx="9282804" cy="1290895"/>
            <a:chOff x="0" y="5445224"/>
            <a:chExt cx="9282804" cy="1290895"/>
          </a:xfrm>
        </p:grpSpPr>
        <p:grpSp>
          <p:nvGrpSpPr>
            <p:cNvPr id="8" name="Group 7"/>
            <p:cNvGrpSpPr/>
            <p:nvPr userDrawn="1"/>
          </p:nvGrpSpPr>
          <p:grpSpPr>
            <a:xfrm>
              <a:off x="0" y="5445224"/>
              <a:ext cx="9272459" cy="1290895"/>
              <a:chOff x="0" y="576832"/>
              <a:chExt cx="9051235" cy="1290895"/>
            </a:xfrm>
          </p:grpSpPr>
          <p:sp>
            <p:nvSpPr>
              <p:cNvPr id="9" name="Rectangle 8"/>
              <p:cNvSpPr/>
              <p:nvPr userDrawn="1"/>
            </p:nvSpPr>
            <p:spPr>
              <a:xfrm>
                <a:off x="0" y="576832"/>
                <a:ext cx="9051235" cy="9111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TextBox 9"/>
              <p:cNvSpPr txBox="1"/>
              <p:nvPr userDrawn="1"/>
            </p:nvSpPr>
            <p:spPr>
              <a:xfrm>
                <a:off x="818202" y="1529173"/>
                <a:ext cx="1673087" cy="338554"/>
              </a:xfrm>
              <a:prstGeom prst="rect">
                <a:avLst/>
              </a:prstGeom>
              <a:noFill/>
            </p:spPr>
            <p:txBody>
              <a:bodyPr wrap="square" rtlCol="0">
                <a:spAutoFit/>
              </a:bodyPr>
              <a:lstStyle/>
              <a:p>
                <a:r>
                  <a:rPr lang="en-MY" sz="1600" b="1" i="0" dirty="0">
                    <a:solidFill>
                      <a:schemeClr val="tx1"/>
                    </a:solidFill>
                    <a:latin typeface="Garamond" panose="02020404030301010803" pitchFamily="18" charset="0"/>
                    <a:cs typeface="Arial" panose="020B0604020202020204" pitchFamily="34" charset="0"/>
                  </a:rPr>
                  <a:t>www.um.edu.my</a:t>
                </a:r>
                <a:endParaRPr lang="en-MY" sz="1600" b="1" i="0" dirty="0">
                  <a:solidFill>
                    <a:schemeClr val="tx1"/>
                  </a:solidFill>
                  <a:latin typeface="Garamond" panose="02020404030301010803" pitchFamily="18" charset="0"/>
                  <a:cs typeface="Arial" panose="020B0604020202020204" pitchFamily="34" charset="0"/>
                </a:endParaRPr>
              </a:p>
            </p:txBody>
          </p:sp>
        </p:grpSp>
        <p:sp>
          <p:nvSpPr>
            <p:cNvPr id="11" name="Rectangle 10"/>
            <p:cNvSpPr/>
            <p:nvPr userDrawn="1"/>
          </p:nvSpPr>
          <p:spPr>
            <a:xfrm>
              <a:off x="8186193" y="5445224"/>
              <a:ext cx="1096611" cy="91112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11"/>
            <p:cNvSpPr/>
            <p:nvPr userDrawn="1"/>
          </p:nvSpPr>
          <p:spPr>
            <a:xfrm>
              <a:off x="8179689" y="5445224"/>
              <a:ext cx="272261" cy="9111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16" name="Picture 15" descr="Text, logo, company nam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1269" y="4877897"/>
            <a:ext cx="3180186" cy="2045779"/>
          </a:xfrm>
          <a:prstGeom prst="rect">
            <a:avLst/>
          </a:prstGeom>
        </p:spPr>
      </p:pic>
      <p:pic>
        <p:nvPicPr>
          <p:cNvPr id="15" name="Picture 14" descr="Text&#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400" y="5562085"/>
            <a:ext cx="5976909" cy="81742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2">
    <p:bg>
      <p:bgPr>
        <a:blipFill dpi="0" rotWithShape="1">
          <a:blip r:embed="rId2">
            <a:alphaModFix amt="89000"/>
            <a:grayscl/>
            <a:lum/>
            <a:extLst>
              <a:ext uri="{BEBA8EAE-BF5A-486C-A8C5-ECC9F3942E4B}">
                <a14:imgProps xmlns:a14="http://schemas.microsoft.com/office/drawing/2010/main">
                  <a14:imgLayer r:embed="rId3">
                    <a14:imgEffect>
                      <a14:colorTemperature colorTemp="115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9272459" y="5445224"/>
            <a:ext cx="2919541" cy="911126"/>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Title 1"/>
          <p:cNvSpPr>
            <a:spLocks noGrp="1"/>
          </p:cNvSpPr>
          <p:nvPr>
            <p:ph type="ctrTitle" hasCustomPrompt="1"/>
          </p:nvPr>
        </p:nvSpPr>
        <p:spPr>
          <a:xfrm>
            <a:off x="838200" y="1152014"/>
            <a:ext cx="10370368" cy="1648149"/>
          </a:xfrm>
        </p:spPr>
        <p:txBody>
          <a:bodyPr anchor="b"/>
          <a:lstStyle>
            <a:lvl1pPr algn="l">
              <a:defRPr sz="6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Presentation</a:t>
            </a:r>
            <a:endParaRPr lang="en-MY" dirty="0"/>
          </a:p>
        </p:txBody>
      </p:sp>
      <p:sp>
        <p:nvSpPr>
          <p:cNvPr id="12" name="Subtitle 2"/>
          <p:cNvSpPr>
            <a:spLocks noGrp="1"/>
          </p:cNvSpPr>
          <p:nvPr>
            <p:ph type="subTitle" idx="1" hasCustomPrompt="1"/>
          </p:nvPr>
        </p:nvSpPr>
        <p:spPr>
          <a:xfrm>
            <a:off x="838200" y="2994212"/>
            <a:ext cx="10370368" cy="1655762"/>
          </a:xfrm>
        </p:spPr>
        <p:txBody>
          <a:bodyPr>
            <a:normAutofit/>
          </a:bodyPr>
          <a:lstStyle>
            <a:lvl1pPr marL="0" indent="0" algn="l">
              <a:buNone/>
              <a:defRPr sz="2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 Affiliation</a:t>
            </a:r>
            <a:endParaRPr lang="en-MY" dirty="0"/>
          </a:p>
        </p:txBody>
      </p:sp>
      <p:sp>
        <p:nvSpPr>
          <p:cNvPr id="25" name="TextBox 24"/>
          <p:cNvSpPr txBox="1"/>
          <p:nvPr userDrawn="1"/>
        </p:nvSpPr>
        <p:spPr>
          <a:xfrm>
            <a:off x="838200" y="5850057"/>
            <a:ext cx="1713979" cy="338554"/>
          </a:xfrm>
          <a:prstGeom prst="rect">
            <a:avLst/>
          </a:prstGeom>
          <a:noFill/>
        </p:spPr>
        <p:txBody>
          <a:bodyPr wrap="square" rtlCol="0">
            <a:spAutoFit/>
          </a:bodyPr>
          <a:lstStyle/>
          <a:p>
            <a:r>
              <a:rPr lang="en-MY" sz="1600" b="1" i="0" dirty="0">
                <a:solidFill>
                  <a:schemeClr val="bg1"/>
                </a:solidFill>
                <a:latin typeface="Garamond" panose="02020404030301010803" pitchFamily="18" charset="0"/>
                <a:cs typeface="Arial" panose="020B0604020202020204" pitchFamily="34" charset="0"/>
              </a:rPr>
              <a:t>www.um.edu.my</a:t>
            </a:r>
            <a:endParaRPr lang="en-MY" sz="1600" b="1" i="0" dirty="0">
              <a:solidFill>
                <a:schemeClr val="bg1"/>
              </a:solidFill>
              <a:latin typeface="Garamond" panose="02020404030301010803" pitchFamily="18" charset="0"/>
              <a:cs typeface="Arial" panose="020B0604020202020204" pitchFamily="34" charset="0"/>
            </a:endParaRPr>
          </a:p>
        </p:txBody>
      </p:sp>
      <p:grpSp>
        <p:nvGrpSpPr>
          <p:cNvPr id="40" name="Group 39"/>
          <p:cNvGrpSpPr/>
          <p:nvPr userDrawn="1"/>
        </p:nvGrpSpPr>
        <p:grpSpPr>
          <a:xfrm>
            <a:off x="0" y="5445224"/>
            <a:ext cx="9282804" cy="1300566"/>
            <a:chOff x="0" y="5445224"/>
            <a:chExt cx="9282804" cy="1300566"/>
          </a:xfrm>
        </p:grpSpPr>
        <p:grpSp>
          <p:nvGrpSpPr>
            <p:cNvPr id="41" name="Group 40"/>
            <p:cNvGrpSpPr/>
            <p:nvPr userDrawn="1"/>
          </p:nvGrpSpPr>
          <p:grpSpPr>
            <a:xfrm>
              <a:off x="0" y="5445224"/>
              <a:ext cx="9272459" cy="1300566"/>
              <a:chOff x="0" y="576832"/>
              <a:chExt cx="9051235" cy="1300566"/>
            </a:xfrm>
          </p:grpSpPr>
          <p:sp>
            <p:nvSpPr>
              <p:cNvPr id="44" name="Rectangle 43"/>
              <p:cNvSpPr/>
              <p:nvPr userDrawn="1"/>
            </p:nvSpPr>
            <p:spPr>
              <a:xfrm>
                <a:off x="0" y="576832"/>
                <a:ext cx="9051235" cy="9111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5" name="TextBox 44"/>
              <p:cNvSpPr txBox="1"/>
              <p:nvPr userDrawn="1"/>
            </p:nvSpPr>
            <p:spPr>
              <a:xfrm>
                <a:off x="818201" y="1538844"/>
                <a:ext cx="1673087" cy="338554"/>
              </a:xfrm>
              <a:prstGeom prst="rect">
                <a:avLst/>
              </a:prstGeom>
              <a:noFill/>
            </p:spPr>
            <p:txBody>
              <a:bodyPr wrap="square" rtlCol="0">
                <a:spAutoFit/>
              </a:bodyPr>
              <a:lstStyle/>
              <a:p>
                <a:r>
                  <a:rPr lang="en-MY" sz="1600" b="1" i="0" dirty="0">
                    <a:solidFill>
                      <a:schemeClr val="bg1"/>
                    </a:solidFill>
                    <a:latin typeface="Garamond" panose="02020404030301010803" pitchFamily="18" charset="0"/>
                    <a:cs typeface="Arial" panose="020B0604020202020204" pitchFamily="34" charset="0"/>
                  </a:rPr>
                  <a:t>www.um.edu.my</a:t>
                </a:r>
                <a:endParaRPr lang="en-MY" sz="1600" b="1" i="0" dirty="0">
                  <a:solidFill>
                    <a:schemeClr val="bg1"/>
                  </a:solidFill>
                  <a:latin typeface="Garamond" panose="02020404030301010803" pitchFamily="18" charset="0"/>
                  <a:cs typeface="Arial" panose="020B0604020202020204" pitchFamily="34" charset="0"/>
                </a:endParaRPr>
              </a:p>
            </p:txBody>
          </p:sp>
        </p:grpSp>
        <p:sp>
          <p:nvSpPr>
            <p:cNvPr id="42" name="Rectangle 41"/>
            <p:cNvSpPr/>
            <p:nvPr userDrawn="1"/>
          </p:nvSpPr>
          <p:spPr>
            <a:xfrm>
              <a:off x="8186193" y="5445224"/>
              <a:ext cx="1096611" cy="91112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3" name="Rectangle 42"/>
            <p:cNvSpPr/>
            <p:nvPr userDrawn="1"/>
          </p:nvSpPr>
          <p:spPr>
            <a:xfrm>
              <a:off x="8179689" y="5445224"/>
              <a:ext cx="272261" cy="9111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15" name="Picture 14" descr="Text, logo, company name&#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01269" y="4877897"/>
            <a:ext cx="3180186" cy="2045779"/>
          </a:xfrm>
          <a:prstGeom prst="rect">
            <a:avLst/>
          </a:prstGeom>
        </p:spPr>
      </p:pic>
      <p:pic>
        <p:nvPicPr>
          <p:cNvPr id="3" name="Picture 2" descr="Text&#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5155" y="5559480"/>
            <a:ext cx="5976909" cy="8174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365125"/>
            <a:ext cx="10515600" cy="1325563"/>
          </a:xfrm>
        </p:spPr>
        <p:txBody>
          <a:bodyPr/>
          <a:lstStyle>
            <a:lvl1pPr algn="l">
              <a:defRPr>
                <a:latin typeface="Arial" panose="020B0604020202020204" pitchFamily="34" charset="0"/>
                <a:cs typeface="Arial" panose="020B0604020202020204" pitchFamily="34" charset="0"/>
              </a:defRPr>
            </a:lvl1pPr>
          </a:lstStyle>
          <a:p>
            <a:r>
              <a:rPr lang="en-US" dirty="0"/>
              <a:t>Header</a:t>
            </a:r>
            <a:endParaRPr lang="en-MY" dirty="0"/>
          </a:p>
        </p:txBody>
      </p:sp>
      <p:sp>
        <p:nvSpPr>
          <p:cNvPr id="11" name="Content Placeholder 15"/>
          <p:cNvSpPr>
            <a:spLocks noGrp="1"/>
          </p:cNvSpPr>
          <p:nvPr>
            <p:ph sz="quarter" idx="10" hasCustomPrompt="1"/>
          </p:nvPr>
        </p:nvSpPr>
        <p:spPr>
          <a:xfrm>
            <a:off x="838200" y="2066925"/>
            <a:ext cx="10515600" cy="3674544"/>
          </a:xfrm>
        </p:spPr>
        <p:txBody>
          <a:bodyPr/>
          <a:lstStyle>
            <a:lvl1pPr marL="357505" marR="0" indent="-357505" algn="just" defTabSz="914400" rtl="0" eaLnBrk="1" fontAlgn="auto" latinLnBrk="0" hangingPunct="1">
              <a:lnSpc>
                <a:spcPct val="90000"/>
              </a:lnSpc>
              <a:spcBef>
                <a:spcPts val="1000"/>
              </a:spcBef>
              <a:spcAft>
                <a:spcPts val="0"/>
              </a:spcAft>
              <a:buClrTx/>
              <a:buSzTx/>
              <a:buFont typeface="Wingdings" panose="05000000000000000000" pitchFamily="2" charset="2"/>
              <a:buChar char="§"/>
              <a:defRPr sz="3200"/>
            </a:lvl1pPr>
            <a:lvl2pPr marL="800100" marR="0" indent="-342900" algn="just" defTabSz="914400" rtl="0" eaLnBrk="1" fontAlgn="auto" latinLnBrk="0" hangingPunct="1">
              <a:lnSpc>
                <a:spcPct val="90000"/>
              </a:lnSpc>
              <a:spcBef>
                <a:spcPts val="600"/>
              </a:spcBef>
              <a:spcAft>
                <a:spcPts val="0"/>
              </a:spcAft>
              <a:buClrTx/>
              <a:buSzTx/>
              <a:buFont typeface="Arial" panose="020B0604020202020204" pitchFamily="34" charset="0"/>
              <a:buChar char="»"/>
              <a:defRPr sz="2200" baseline="0"/>
            </a:lvl2pPr>
          </a:lstStyle>
          <a:p>
            <a:pPr lvl="0"/>
            <a:r>
              <a:rPr lang="en-US" dirty="0"/>
              <a:t>Sample Text</a:t>
            </a:r>
            <a:endParaRPr lang="en-US" dirty="0"/>
          </a:p>
          <a:p>
            <a:pPr lvl="1"/>
            <a:r>
              <a:rPr lang="en-MY" dirty="0"/>
              <a:t>Sample Text</a:t>
            </a:r>
            <a:endParaRPr lang="en-MY" dirty="0"/>
          </a:p>
          <a:p>
            <a:pPr lvl="1"/>
            <a:r>
              <a:rPr lang="en-MY" dirty="0"/>
              <a:t>Sample Text</a:t>
            </a:r>
            <a:endParaRPr lang="en-MY" dirty="0"/>
          </a:p>
          <a:p>
            <a:pPr lvl="0"/>
            <a:endParaRPr lang="en-US" dirty="0"/>
          </a:p>
          <a:p>
            <a:pPr lvl="0"/>
            <a:r>
              <a:rPr lang="en-US" dirty="0"/>
              <a:t>Sample Text</a:t>
            </a:r>
            <a:endParaRPr lang="en-US" dirty="0"/>
          </a:p>
          <a:p>
            <a:pPr lvl="1"/>
            <a:r>
              <a:rPr lang="en-MY" dirty="0"/>
              <a:t>Sample Text</a:t>
            </a:r>
            <a:endParaRPr lang="en-MY" dirty="0"/>
          </a:p>
          <a:p>
            <a:pPr lvl="1"/>
            <a:r>
              <a:rPr lang="en-MY" dirty="0"/>
              <a:t>Sample Text</a:t>
            </a:r>
            <a:endParaRPr lang="en-MY" dirty="0"/>
          </a:p>
        </p:txBody>
      </p:sp>
      <p:sp>
        <p:nvSpPr>
          <p:cNvPr id="2" name="Date Placeholder 1"/>
          <p:cNvSpPr>
            <a:spLocks noGrp="1"/>
          </p:cNvSpPr>
          <p:nvPr>
            <p:ph type="dt" sz="half" idx="11"/>
          </p:nvPr>
        </p:nvSpPr>
        <p:spPr>
          <a:xfrm>
            <a:off x="824952" y="6432237"/>
            <a:ext cx="2844800" cy="365125"/>
          </a:xfrm>
        </p:spPr>
        <p:txBody>
          <a:bodyPr/>
          <a:lstStyle/>
          <a:p>
            <a:fld id="{A47C3DA0-222B-4E02-BEE9-B1C021D109C3}" type="datetime1">
              <a:rPr lang="en-US" smtClean="0"/>
            </a:fld>
            <a:endParaRPr lang="en-US"/>
          </a:p>
        </p:txBody>
      </p:sp>
      <p:sp>
        <p:nvSpPr>
          <p:cNvPr id="3" name="Footer Placeholder 2"/>
          <p:cNvSpPr>
            <a:spLocks noGrp="1"/>
          </p:cNvSpPr>
          <p:nvPr>
            <p:ph type="ftr" sz="quarter" idx="12"/>
          </p:nvPr>
        </p:nvSpPr>
        <p:spPr>
          <a:xfrm>
            <a:off x="3669752" y="6432237"/>
            <a:ext cx="3265309" cy="365125"/>
          </a:xfrm>
        </p:spPr>
        <p:txBody>
          <a:bodyPr/>
          <a:lstStyle/>
          <a:p>
            <a:endParaRPr lang="en-US" dirty="0"/>
          </a:p>
        </p:txBody>
      </p:sp>
      <p:sp>
        <p:nvSpPr>
          <p:cNvPr id="4" name="Slide Number Placeholder 3"/>
          <p:cNvSpPr>
            <a:spLocks noGrp="1"/>
          </p:cNvSpPr>
          <p:nvPr>
            <p:ph type="sldNum" sz="quarter" idx="13"/>
          </p:nvPr>
        </p:nvSpPr>
        <p:spPr>
          <a:xfrm>
            <a:off x="8760295" y="5828800"/>
            <a:ext cx="1033061" cy="316726"/>
          </a:xfrm>
        </p:spPr>
        <p:txBody>
          <a:bodyPr/>
          <a:lstStyle>
            <a:lvl1pPr>
              <a:defRPr sz="1200" b="0">
                <a:latin typeface="+mn-lt"/>
              </a:defRPr>
            </a:lvl1pPr>
          </a:lstStyle>
          <a:p>
            <a:fld id="{FFDE5094-AB80-4D5E-A439-9E1CF8354BDA}" type="slidenum">
              <a:rPr lang="en-US" smtClean="0"/>
            </a:fld>
            <a:endParaRPr lang="en-US" dirty="0"/>
          </a:p>
        </p:txBody>
      </p:sp>
      <p:grpSp>
        <p:nvGrpSpPr>
          <p:cNvPr id="17" name="Group 16"/>
          <p:cNvGrpSpPr/>
          <p:nvPr userDrawn="1"/>
        </p:nvGrpSpPr>
        <p:grpSpPr>
          <a:xfrm>
            <a:off x="-3170" y="6246390"/>
            <a:ext cx="9796526" cy="134938"/>
            <a:chOff x="0" y="413742"/>
            <a:chExt cx="9796526" cy="134938"/>
          </a:xfrm>
        </p:grpSpPr>
        <p:grpSp>
          <p:nvGrpSpPr>
            <p:cNvPr id="18" name="Group 17"/>
            <p:cNvGrpSpPr/>
            <p:nvPr userDrawn="1"/>
          </p:nvGrpSpPr>
          <p:grpSpPr>
            <a:xfrm>
              <a:off x="0" y="413742"/>
              <a:ext cx="9796526" cy="134938"/>
              <a:chOff x="0" y="413742"/>
              <a:chExt cx="9796526" cy="134938"/>
            </a:xfrm>
          </p:grpSpPr>
          <p:sp>
            <p:nvSpPr>
              <p:cNvPr id="20" name="Rectangle 19"/>
              <p:cNvSpPr/>
              <p:nvPr userDrawn="1"/>
            </p:nvSpPr>
            <p:spPr>
              <a:xfrm>
                <a:off x="0" y="413742"/>
                <a:ext cx="9793357" cy="1349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1" name="Rectangle 20"/>
              <p:cNvSpPr/>
              <p:nvPr userDrawn="1"/>
            </p:nvSpPr>
            <p:spPr>
              <a:xfrm>
                <a:off x="8699915" y="413742"/>
                <a:ext cx="1096611" cy="134937"/>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19" name="Rectangle 18"/>
            <p:cNvSpPr/>
            <p:nvPr userDrawn="1"/>
          </p:nvSpPr>
          <p:spPr>
            <a:xfrm>
              <a:off x="8700480" y="413742"/>
              <a:ext cx="272261" cy="1349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13" name="Picture 12" descr="Text, logo, company nam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2888" y="5563724"/>
            <a:ext cx="2520280" cy="1621269"/>
          </a:xfrm>
          <a:prstGeom prst="rect">
            <a:avLst/>
          </a:prstGeom>
        </p:spPr>
      </p:pic>
      <p:pic>
        <p:nvPicPr>
          <p:cNvPr id="6" name="Picture 5" descr="Shape&#10;&#10;Description automatically generated with medium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5059" y="6289313"/>
            <a:ext cx="2981527" cy="72044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932976"/>
            <a:ext cx="10515600" cy="1325563"/>
          </a:xfrm>
        </p:spPr>
        <p:txBody>
          <a:bodyPr/>
          <a:lstStyle>
            <a:lvl1pPr algn="l">
              <a:defRPr>
                <a:latin typeface="Arial" panose="020B0604020202020204" pitchFamily="34" charset="0"/>
                <a:cs typeface="Arial" panose="020B0604020202020204" pitchFamily="34" charset="0"/>
              </a:defRPr>
            </a:lvl1pPr>
          </a:lstStyle>
          <a:p>
            <a:r>
              <a:rPr lang="en-US" dirty="0"/>
              <a:t>Header</a:t>
            </a:r>
            <a:endParaRPr lang="en-MY" dirty="0"/>
          </a:p>
        </p:txBody>
      </p:sp>
      <p:sp>
        <p:nvSpPr>
          <p:cNvPr id="11" name="Content Placeholder 15"/>
          <p:cNvSpPr>
            <a:spLocks noGrp="1"/>
          </p:cNvSpPr>
          <p:nvPr>
            <p:ph sz="quarter" idx="10" hasCustomPrompt="1"/>
          </p:nvPr>
        </p:nvSpPr>
        <p:spPr>
          <a:xfrm>
            <a:off x="838200" y="2634776"/>
            <a:ext cx="10515600" cy="3674544"/>
          </a:xfrm>
        </p:spPr>
        <p:txBody>
          <a:bodyPr/>
          <a:lstStyle>
            <a:lvl1pPr marL="357505" marR="0" indent="-357505" algn="just" defTabSz="914400" rtl="0" eaLnBrk="1" fontAlgn="auto" latinLnBrk="0" hangingPunct="1">
              <a:lnSpc>
                <a:spcPct val="90000"/>
              </a:lnSpc>
              <a:spcBef>
                <a:spcPts val="1000"/>
              </a:spcBef>
              <a:spcAft>
                <a:spcPts val="0"/>
              </a:spcAft>
              <a:buClrTx/>
              <a:buSzTx/>
              <a:buFont typeface="Wingdings" panose="05000000000000000000" pitchFamily="2" charset="2"/>
              <a:buChar char="§"/>
              <a:defRPr sz="3200"/>
            </a:lvl1pPr>
            <a:lvl2pPr marL="800100" marR="0" indent="-342900" algn="just" defTabSz="914400" rtl="0" eaLnBrk="1" fontAlgn="auto" latinLnBrk="0" hangingPunct="1">
              <a:lnSpc>
                <a:spcPct val="90000"/>
              </a:lnSpc>
              <a:spcBef>
                <a:spcPts val="600"/>
              </a:spcBef>
              <a:spcAft>
                <a:spcPts val="0"/>
              </a:spcAft>
              <a:buClrTx/>
              <a:buSzTx/>
              <a:buFont typeface="Arial" panose="020B0604020202020204" pitchFamily="34" charset="0"/>
              <a:buChar char="»"/>
              <a:defRPr sz="2200" baseline="0"/>
            </a:lvl2pPr>
          </a:lstStyle>
          <a:p>
            <a:pPr lvl="0"/>
            <a:r>
              <a:rPr lang="en-US" dirty="0"/>
              <a:t>Sample Text</a:t>
            </a:r>
            <a:endParaRPr lang="en-US" dirty="0"/>
          </a:p>
          <a:p>
            <a:pPr lvl="1"/>
            <a:r>
              <a:rPr lang="en-MY" dirty="0"/>
              <a:t>Sample Text</a:t>
            </a:r>
            <a:endParaRPr lang="en-MY" dirty="0"/>
          </a:p>
          <a:p>
            <a:pPr lvl="1"/>
            <a:r>
              <a:rPr lang="en-MY" dirty="0"/>
              <a:t>Sample Text</a:t>
            </a:r>
            <a:endParaRPr lang="en-MY" dirty="0"/>
          </a:p>
          <a:p>
            <a:pPr lvl="0"/>
            <a:endParaRPr lang="en-US" dirty="0"/>
          </a:p>
          <a:p>
            <a:pPr lvl="0"/>
            <a:r>
              <a:rPr lang="en-US" dirty="0"/>
              <a:t>Sample Text</a:t>
            </a:r>
            <a:endParaRPr lang="en-US" dirty="0"/>
          </a:p>
          <a:p>
            <a:pPr lvl="1"/>
            <a:r>
              <a:rPr lang="en-MY" dirty="0"/>
              <a:t>Sample Text</a:t>
            </a:r>
            <a:endParaRPr lang="en-MY" dirty="0"/>
          </a:p>
          <a:p>
            <a:pPr lvl="1"/>
            <a:r>
              <a:rPr lang="en-MY" dirty="0"/>
              <a:t>Sample Text</a:t>
            </a:r>
            <a:endParaRPr lang="en-MY" dirty="0"/>
          </a:p>
        </p:txBody>
      </p:sp>
      <p:sp>
        <p:nvSpPr>
          <p:cNvPr id="2" name="Date Placeholder 1"/>
          <p:cNvSpPr>
            <a:spLocks noGrp="1"/>
          </p:cNvSpPr>
          <p:nvPr>
            <p:ph type="dt" sz="half" idx="11"/>
          </p:nvPr>
        </p:nvSpPr>
        <p:spPr/>
        <p:txBody>
          <a:bodyPr/>
          <a:lstStyle/>
          <a:p>
            <a:fld id="{2439BA1D-68A1-4230-A43F-81A4E781EAD6}" type="datetime1">
              <a:rPr lang="en-US" smtClean="0"/>
            </a:fld>
            <a:endParaRPr lang="en-US"/>
          </a:p>
        </p:txBody>
      </p:sp>
      <p:sp>
        <p:nvSpPr>
          <p:cNvPr id="3" name="Footer Placeholder 2"/>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a:xfrm>
            <a:off x="7176120" y="6339611"/>
            <a:ext cx="2844800" cy="365125"/>
          </a:xfrm>
        </p:spPr>
        <p:txBody>
          <a:bodyPr/>
          <a:lstStyle>
            <a:lvl1pPr>
              <a:defRPr sz="1200" b="0">
                <a:latin typeface="+mn-lt"/>
              </a:defRPr>
            </a:lvl1pPr>
          </a:lstStyle>
          <a:p>
            <a:fld id="{FFDE5094-AB80-4D5E-A439-9E1CF8354BDA}" type="slidenum">
              <a:rPr lang="en-US" smtClean="0"/>
            </a:fld>
            <a:endParaRPr lang="en-US"/>
          </a:p>
        </p:txBody>
      </p:sp>
      <p:grpSp>
        <p:nvGrpSpPr>
          <p:cNvPr id="6" name="Group 5"/>
          <p:cNvGrpSpPr/>
          <p:nvPr userDrawn="1"/>
        </p:nvGrpSpPr>
        <p:grpSpPr>
          <a:xfrm>
            <a:off x="0" y="413742"/>
            <a:ext cx="9796526" cy="134938"/>
            <a:chOff x="0" y="413742"/>
            <a:chExt cx="9796526" cy="134938"/>
          </a:xfrm>
        </p:grpSpPr>
        <p:grpSp>
          <p:nvGrpSpPr>
            <p:cNvPr id="5" name="Group 4"/>
            <p:cNvGrpSpPr/>
            <p:nvPr userDrawn="1"/>
          </p:nvGrpSpPr>
          <p:grpSpPr>
            <a:xfrm>
              <a:off x="0" y="413742"/>
              <a:ext cx="9796526" cy="134938"/>
              <a:chOff x="0" y="413742"/>
              <a:chExt cx="9796526" cy="134938"/>
            </a:xfrm>
          </p:grpSpPr>
          <p:sp>
            <p:nvSpPr>
              <p:cNvPr id="9" name="Rectangle 8"/>
              <p:cNvSpPr/>
              <p:nvPr userDrawn="1"/>
            </p:nvSpPr>
            <p:spPr>
              <a:xfrm>
                <a:off x="0" y="413742"/>
                <a:ext cx="9793357" cy="1349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11"/>
              <p:cNvSpPr/>
              <p:nvPr userDrawn="1"/>
            </p:nvSpPr>
            <p:spPr>
              <a:xfrm>
                <a:off x="8699915" y="413742"/>
                <a:ext cx="1096611" cy="134937"/>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13" name="Rectangle 12"/>
            <p:cNvSpPr/>
            <p:nvPr userDrawn="1"/>
          </p:nvSpPr>
          <p:spPr>
            <a:xfrm>
              <a:off x="8700480" y="413742"/>
              <a:ext cx="272261" cy="1349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14" name="Picture 13" descr="Text, logo, company nam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1720" y="-329425"/>
            <a:ext cx="2520280" cy="1621269"/>
          </a:xfrm>
          <a:prstGeom prst="rect">
            <a:avLst/>
          </a:prstGeom>
        </p:spPr>
      </p:pic>
      <p:pic>
        <p:nvPicPr>
          <p:cNvPr id="8" name="Picture 7" descr="Shape&#10;&#10;Description automatically generated with medium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0096" y="-121222"/>
            <a:ext cx="2981527" cy="72044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3" name="Group 22"/>
          <p:cNvGrpSpPr/>
          <p:nvPr userDrawn="1"/>
        </p:nvGrpSpPr>
        <p:grpSpPr>
          <a:xfrm>
            <a:off x="0" y="5445224"/>
            <a:ext cx="9282804" cy="911126"/>
            <a:chOff x="0" y="5445224"/>
            <a:chExt cx="9282804" cy="911126"/>
          </a:xfrm>
        </p:grpSpPr>
        <p:sp>
          <p:nvSpPr>
            <p:cNvPr id="27" name="Rectangle 26"/>
            <p:cNvSpPr/>
            <p:nvPr userDrawn="1"/>
          </p:nvSpPr>
          <p:spPr>
            <a:xfrm>
              <a:off x="0" y="5445224"/>
              <a:ext cx="9272459" cy="9111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5" name="Rectangle 24"/>
            <p:cNvSpPr/>
            <p:nvPr userDrawn="1"/>
          </p:nvSpPr>
          <p:spPr>
            <a:xfrm>
              <a:off x="8186193" y="5445224"/>
              <a:ext cx="1096611" cy="91112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6" name="Rectangle 25"/>
            <p:cNvSpPr/>
            <p:nvPr userDrawn="1"/>
          </p:nvSpPr>
          <p:spPr>
            <a:xfrm>
              <a:off x="8179689" y="5445224"/>
              <a:ext cx="272261" cy="9111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38" name="Title 1"/>
          <p:cNvSpPr>
            <a:spLocks noGrp="1"/>
          </p:cNvSpPr>
          <p:nvPr>
            <p:ph type="title" hasCustomPrompt="1"/>
          </p:nvPr>
        </p:nvSpPr>
        <p:spPr>
          <a:xfrm>
            <a:off x="838200" y="1844824"/>
            <a:ext cx="10444808" cy="1325563"/>
          </a:xfrm>
        </p:spPr>
        <p:txBody>
          <a:bodyPr/>
          <a:lstStyle>
            <a:lvl1pPr>
              <a:defRPr baseline="0">
                <a:latin typeface="Arial" panose="020B0604020202020204" pitchFamily="34" charset="0"/>
                <a:cs typeface="Arial" panose="020B0604020202020204" pitchFamily="34" charset="0"/>
              </a:defRPr>
            </a:lvl1pPr>
          </a:lstStyle>
          <a:p>
            <a:r>
              <a:rPr lang="en-US" dirty="0"/>
              <a:t>Sample Text</a:t>
            </a:r>
            <a:endParaRPr lang="en-MY" dirty="0"/>
          </a:p>
        </p:txBody>
      </p:sp>
      <p:pic>
        <p:nvPicPr>
          <p:cNvPr id="19" name="Picture 18" descr="Text, logo, company nam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9680" y="4812221"/>
            <a:ext cx="3384376" cy="2177132"/>
          </a:xfrm>
          <a:prstGeom prst="rect">
            <a:avLst/>
          </a:prstGeom>
        </p:spPr>
      </p:pic>
      <p:sp>
        <p:nvSpPr>
          <p:cNvPr id="20" name="Google Shape;152;p28"/>
          <p:cNvSpPr txBox="1"/>
          <p:nvPr userDrawn="1"/>
        </p:nvSpPr>
        <p:spPr>
          <a:xfrm>
            <a:off x="6719255" y="6459072"/>
            <a:ext cx="1176536" cy="2491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1pPr>
            <a:lvl2pPr marR="0" lvl="1"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2pPr>
            <a:lvl3pPr marR="0" lvl="2"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3pPr>
            <a:lvl4pPr marR="0" lvl="3"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4pPr>
            <a:lvl5pPr marR="0" lvl="4"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5pPr>
            <a:lvl6pPr marR="0" lvl="5"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6pPr>
            <a:lvl7pPr marR="0" lvl="6"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7pPr>
            <a:lvl8pPr marR="0" lvl="7"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8pPr>
            <a:lvl9pPr marR="0" lvl="8"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9pPr>
          </a:lstStyle>
          <a:p>
            <a:pPr algn="l"/>
            <a:r>
              <a:rPr lang="en-MY" sz="1400" b="1" baseline="0" dirty="0" err="1">
                <a:solidFill>
                  <a:schemeClr val="tx1"/>
                </a:solidFill>
                <a:latin typeface="Garamond" panose="02020404030301010803" pitchFamily="18" charset="0"/>
                <a:ea typeface="Cambria" panose="02040503050406030204" pitchFamily="18" charset="0"/>
                <a:cs typeface="Times New Roman" panose="02020603050405020304" pitchFamily="18" charset="0"/>
              </a:rPr>
              <a:t>uniofmalaya</a:t>
            </a:r>
            <a:endParaRPr lang="en-MY" sz="1200" b="1" baseline="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p:txBody>
      </p:sp>
      <p:pic>
        <p:nvPicPr>
          <p:cNvPr id="21" name="Picture 2" descr="Social media icons PNG and Vector | Media icon, Social media logos,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91" t="5073" r="63515" b="65396"/>
          <a:stretch>
            <a:fillRect/>
          </a:stretch>
        </p:blipFill>
        <p:spPr bwMode="auto">
          <a:xfrm>
            <a:off x="2639616" y="6421080"/>
            <a:ext cx="414347" cy="3836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ocial media icons PNG and Vector | Media icon, Social media logos,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4046" t="4815" r="36054" b="65654"/>
          <a:stretch>
            <a:fillRect/>
          </a:stretch>
        </p:blipFill>
        <p:spPr bwMode="auto">
          <a:xfrm>
            <a:off x="4627443" y="6421055"/>
            <a:ext cx="388437" cy="3836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ocial media icons PNG and Vector | Media icon, Social media logos,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4844" t="34047" r="5256" b="32167"/>
          <a:stretch>
            <a:fillRect/>
          </a:stretch>
        </p:blipFill>
        <p:spPr bwMode="auto">
          <a:xfrm>
            <a:off x="4994419" y="6393410"/>
            <a:ext cx="388437" cy="4389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Text&#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5400" y="5562085"/>
            <a:ext cx="5976909" cy="817426"/>
          </a:xfrm>
          <a:prstGeom prst="rect">
            <a:avLst/>
          </a:prstGeom>
        </p:spPr>
      </p:pic>
      <p:pic>
        <p:nvPicPr>
          <p:cNvPr id="28" name="Picture 2" descr="Social media icons PNG and Vector | Media icon, Social media logos,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862" t="31974" r="63238" b="34240"/>
          <a:stretch>
            <a:fillRect/>
          </a:stretch>
        </p:blipFill>
        <p:spPr bwMode="auto">
          <a:xfrm>
            <a:off x="6384032" y="6372758"/>
            <a:ext cx="388437" cy="43894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52;p28"/>
          <p:cNvSpPr txBox="1"/>
          <p:nvPr userDrawn="1"/>
        </p:nvSpPr>
        <p:spPr>
          <a:xfrm>
            <a:off x="5328550" y="6453336"/>
            <a:ext cx="1005163" cy="2491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1pPr>
            <a:lvl2pPr marR="0" lvl="1"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2pPr>
            <a:lvl3pPr marR="0" lvl="2"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3pPr>
            <a:lvl4pPr marR="0" lvl="3"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4pPr>
            <a:lvl5pPr marR="0" lvl="4"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5pPr>
            <a:lvl6pPr marR="0" lvl="5"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6pPr>
            <a:lvl7pPr marR="0" lvl="6"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7pPr>
            <a:lvl8pPr marR="0" lvl="7"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8pPr>
            <a:lvl9pPr marR="0" lvl="8"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9pPr>
          </a:lstStyle>
          <a:p>
            <a:pPr algn="l"/>
            <a:r>
              <a:rPr lang="en-MY" sz="1400" b="1" baseline="0" dirty="0" err="1">
                <a:solidFill>
                  <a:schemeClr val="tx1"/>
                </a:solidFill>
                <a:latin typeface="Garamond" panose="02020404030301010803" pitchFamily="18" charset="0"/>
                <a:ea typeface="Cambria" panose="02040503050406030204" pitchFamily="18" charset="0"/>
                <a:cs typeface="Times New Roman" panose="02020603050405020304" pitchFamily="18" charset="0"/>
              </a:rPr>
              <a:t>unimalaya</a:t>
            </a:r>
            <a:endParaRPr lang="en-MY" sz="1200" b="1" baseline="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p:txBody>
      </p:sp>
      <p:sp>
        <p:nvSpPr>
          <p:cNvPr id="36" name="Google Shape;152;p28"/>
          <p:cNvSpPr txBox="1"/>
          <p:nvPr userDrawn="1"/>
        </p:nvSpPr>
        <p:spPr>
          <a:xfrm>
            <a:off x="2986327" y="6488390"/>
            <a:ext cx="1711403" cy="16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1pPr>
            <a:lvl2pPr marR="0" lvl="1"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2pPr>
            <a:lvl3pPr marR="0" lvl="2"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3pPr>
            <a:lvl4pPr marR="0" lvl="3"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4pPr>
            <a:lvl5pPr marR="0" lvl="4"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5pPr>
            <a:lvl6pPr marR="0" lvl="5"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6pPr>
            <a:lvl7pPr marR="0" lvl="6"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7pPr>
            <a:lvl8pPr marR="0" lvl="7"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8pPr>
            <a:lvl9pPr marR="0" lvl="8"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9pPr>
          </a:lstStyle>
          <a:p>
            <a:pPr algn="l"/>
            <a:r>
              <a:rPr lang="en-MY" sz="1400" b="1" baseline="0" dirty="0" err="1">
                <a:solidFill>
                  <a:schemeClr val="tx1"/>
                </a:solidFill>
                <a:latin typeface="Garamond" panose="02020404030301010803" pitchFamily="18" charset="0"/>
                <a:ea typeface="Cambria" panose="02040503050406030204" pitchFamily="18" charset="0"/>
                <a:cs typeface="Times New Roman" panose="02020603050405020304" pitchFamily="18" charset="0"/>
              </a:rPr>
              <a:t>universityofmalaya</a:t>
            </a:r>
            <a:endParaRPr lang="en-MY" sz="1200" b="1" baseline="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p:txBody>
      </p:sp>
      <p:pic>
        <p:nvPicPr>
          <p:cNvPr id="37" name="Picture 10" descr="Website Icon, Transparent Website.PNG Images &amp; Vector - FreeIcons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flipV="1">
            <a:off x="838200" y="6421080"/>
            <a:ext cx="342301" cy="342301"/>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152;p28"/>
          <p:cNvSpPr txBox="1"/>
          <p:nvPr userDrawn="1"/>
        </p:nvSpPr>
        <p:spPr>
          <a:xfrm>
            <a:off x="1153037" y="6473211"/>
            <a:ext cx="1496967" cy="1961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1pPr>
            <a:lvl2pPr marR="0" lvl="1"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2pPr>
            <a:lvl3pPr marR="0" lvl="2"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3pPr>
            <a:lvl4pPr marR="0" lvl="3"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4pPr>
            <a:lvl5pPr marR="0" lvl="4"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5pPr>
            <a:lvl6pPr marR="0" lvl="5"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6pPr>
            <a:lvl7pPr marR="0" lvl="6"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7pPr>
            <a:lvl8pPr marR="0" lvl="7"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8pPr>
            <a:lvl9pPr marR="0" lvl="8" algn="l" rtl="0">
              <a:lnSpc>
                <a:spcPct val="100000"/>
              </a:lnSpc>
              <a:spcBef>
                <a:spcPts val="0"/>
              </a:spcBef>
              <a:spcAft>
                <a:spcPts val="0"/>
              </a:spcAft>
              <a:buClr>
                <a:srgbClr val="B7B7B7"/>
              </a:buClr>
              <a:buSzPts val="2800"/>
              <a:buFont typeface="DM Serif Display"/>
              <a:buNone/>
              <a:defRPr sz="2800" b="0" i="0" u="none" strike="noStrike" cap="none">
                <a:solidFill>
                  <a:srgbClr val="B7B7B7"/>
                </a:solidFill>
                <a:latin typeface="DM Serif Display"/>
                <a:ea typeface="DM Serif Display"/>
                <a:cs typeface="DM Serif Display"/>
                <a:sym typeface="DM Serif Display"/>
              </a:defRPr>
            </a:lvl9pPr>
          </a:lstStyle>
          <a:p>
            <a:pPr algn="l"/>
            <a:r>
              <a:rPr lang="en-MY" sz="1400" b="1" baseline="0" dirty="0">
                <a:solidFill>
                  <a:schemeClr val="tx1"/>
                </a:solidFill>
                <a:latin typeface="Garamond" panose="02020404030301010803" pitchFamily="18" charset="0"/>
                <a:ea typeface="Cambria" panose="02040503050406030204" pitchFamily="18" charset="0"/>
                <a:cs typeface="Times New Roman" panose="02020603050405020304" pitchFamily="18" charset="0"/>
              </a:rPr>
              <a:t>www.um.edu.my</a:t>
            </a:r>
            <a:endParaRPr lang="en-MY" sz="1200" b="1" baseline="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BE1D723-8F53-4F53-90B0-1982A396982E}" type="datetime1">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lumMod val="95000"/>
              </a:schemeClr>
            </a:gs>
            <a:gs pos="0">
              <a:schemeClr val="bg1">
                <a:lumMod val="85000"/>
              </a:schemeClr>
            </a:gs>
            <a:gs pos="0">
              <a:schemeClr val="bg1">
                <a:lumMod val="95000"/>
              </a:schemeClr>
            </a:gs>
            <a:gs pos="0">
              <a:schemeClr val="bg1"/>
            </a:gs>
            <a:gs pos="100000">
              <a:schemeClr val="bg1">
                <a:lumMod val="7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9BA1D-68A1-4230-A43F-81A4E781EAD6}" type="datetime1">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E5094-AB80-4D5E-A439-9E1CF8354BD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286000" indent="-4572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png"/><Relationship Id="rId7" Type="http://schemas.openxmlformats.org/officeDocument/2006/relationships/image" Target="../media/image37.wmf"/><Relationship Id="rId6" Type="http://schemas.openxmlformats.org/officeDocument/2006/relationships/oleObject" Target="../embeddings/oleObject1.bin"/><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5" Type="http://schemas.openxmlformats.org/officeDocument/2006/relationships/vmlDrawing" Target="../drawings/vmlDrawing1.vml"/><Relationship Id="rId14" Type="http://schemas.openxmlformats.org/officeDocument/2006/relationships/slideLayout" Target="../slideLayouts/slideLayout6.xml"/><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jpeg"/><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4.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microsoft.com/office/2007/relationships/hdphoto" Target="../media/image24.wdp"/><Relationship Id="rId5" Type="http://schemas.openxmlformats.org/officeDocument/2006/relationships/image" Target="../media/image23.png"/><Relationship Id="rId4" Type="http://schemas.openxmlformats.org/officeDocument/2006/relationships/image" Target="../media/image19.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jpe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7080" y="764540"/>
            <a:ext cx="10515600" cy="1648460"/>
          </a:xfrm>
        </p:spPr>
        <p:txBody>
          <a:bodyPr>
            <a:normAutofit fontScale="90000"/>
          </a:bodyPr>
          <a:lstStyle/>
          <a:p>
            <a:pPr algn="ctr"/>
            <a:r>
              <a:rPr lang="en-US">
                <a:solidFill>
                  <a:schemeClr val="bg2"/>
                </a:solidFill>
                <a:sym typeface="+mn-ea"/>
              </a:rPr>
              <a:t>Pioneering UM Open Science:</a:t>
            </a:r>
            <a:br>
              <a:rPr lang="en-US">
                <a:solidFill>
                  <a:schemeClr val="bg2"/>
                </a:solidFill>
                <a:sym typeface="+mn-ea"/>
              </a:rPr>
            </a:br>
            <a:r>
              <a:rPr lang="en-US" sz="4400" i="1">
                <a:solidFill>
                  <a:schemeClr val="bg2"/>
                </a:solidFill>
                <a:sym typeface="+mn-ea"/>
              </a:rPr>
              <a:t>Experiences, Insights &amp; Opportunities</a:t>
            </a:r>
            <a:endParaRPr lang="en-US" sz="4400" i="1" dirty="0">
              <a:solidFill>
                <a:schemeClr val="bg2"/>
              </a:solidFill>
              <a:sym typeface="+mn-ea"/>
            </a:endParaRPr>
          </a:p>
        </p:txBody>
      </p:sp>
      <p:sp>
        <p:nvSpPr>
          <p:cNvPr id="3" name="Subtitle 2"/>
          <p:cNvSpPr>
            <a:spLocks noGrp="1"/>
          </p:cNvSpPr>
          <p:nvPr>
            <p:ph type="subTitle" idx="1"/>
          </p:nvPr>
        </p:nvSpPr>
        <p:spPr>
          <a:xfrm>
            <a:off x="479425" y="2493010"/>
            <a:ext cx="11131550" cy="1655445"/>
          </a:xfrm>
        </p:spPr>
        <p:txBody>
          <a:bodyPr>
            <a:noAutofit/>
          </a:bodyPr>
          <a:lstStyle/>
          <a:p>
            <a:pPr marL="0" marR="0" lvl="0" indent="0" algn="l" rtl="0">
              <a:lnSpc>
                <a:spcPct val="100000"/>
              </a:lnSpc>
              <a:spcBef>
                <a:spcPts val="0"/>
              </a:spcBef>
              <a:spcAft>
                <a:spcPts val="0"/>
              </a:spcAft>
              <a:buClr>
                <a:schemeClr val="dk1"/>
              </a:buClr>
              <a:buSzPts val="2800"/>
              <a:buFont typeface="Arial" panose="020B0604020202020204"/>
              <a:buNone/>
            </a:pPr>
            <a:endParaRPr lang="en-MY" sz="800" dirty="0"/>
          </a:p>
          <a:p>
            <a:pPr marL="0" marR="0" lvl="0" indent="0" algn="r" rtl="0">
              <a:lnSpc>
                <a:spcPct val="100000"/>
              </a:lnSpc>
              <a:spcBef>
                <a:spcPts val="0"/>
              </a:spcBef>
              <a:spcAft>
                <a:spcPts val="0"/>
              </a:spcAft>
              <a:buClr>
                <a:schemeClr val="dk1"/>
              </a:buClr>
              <a:buSzPts val="2800"/>
              <a:buFont typeface="Arial" panose="020B0604020202020204"/>
              <a:buNone/>
            </a:pPr>
            <a:endParaRPr lang="en-MY" sz="1600" b="1" dirty="0">
              <a:solidFill>
                <a:schemeClr val="bg1"/>
              </a:solidFill>
              <a:latin typeface="Arial" panose="020B0604020202020204"/>
              <a:ea typeface="Arial" panose="020B0604020202020204"/>
              <a:cs typeface="Arial" panose="020B0604020202020204"/>
              <a:sym typeface="Arial" panose="020B0604020202020204"/>
            </a:endParaRPr>
          </a:p>
          <a:p>
            <a:pPr marL="0" lvl="0" indent="0" algn="l" rtl="0">
              <a:lnSpc>
                <a:spcPct val="100000"/>
              </a:lnSpc>
              <a:spcBef>
                <a:spcPts val="0"/>
              </a:spcBef>
              <a:spcAft>
                <a:spcPts val="0"/>
              </a:spcAft>
              <a:buClr>
                <a:schemeClr val="dk1"/>
              </a:buClr>
              <a:buSzPct val="143000"/>
              <a:buNone/>
            </a:pPr>
            <a:r>
              <a:rPr lang="en-US" sz="2400" b="1">
                <a:solidFill>
                  <a:schemeClr val="bg1"/>
                </a:solidFill>
                <a:sym typeface="+mn-ea"/>
              </a:rPr>
              <a:t>Abrizah Abdullah</a:t>
            </a:r>
            <a:endParaRPr sz="2400" b="1">
              <a:solidFill>
                <a:schemeClr val="bg1"/>
              </a:solidFill>
            </a:endParaRPr>
          </a:p>
          <a:p>
            <a:pPr marL="0" lvl="0" indent="0" algn="l" rtl="0">
              <a:lnSpc>
                <a:spcPct val="100000"/>
              </a:lnSpc>
              <a:spcBef>
                <a:spcPts val="560"/>
              </a:spcBef>
              <a:spcAft>
                <a:spcPts val="0"/>
              </a:spcAft>
              <a:buClr>
                <a:schemeClr val="dk1"/>
              </a:buClr>
              <a:buSzPct val="129000"/>
              <a:buNone/>
            </a:pPr>
            <a:r>
              <a:rPr lang="en-US" sz="1800" b="1">
                <a:solidFill>
                  <a:schemeClr val="bg1"/>
                </a:solidFill>
                <a:sym typeface="+mn-ea"/>
              </a:rPr>
              <a:t>Dean</a:t>
            </a:r>
            <a:r>
              <a:rPr lang="en-MY" altLang="en-US" sz="1800" b="1">
                <a:solidFill>
                  <a:schemeClr val="bg1"/>
                </a:solidFill>
                <a:sym typeface="+mn-ea"/>
              </a:rPr>
              <a:t>, Institute for Advanced Studies</a:t>
            </a:r>
            <a:r>
              <a:rPr lang="en-US" altLang="en-MY" sz="1800" b="1">
                <a:solidFill>
                  <a:schemeClr val="bg1"/>
                </a:solidFill>
                <a:sym typeface="+mn-ea"/>
              </a:rPr>
              <a:t>, Universiti Malaya</a:t>
            </a:r>
            <a:endParaRPr lang="en-US" altLang="en-MY" sz="1800" b="1">
              <a:solidFill>
                <a:schemeClr val="bg1"/>
              </a:solidFill>
              <a:sym typeface="+mn-ea"/>
            </a:endParaRPr>
          </a:p>
          <a:p>
            <a:pPr marL="0" lvl="0" indent="0" algn="l" rtl="0">
              <a:lnSpc>
                <a:spcPct val="100000"/>
              </a:lnSpc>
              <a:spcBef>
                <a:spcPts val="560"/>
              </a:spcBef>
              <a:spcAft>
                <a:spcPts val="0"/>
              </a:spcAft>
              <a:buClr>
                <a:schemeClr val="dk1"/>
              </a:buClr>
              <a:buSzPct val="129000"/>
              <a:buNone/>
            </a:pPr>
            <a:r>
              <a:rPr lang="en-US" altLang="en-MY" sz="1800" b="1">
                <a:solidFill>
                  <a:schemeClr val="bg1"/>
                </a:solidFill>
                <a:sym typeface="+mn-ea"/>
              </a:rPr>
              <a:t>Professor, </a:t>
            </a:r>
            <a:r>
              <a:rPr lang="en-MY" altLang="en-US" sz="1800" b="1">
                <a:solidFill>
                  <a:schemeClr val="bg1"/>
                </a:solidFill>
                <a:sym typeface="+mn-ea"/>
              </a:rPr>
              <a:t>Dept of Library &amp; Information Science, </a:t>
            </a:r>
            <a:endParaRPr lang="en-MY" altLang="en-US" sz="1800" b="1">
              <a:solidFill>
                <a:schemeClr val="bg1"/>
              </a:solidFill>
            </a:endParaRPr>
          </a:p>
          <a:p>
            <a:pPr marL="0" lvl="0" indent="0" algn="l" rtl="0">
              <a:lnSpc>
                <a:spcPct val="100000"/>
              </a:lnSpc>
              <a:spcBef>
                <a:spcPts val="560"/>
              </a:spcBef>
              <a:spcAft>
                <a:spcPts val="0"/>
              </a:spcAft>
              <a:buClr>
                <a:schemeClr val="dk1"/>
              </a:buClr>
              <a:buSzPct val="129000"/>
              <a:buNone/>
            </a:pPr>
            <a:r>
              <a:rPr lang="en-MY" altLang="en-US" sz="1800" b="1">
                <a:solidFill>
                  <a:schemeClr val="bg1"/>
                </a:solidFill>
                <a:sym typeface="+mn-ea"/>
              </a:rPr>
              <a:t>Faculty of Arts &amp; Social Sciences</a:t>
            </a:r>
            <a:r>
              <a:rPr lang="en-US" altLang="en-MY" sz="1800" b="1">
                <a:solidFill>
                  <a:schemeClr val="bg1"/>
                </a:solidFill>
                <a:sym typeface="+mn-ea"/>
              </a:rPr>
              <a:t>, Universiti Malaya</a:t>
            </a:r>
            <a:endParaRPr lang="en-MY" altLang="en-US" sz="1800" b="1">
              <a:solidFill>
                <a:schemeClr val="bg1"/>
              </a:solidFill>
              <a:sym typeface="+mn-ea"/>
            </a:endParaRPr>
          </a:p>
          <a:p>
            <a:pPr marL="0" lvl="0" indent="0" algn="r" rtl="0">
              <a:lnSpc>
                <a:spcPct val="100000"/>
              </a:lnSpc>
              <a:spcBef>
                <a:spcPts val="560"/>
              </a:spcBef>
              <a:spcAft>
                <a:spcPts val="0"/>
              </a:spcAft>
              <a:buClr>
                <a:schemeClr val="dk1"/>
              </a:buClr>
              <a:buSzPct val="129000"/>
              <a:buNone/>
            </a:pPr>
            <a:r>
              <a:rPr sz="1600" b="1">
                <a:latin typeface="Arial" panose="020B0604020202020204"/>
                <a:ea typeface="Arial" panose="020B0604020202020204"/>
                <a:cs typeface="Arial" panose="020B0604020202020204"/>
                <a:sym typeface="Arial" panose="020B0604020202020204"/>
              </a:rPr>
              <a:t>Open Science Forum -1 (OSF-1)</a:t>
            </a:r>
            <a:endParaRPr sz="1600" b="1" i="0" u="none" strike="noStrike" cap="none">
              <a:solidFill>
                <a:schemeClr val="bg1"/>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Clr>
                <a:schemeClr val="dk1"/>
              </a:buClr>
              <a:buSzPts val="2800"/>
              <a:buFont typeface="Arial" panose="020B0604020202020204"/>
              <a:buNone/>
            </a:pPr>
            <a:r>
              <a:rPr sz="1600" b="1">
                <a:latin typeface="Arial" panose="020B0604020202020204"/>
                <a:ea typeface="Arial" panose="020B0604020202020204"/>
                <a:cs typeface="Arial" panose="020B0604020202020204"/>
                <a:sym typeface="Arial" panose="020B0604020202020204"/>
              </a:rPr>
              <a:t>Thursday, 21st March 2024</a:t>
            </a:r>
            <a:endParaRPr sz="1600" b="1" i="0" u="none" strike="noStrike" cap="none">
              <a:solidFill>
                <a:schemeClr val="bg1"/>
              </a:solidFill>
              <a:latin typeface="Arial" panose="020B0604020202020204"/>
              <a:ea typeface="Arial" panose="020B0604020202020204"/>
              <a:cs typeface="Arial" panose="020B0604020202020204"/>
              <a:sym typeface="Arial" panose="020B0604020202020204"/>
            </a:endParaRPr>
          </a:p>
          <a:p>
            <a:pPr marL="0" marR="0" lvl="0" indent="0" algn="r" rtl="0">
              <a:lnSpc>
                <a:spcPct val="100000"/>
              </a:lnSpc>
              <a:spcBef>
                <a:spcPts val="0"/>
              </a:spcBef>
              <a:spcAft>
                <a:spcPts val="0"/>
              </a:spcAft>
              <a:buClr>
                <a:schemeClr val="dk1"/>
              </a:buClr>
              <a:buSzPts val="2800"/>
              <a:buFont typeface="Arial" panose="020B0604020202020204"/>
              <a:buNone/>
            </a:pPr>
            <a:r>
              <a:rPr sz="1600" b="1">
                <a:latin typeface="Arial" panose="020B0604020202020204"/>
                <a:ea typeface="Arial" panose="020B0604020202020204"/>
                <a:cs typeface="Arial" panose="020B0604020202020204"/>
                <a:sym typeface="Arial" panose="020B0604020202020204"/>
              </a:rPr>
              <a:t>NMIMS University, Mumbai, India</a:t>
            </a:r>
            <a:endParaRPr lang="en-MY" altLang="en-US" sz="1600" b="1" dirty="0">
              <a:solidFill>
                <a:schemeClr val="bg1"/>
              </a:solidFill>
              <a:latin typeface="Arial" panose="020B0604020202020204"/>
              <a:ea typeface="Arial" panose="020B0604020202020204"/>
              <a:cs typeface="Arial" panose="020B0604020202020204"/>
              <a:sym typeface="+mn-ea"/>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pic>
        <p:nvPicPr>
          <p:cNvPr id="10" name="Picture 9"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6" name="Title 3"/>
          <p:cNvSpPr txBox="1"/>
          <p:nvPr/>
        </p:nvSpPr>
        <p:spPr>
          <a:xfrm>
            <a:off x="579832" y="0"/>
            <a:ext cx="10515600" cy="1325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3600" dirty="0">
                <a:solidFill>
                  <a:srgbClr val="002060"/>
                </a:solidFill>
              </a:rPr>
              <a:t>Outreach </a:t>
            </a:r>
            <a:r>
              <a:rPr lang="en-US" altLang="en-GB" sz="3600" dirty="0">
                <a:solidFill>
                  <a:srgbClr val="002060"/>
                </a:solidFill>
              </a:rPr>
              <a:t>/ </a:t>
            </a:r>
            <a:r>
              <a:rPr lang="en-GB" sz="3600" dirty="0">
                <a:solidFill>
                  <a:srgbClr val="002060"/>
                </a:solidFill>
              </a:rPr>
              <a:t>Engagement</a:t>
            </a:r>
            <a:r>
              <a:rPr lang="en-US" altLang="en-GB" sz="3600" dirty="0">
                <a:solidFill>
                  <a:srgbClr val="002060"/>
                </a:solidFill>
              </a:rPr>
              <a:t> / Collaboration</a:t>
            </a:r>
            <a:endParaRPr lang="en-US" altLang="en-GB" sz="3600" dirty="0">
              <a:solidFill>
                <a:srgbClr val="002060"/>
              </a:solidFill>
            </a:endParaRPr>
          </a:p>
        </p:txBody>
      </p:sp>
      <p:pic>
        <p:nvPicPr>
          <p:cNvPr id="2" name="Google Shape;410;p11"/>
          <p:cNvPicPr preferRelativeResize="0"/>
          <p:nvPr/>
        </p:nvPicPr>
        <p:blipFill rotWithShape="1">
          <a:blip r:embed="rId2"/>
          <a:srcRect/>
          <a:stretch>
            <a:fillRect/>
          </a:stretch>
        </p:blipFill>
        <p:spPr>
          <a:xfrm>
            <a:off x="4295800" y="1314739"/>
            <a:ext cx="3086469" cy="2114261"/>
          </a:xfrm>
          <a:prstGeom prst="roundRect">
            <a:avLst>
              <a:gd name="adj" fmla="val 16667"/>
            </a:avLst>
          </a:prstGeom>
          <a:noFill/>
          <a:ln>
            <a:noFill/>
          </a:ln>
        </p:spPr>
      </p:pic>
      <p:pic>
        <p:nvPicPr>
          <p:cNvPr id="3" name="Google Shape;411;p11"/>
          <p:cNvPicPr preferRelativeResize="0"/>
          <p:nvPr/>
        </p:nvPicPr>
        <p:blipFill rotWithShape="1">
          <a:blip r:embed="rId3"/>
          <a:srcRect t="2755"/>
          <a:stretch>
            <a:fillRect/>
          </a:stretch>
        </p:blipFill>
        <p:spPr>
          <a:xfrm>
            <a:off x="1273347" y="1336224"/>
            <a:ext cx="2950264" cy="2074128"/>
          </a:xfrm>
          <a:prstGeom prst="roundRect">
            <a:avLst>
              <a:gd name="adj" fmla="val 16667"/>
            </a:avLst>
          </a:prstGeom>
          <a:noFill/>
          <a:ln>
            <a:noFill/>
          </a:ln>
        </p:spPr>
      </p:pic>
      <p:pic>
        <p:nvPicPr>
          <p:cNvPr id="5" name="Google Shape;413;p11"/>
          <p:cNvPicPr preferRelativeResize="0"/>
          <p:nvPr/>
        </p:nvPicPr>
        <p:blipFill rotWithShape="1">
          <a:blip r:embed="rId4"/>
          <a:srcRect/>
          <a:stretch>
            <a:fillRect/>
          </a:stretch>
        </p:blipFill>
        <p:spPr>
          <a:xfrm>
            <a:off x="1271945" y="3453870"/>
            <a:ext cx="2950264" cy="1830196"/>
          </a:xfrm>
          <a:prstGeom prst="roundRect">
            <a:avLst>
              <a:gd name="adj" fmla="val 16667"/>
            </a:avLst>
          </a:prstGeom>
          <a:noFill/>
          <a:ln>
            <a:noFill/>
          </a:ln>
        </p:spPr>
      </p:pic>
      <p:pic>
        <p:nvPicPr>
          <p:cNvPr id="7" name="Google Shape;414;p11" descr="A group of people sitting in a room&#10;&#10;Description automatically generated"/>
          <p:cNvPicPr preferRelativeResize="0"/>
          <p:nvPr/>
        </p:nvPicPr>
        <p:blipFill rotWithShape="1">
          <a:blip r:embed="rId5"/>
          <a:srcRect l="7293" t="30160" r="14291" b="7791"/>
          <a:stretch>
            <a:fillRect/>
          </a:stretch>
        </p:blipFill>
        <p:spPr>
          <a:xfrm>
            <a:off x="4294398" y="3471306"/>
            <a:ext cx="3086469" cy="1830196"/>
          </a:xfrm>
          <a:prstGeom prst="roundRect">
            <a:avLst>
              <a:gd name="adj" fmla="val 16667"/>
            </a:avLst>
          </a:prstGeom>
          <a:noFill/>
          <a:ln>
            <a:noFill/>
          </a:ln>
        </p:spPr>
      </p:pic>
      <p:pic>
        <p:nvPicPr>
          <p:cNvPr id="8" name="Google Shape;415;p11" descr="A group of women in a classroom&#10;&#10;Description automatically generated"/>
          <p:cNvPicPr preferRelativeResize="0"/>
          <p:nvPr/>
        </p:nvPicPr>
        <p:blipFill rotWithShape="1">
          <a:blip r:embed="rId6"/>
          <a:srcRect t="-401" r="11495" b="1"/>
          <a:stretch>
            <a:fillRect/>
          </a:stretch>
        </p:blipFill>
        <p:spPr>
          <a:xfrm>
            <a:off x="7483669" y="1324458"/>
            <a:ext cx="3086470" cy="2085894"/>
          </a:xfrm>
          <a:prstGeom prst="roundRect">
            <a:avLst>
              <a:gd name="adj" fmla="val 16667"/>
            </a:avLst>
          </a:prstGeom>
          <a:noFill/>
          <a:ln>
            <a:noFill/>
          </a:ln>
        </p:spPr>
      </p:pic>
      <p:pic>
        <p:nvPicPr>
          <p:cNvPr id="11" name="Google Shape;416;p11" descr="A group of people posing for a photo&#10;&#10;Description automatically generated"/>
          <p:cNvPicPr preferRelativeResize="0"/>
          <p:nvPr/>
        </p:nvPicPr>
        <p:blipFill rotWithShape="1">
          <a:blip r:embed="rId7"/>
          <a:srcRect t="18927" r="2431" b="25187"/>
          <a:stretch>
            <a:fillRect/>
          </a:stretch>
        </p:blipFill>
        <p:spPr>
          <a:xfrm>
            <a:off x="7466035" y="3486078"/>
            <a:ext cx="3086469" cy="1830195"/>
          </a:xfrm>
          <a:prstGeom prst="roundRect">
            <a:avLst>
              <a:gd name="adj" fmla="val 16667"/>
            </a:avLst>
          </a:prstGeom>
          <a:noFill/>
          <a:ln>
            <a:noFill/>
          </a:ln>
        </p:spPr>
      </p:pic>
      <p:sp>
        <p:nvSpPr>
          <p:cNvPr id="12" name="TextBox 11"/>
          <p:cNvSpPr txBox="1"/>
          <p:nvPr/>
        </p:nvSpPr>
        <p:spPr>
          <a:xfrm>
            <a:off x="1343720" y="5372975"/>
            <a:ext cx="8362493" cy="1106805"/>
          </a:xfrm>
          <a:prstGeom prst="rect">
            <a:avLst/>
          </a:prstGeom>
          <a:noFill/>
        </p:spPr>
        <p:txBody>
          <a:bodyPr wrap="square" numCol="2">
            <a:spAutoFit/>
          </a:bodyPr>
          <a:lstStyle/>
          <a:p>
            <a:pPr marL="285750" indent="-285750">
              <a:buFont typeface="Wingdings" panose="05000000000000000000" pitchFamily="2" charset="2"/>
              <a:buChar char="v"/>
            </a:pPr>
            <a:r>
              <a:rPr lang="en-US" sz="1600"/>
              <a:t>Launch of UMOS</a:t>
            </a:r>
            <a:endParaRPr lang="en-US" sz="1600"/>
          </a:p>
          <a:p>
            <a:pPr marL="285750" indent="-285750">
              <a:buFont typeface="Wingdings" panose="05000000000000000000" pitchFamily="2" charset="2"/>
              <a:buChar char="v"/>
            </a:pPr>
            <a:r>
              <a:rPr lang="en-US" sz="1600"/>
              <a:t>RDM Workshops</a:t>
            </a:r>
            <a:endParaRPr lang="en-US" sz="1600"/>
          </a:p>
          <a:p>
            <a:pPr marL="285750" indent="-285750">
              <a:buFont typeface="Wingdings" panose="05000000000000000000" pitchFamily="2" charset="2"/>
              <a:buChar char="v"/>
            </a:pPr>
            <a:r>
              <a:rPr lang="en-US" sz="1600"/>
              <a:t>Open Science Booths / Exhibitions / Roadshows to Faculties</a:t>
            </a:r>
            <a:r>
              <a:rPr lang="en-MY">
                <a:effectLst/>
                <a:latin typeface="CanvaSans"/>
              </a:rPr>
              <a:t> </a:t>
            </a:r>
            <a:endParaRPr lang="en-MY" sz="1600">
              <a:effectLst/>
            </a:endParaRPr>
          </a:p>
          <a:p>
            <a:pPr marL="285750" indent="-285750">
              <a:buFont typeface="Wingdings" panose="05000000000000000000" pitchFamily="2" charset="2"/>
              <a:buChar char="v"/>
            </a:pPr>
            <a:endParaRPr lang="en-US" sz="1600"/>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pic>
        <p:nvPicPr>
          <p:cNvPr id="10" name="Picture 9"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6" name="Title 3"/>
          <p:cNvSpPr txBox="1"/>
          <p:nvPr/>
        </p:nvSpPr>
        <p:spPr>
          <a:xfrm>
            <a:off x="780728" y="859745"/>
            <a:ext cx="5904656" cy="1325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altLang="en-GB" sz="3200" dirty="0">
                <a:solidFill>
                  <a:srgbClr val="002060"/>
                </a:solidFill>
              </a:rPr>
              <a:t>Capacity Building</a:t>
            </a:r>
            <a:r>
              <a:rPr lang="en-GB" sz="3200" dirty="0">
                <a:solidFill>
                  <a:srgbClr val="002060"/>
                </a:solidFill>
              </a:rPr>
              <a:t>: </a:t>
            </a:r>
            <a:endParaRPr lang="en-GB" sz="3200" dirty="0">
              <a:solidFill>
                <a:srgbClr val="002060"/>
              </a:solidFill>
            </a:endParaRPr>
          </a:p>
          <a:p>
            <a:r>
              <a:rPr lang="en-GB" sz="3200" dirty="0">
                <a:solidFill>
                  <a:srgbClr val="002060"/>
                </a:solidFill>
              </a:rPr>
              <a:t>All UM researchers (academic staffs, research officers, research students)</a:t>
            </a:r>
            <a:endParaRPr lang="en-GB" sz="2400" dirty="0">
              <a:solidFill>
                <a:srgbClr val="002060"/>
              </a:solidFill>
            </a:endParaRPr>
          </a:p>
        </p:txBody>
      </p:sp>
      <p:sp>
        <p:nvSpPr>
          <p:cNvPr id="3" name="TextBox 2"/>
          <p:cNvSpPr txBox="1"/>
          <p:nvPr/>
        </p:nvSpPr>
        <p:spPr>
          <a:xfrm>
            <a:off x="794048" y="2780928"/>
            <a:ext cx="5878016" cy="2553335"/>
          </a:xfrm>
          <a:prstGeom prst="rect">
            <a:avLst/>
          </a:prstGeom>
          <a:noFill/>
        </p:spPr>
        <p:txBody>
          <a:bodyPr wrap="square">
            <a:spAutoFit/>
          </a:bodyPr>
          <a:lstStyle/>
          <a:p>
            <a:r>
              <a:rPr lang="en-US" altLang="en-MY" sz="2000" b="1">
                <a:effectLst/>
              </a:rPr>
              <a:t>UMOS</a:t>
            </a:r>
            <a:r>
              <a:rPr lang="en-MY" sz="2000" b="1">
                <a:effectLst/>
              </a:rPr>
              <a:t> organise physical and online trainings on topics related to:</a:t>
            </a:r>
            <a:endParaRPr lang="en-MY" sz="2000" b="1">
              <a:effectLst/>
            </a:endParaRPr>
          </a:p>
          <a:p>
            <a:endParaRPr lang="en-MY" sz="2000" b="1"/>
          </a:p>
          <a:p>
            <a:pPr marL="342900" indent="-342900">
              <a:buFont typeface="Arial" panose="020B0604020202020204" pitchFamily="34" charset="0"/>
              <a:buChar char="•"/>
            </a:pPr>
            <a:r>
              <a:rPr lang="en-MY" sz="2000" b="1">
                <a:effectLst/>
              </a:rPr>
              <a:t>Research Data Management</a:t>
            </a:r>
            <a:endParaRPr lang="en-MY" sz="2000" b="1">
              <a:effectLst/>
            </a:endParaRPr>
          </a:p>
          <a:p>
            <a:pPr marL="342900" indent="-342900">
              <a:buFont typeface="Arial" panose="020B0604020202020204" pitchFamily="34" charset="0"/>
              <a:buChar char="•"/>
            </a:pPr>
            <a:r>
              <a:rPr lang="en-MY" sz="2000" b="1">
                <a:effectLst/>
              </a:rPr>
              <a:t>Developing a Data Management Plan</a:t>
            </a:r>
            <a:endParaRPr lang="en-MY" sz="2000" b="1">
              <a:effectLst/>
            </a:endParaRPr>
          </a:p>
          <a:p>
            <a:pPr marL="342900" indent="-342900">
              <a:buFont typeface="Arial" panose="020B0604020202020204" pitchFamily="34" charset="0"/>
              <a:buChar char="•"/>
            </a:pPr>
            <a:r>
              <a:rPr lang="en-MY" sz="2000" b="1">
                <a:effectLst/>
              </a:rPr>
              <a:t>How to Deposit Research Data on UM Research Repository</a:t>
            </a:r>
            <a:endParaRPr lang="en-MY" sz="2000" b="1">
              <a:effectLst/>
            </a:endParaRPr>
          </a:p>
          <a:p>
            <a:endParaRPr lang="en-MY" sz="2000">
              <a:effectLst/>
            </a:endParaRPr>
          </a:p>
        </p:txBody>
      </p:sp>
      <p:pic>
        <p:nvPicPr>
          <p:cNvPr id="5" name="Picture 4"/>
          <p:cNvPicPr>
            <a:picLocks noChangeAspect="1"/>
          </p:cNvPicPr>
          <p:nvPr/>
        </p:nvPicPr>
        <p:blipFill>
          <a:blip r:embed="rId2"/>
          <a:stretch>
            <a:fillRect/>
          </a:stretch>
        </p:blipFill>
        <p:spPr>
          <a:xfrm>
            <a:off x="6960096" y="1056578"/>
            <a:ext cx="4793183" cy="4772222"/>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normAutofit/>
          </a:bodyPr>
          <a:p>
            <a:pPr algn="ctr"/>
            <a:r>
              <a:rPr lang="en-US" altLang="en-MY" sz="3600" b="1"/>
              <a:t>Future Direction &amp; Opportunities </a:t>
            </a:r>
            <a:endParaRPr lang="en-MY" altLang="en-US" sz="3600" b="1"/>
          </a:p>
        </p:txBody>
      </p:sp>
      <p:graphicFrame>
        <p:nvGraphicFramePr>
          <p:cNvPr id="4" name="Diagram 3"/>
          <p:cNvGraphicFramePr/>
          <p:nvPr/>
        </p:nvGraphicFramePr>
        <p:xfrm>
          <a:off x="2135505" y="133794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0" name="Object 9"/>
          <p:cNvGraphicFramePr/>
          <p:nvPr/>
        </p:nvGraphicFramePr>
        <p:xfrm>
          <a:off x="479425" y="3517265"/>
          <a:ext cx="2554605" cy="1059815"/>
        </p:xfrm>
        <a:graphic>
          <a:graphicData uri="http://schemas.openxmlformats.org/presentationml/2006/ole">
            <mc:AlternateContent xmlns:mc="http://schemas.openxmlformats.org/markup-compatibility/2006">
              <mc:Choice xmlns:v="urn:schemas-microsoft-com:vml" Requires="v">
                <p:oleObj spid="_x0000_s11" name="" r:id="rId6" imgW="2552700" imgH="1059180" progId="Paint.Picture">
                  <p:embed/>
                </p:oleObj>
              </mc:Choice>
              <mc:Fallback>
                <p:oleObj name="" r:id="rId6" imgW="2552700" imgH="1059180" progId="Paint.Picture">
                  <p:embed/>
                  <p:pic>
                    <p:nvPicPr>
                      <p:cNvPr id="0" name="Picture 10"/>
                      <p:cNvPicPr/>
                      <p:nvPr/>
                    </p:nvPicPr>
                    <p:blipFill>
                      <a:blip r:embed="rId7"/>
                      <a:stretch>
                        <a:fillRect/>
                      </a:stretch>
                    </p:blipFill>
                    <p:spPr>
                      <a:xfrm>
                        <a:off x="479425" y="3517265"/>
                        <a:ext cx="2554605" cy="1059815"/>
                      </a:xfrm>
                      <a:prstGeom prst="rect">
                        <a:avLst/>
                      </a:prstGeom>
                    </p:spPr>
                  </p:pic>
                </p:oleObj>
              </mc:Fallback>
            </mc:AlternateContent>
          </a:graphicData>
        </a:graphic>
      </p:graphicFrame>
      <p:pic>
        <p:nvPicPr>
          <p:cNvPr id="16" name="Picture 15"/>
          <p:cNvPicPr>
            <a:picLocks noChangeAspect="1"/>
          </p:cNvPicPr>
          <p:nvPr/>
        </p:nvPicPr>
        <p:blipFill>
          <a:blip r:embed="rId8"/>
          <a:stretch>
            <a:fillRect/>
          </a:stretch>
        </p:blipFill>
        <p:spPr>
          <a:xfrm>
            <a:off x="9336405" y="3284855"/>
            <a:ext cx="2303145" cy="1508125"/>
          </a:xfrm>
          <a:prstGeom prst="rect">
            <a:avLst/>
          </a:prstGeom>
        </p:spPr>
      </p:pic>
      <p:pic>
        <p:nvPicPr>
          <p:cNvPr id="100" name="Content Placeholder 99"/>
          <p:cNvPicPr>
            <a:picLocks noChangeAspect="1"/>
          </p:cNvPicPr>
          <p:nvPr>
            <p:ph idx="1"/>
          </p:nvPr>
        </p:nvPicPr>
        <p:blipFill>
          <a:blip r:embed="rId9"/>
          <a:stretch>
            <a:fillRect/>
          </a:stretch>
        </p:blipFill>
        <p:spPr>
          <a:xfrm>
            <a:off x="9264650" y="5228590"/>
            <a:ext cx="2604770" cy="1395095"/>
          </a:xfrm>
          <a:prstGeom prst="rect">
            <a:avLst/>
          </a:prstGeom>
          <a:noFill/>
          <a:ln w="9525">
            <a:noFill/>
          </a:ln>
        </p:spPr>
      </p:pic>
      <p:pic>
        <p:nvPicPr>
          <p:cNvPr id="101" name="Picture 100"/>
          <p:cNvPicPr/>
          <p:nvPr/>
        </p:nvPicPr>
        <p:blipFill>
          <a:blip r:embed="rId10"/>
          <a:stretch>
            <a:fillRect/>
          </a:stretch>
        </p:blipFill>
        <p:spPr>
          <a:xfrm>
            <a:off x="9480550" y="1490345"/>
            <a:ext cx="1619885" cy="1406525"/>
          </a:xfrm>
          <a:prstGeom prst="rect">
            <a:avLst/>
          </a:prstGeom>
          <a:noFill/>
          <a:ln w="9525">
            <a:noFill/>
          </a:ln>
        </p:spPr>
      </p:pic>
      <p:pic>
        <p:nvPicPr>
          <p:cNvPr id="102" name="Picture 101"/>
          <p:cNvPicPr/>
          <p:nvPr/>
        </p:nvPicPr>
        <p:blipFill>
          <a:blip r:embed="rId11"/>
          <a:stretch>
            <a:fillRect/>
          </a:stretch>
        </p:blipFill>
        <p:spPr>
          <a:xfrm>
            <a:off x="744220" y="1268730"/>
            <a:ext cx="1955800" cy="1600835"/>
          </a:xfrm>
          <a:prstGeom prst="rect">
            <a:avLst/>
          </a:prstGeom>
          <a:noFill/>
          <a:ln w="9525">
            <a:noFill/>
          </a:ln>
        </p:spPr>
      </p:pic>
      <p:pic>
        <p:nvPicPr>
          <p:cNvPr id="103" name="Picture 102"/>
          <p:cNvPicPr/>
          <p:nvPr/>
        </p:nvPicPr>
        <p:blipFill>
          <a:blip r:embed="rId12">
            <a:extLst>
              <a:ext uri="{96DAC541-7B7A-43D3-8B79-37D633B846F1}">
                <asvg:svgBlip xmlns:asvg="http://schemas.microsoft.com/office/drawing/2016/SVG/main" r:embed="rId13"/>
              </a:ext>
            </a:extLst>
          </a:blip>
          <a:stretch>
            <a:fillRect/>
          </a:stretch>
        </p:blipFill>
        <p:spPr>
          <a:xfrm>
            <a:off x="263525" y="5062220"/>
            <a:ext cx="2829560" cy="15614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720" y="2476499"/>
            <a:ext cx="10444808" cy="1325563"/>
          </a:xfrm>
        </p:spPr>
        <p:txBody>
          <a:bodyPr>
            <a:normAutofit fontScale="90000"/>
          </a:bodyPr>
          <a:lstStyle/>
          <a:p>
            <a:r>
              <a:rPr lang="en-MY" dirty="0"/>
              <a:t>Thank you</a:t>
            </a:r>
            <a:br>
              <a:rPr lang="en-MY" dirty="0"/>
            </a:br>
            <a:br>
              <a:rPr lang="en-MY" dirty="0"/>
            </a:br>
            <a:r>
              <a:rPr lang="en-MY" dirty="0"/>
              <a:t>Email us: </a:t>
            </a:r>
            <a:r>
              <a:rPr lang="en-MY" b="0" i="0" strike="noStrike">
                <a:effectLst/>
              </a:rPr>
              <a:t>openscience@um.edu.my</a:t>
            </a:r>
            <a:br>
              <a:rPr lang="en-MY" b="0" i="0" u="none" strike="noStrike">
                <a:solidFill>
                  <a:srgbClr val="222222"/>
                </a:solidFill>
                <a:effectLst/>
              </a:rPr>
            </a:br>
            <a:r>
              <a:rPr lang="en-MY" dirty="0"/>
              <a:t>Visit us:</a:t>
            </a:r>
            <a:r>
              <a:rPr lang="en-MY" b="0" i="0" u="none" strike="noStrike">
                <a:solidFill>
                  <a:srgbClr val="222222"/>
                </a:solidFill>
                <a:effectLst/>
              </a:rPr>
              <a:t>https://openscience.um.edu.my/</a:t>
            </a:r>
            <a:r>
              <a:rPr lang="en-MY" dirty="0"/>
              <a:t>  </a:t>
            </a:r>
            <a:br>
              <a:rPr lang="en-MY" dirty="0"/>
            </a:br>
            <a:endParaRPr lang="en-MY" dirty="0"/>
          </a:p>
        </p:txBody>
      </p:sp>
      <p:pic>
        <p:nvPicPr>
          <p:cNvPr id="2" name="Picture 1"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pic>
        <p:nvPicPr>
          <p:cNvPr id="5" name="Picture 4" descr="A qr code on a white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931" y="2407126"/>
            <a:ext cx="1905000" cy="1905000"/>
          </a:xfrm>
          <a:prstGeom prst="rect">
            <a:avLst/>
          </a:prstGeom>
        </p:spPr>
      </p:pic>
      <p:sp>
        <p:nvSpPr>
          <p:cNvPr id="6" name="TextBox 5"/>
          <p:cNvSpPr txBox="1"/>
          <p:nvPr/>
        </p:nvSpPr>
        <p:spPr>
          <a:xfrm>
            <a:off x="9624392" y="1540450"/>
            <a:ext cx="2223686" cy="646331"/>
          </a:xfrm>
          <a:prstGeom prst="rect">
            <a:avLst/>
          </a:prstGeom>
          <a:noFill/>
        </p:spPr>
        <p:txBody>
          <a:bodyPr wrap="none" rtlCol="0">
            <a:spAutoFit/>
          </a:bodyPr>
          <a:lstStyle/>
          <a:p>
            <a:pPr algn="ctr"/>
            <a:r>
              <a:rPr lang="en-US" b="1"/>
              <a:t>Scan to download </a:t>
            </a:r>
            <a:endParaRPr lang="en-US" b="1"/>
          </a:p>
          <a:p>
            <a:pPr algn="ctr"/>
            <a:r>
              <a:rPr lang="en-US" b="1"/>
              <a:t>UMOS Brochure</a:t>
            </a:r>
            <a:endParaRPr lang="en-US" b="1"/>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
          <a:srcRect b="5981"/>
          <a:stretch>
            <a:fillRect/>
          </a:stretch>
        </p:blipFill>
        <p:spPr>
          <a:xfrm>
            <a:off x="443230" y="196215"/>
            <a:ext cx="11225530" cy="5884545"/>
          </a:xfrm>
          <a:prstGeom prst="rect">
            <a:avLst/>
          </a:prstGeom>
        </p:spPr>
      </p:pic>
      <p:sp>
        <p:nvSpPr>
          <p:cNvPr id="2" name="Slide Number Placeholder 1"/>
          <p:cNvSpPr>
            <a:spLocks noGrp="1"/>
          </p:cNvSpPr>
          <p:nvPr>
            <p:ph type="sldNum" sz="quarter" idx="13"/>
          </p:nvPr>
        </p:nvSpPr>
        <p:spPr/>
        <p:txBody>
          <a:bodyPr/>
          <a:lstStyle/>
          <a:p>
            <a:fld id="{95731807-5275-4C3D-AB24-36A40BAB7962}" type="slidenum">
              <a:rPr lang="en-MY" smtClean="0"/>
            </a:fld>
            <a:endParaRPr lang="en-MY"/>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8100" y="41275"/>
            <a:ext cx="12153900" cy="6790055"/>
          </a:xfrm>
          <a:prstGeom prst="rect">
            <a:avLst/>
          </a:prstGeom>
        </p:spPr>
      </p:pic>
      <p:sp>
        <p:nvSpPr>
          <p:cNvPr id="2" name="Slide Number Placeholder 1"/>
          <p:cNvSpPr>
            <a:spLocks noGrp="1"/>
          </p:cNvSpPr>
          <p:nvPr>
            <p:ph type="sldNum" sz="quarter" idx="13"/>
          </p:nvPr>
        </p:nvSpPr>
        <p:spPr/>
        <p:txBody>
          <a:bodyPr/>
          <a:lstStyle/>
          <a:p>
            <a:fld id="{95731807-5275-4C3D-AB24-36A40BAB7962}" type="slidenum">
              <a:rPr lang="en-MY" smtClean="0"/>
            </a:fld>
            <a:endParaRPr lang="en-MY"/>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sp>
        <p:nvSpPr>
          <p:cNvPr id="36" name="Oval 35"/>
          <p:cNvSpPr/>
          <p:nvPr/>
        </p:nvSpPr>
        <p:spPr>
          <a:xfrm>
            <a:off x="1709312" y="1556792"/>
            <a:ext cx="1350514" cy="1350514"/>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4180369" y="1556792"/>
            <a:ext cx="1350514" cy="1350514"/>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6639590" y="1556792"/>
            <a:ext cx="1350514" cy="1350514"/>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9104728" y="1556792"/>
            <a:ext cx="1350514" cy="1350514"/>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rPr>
              <a:t>Open Science</a:t>
            </a: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p:cNvGrpSpPr/>
          <p:nvPr/>
        </p:nvGrpSpPr>
        <p:grpSpPr>
          <a:xfrm>
            <a:off x="3385004" y="2026344"/>
            <a:ext cx="464493" cy="464493"/>
            <a:chOff x="1484445" y="3429000"/>
            <a:chExt cx="427393" cy="427393"/>
          </a:xfrm>
        </p:grpSpPr>
        <p:sp>
          <p:nvSpPr>
            <p:cNvPr id="41" name="Rectangle 40"/>
            <p:cNvSpPr/>
            <p:nvPr/>
          </p:nvSpPr>
          <p:spPr>
            <a:xfrm>
              <a:off x="1629914" y="3429000"/>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rot="5400000">
              <a:off x="1629914" y="3429000"/>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p:cNvGrpSpPr/>
          <p:nvPr/>
        </p:nvGrpSpPr>
        <p:grpSpPr>
          <a:xfrm>
            <a:off x="5850366" y="2026344"/>
            <a:ext cx="464493" cy="464493"/>
            <a:chOff x="1484445" y="3429000"/>
            <a:chExt cx="427393" cy="427393"/>
          </a:xfrm>
        </p:grpSpPr>
        <p:sp>
          <p:nvSpPr>
            <p:cNvPr id="44" name="Rectangle 43"/>
            <p:cNvSpPr/>
            <p:nvPr/>
          </p:nvSpPr>
          <p:spPr>
            <a:xfrm>
              <a:off x="1629914" y="3429000"/>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rot="5400000">
              <a:off x="1629914" y="3429000"/>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p:cNvGrpSpPr/>
          <p:nvPr/>
        </p:nvGrpSpPr>
        <p:grpSpPr>
          <a:xfrm>
            <a:off x="8315728" y="2057575"/>
            <a:ext cx="464493" cy="402029"/>
            <a:chOff x="8156360" y="2854389"/>
            <a:chExt cx="427393" cy="369918"/>
          </a:xfrm>
        </p:grpSpPr>
        <p:sp>
          <p:nvSpPr>
            <p:cNvPr id="47" name="Rectangle 46"/>
            <p:cNvSpPr/>
            <p:nvPr/>
          </p:nvSpPr>
          <p:spPr>
            <a:xfrm rot="5400000">
              <a:off x="8301829" y="2708920"/>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p:nvSpPr>
          <p:spPr>
            <a:xfrm rot="5400000">
              <a:off x="8301829" y="2942383"/>
              <a:ext cx="136455" cy="42739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9" name="TextBox 48"/>
          <p:cNvSpPr txBox="1"/>
          <p:nvPr/>
        </p:nvSpPr>
        <p:spPr>
          <a:xfrm>
            <a:off x="911533" y="4711260"/>
            <a:ext cx="2675562" cy="890180"/>
          </a:xfrm>
          <a:prstGeom prst="rect">
            <a:avLst/>
          </a:prstGeom>
          <a:noFill/>
        </p:spPr>
        <p:txBody>
          <a:bodyPr wrap="square" lIns="0" rIns="0" rtlCol="0" anchor="t">
            <a:spAutoFit/>
          </a:bodyPr>
          <a:lstStyle/>
          <a:p>
            <a:pPr algn="ctr">
              <a:lnSpc>
                <a:spcPct val="110000"/>
              </a:lnSpc>
              <a:defRPr/>
            </a:pP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Define what (policy) and how (guideline) of the Open Science context in UM</a:t>
            </a:r>
            <a:endPar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839778" y="4220809"/>
            <a:ext cx="2675562" cy="412485"/>
          </a:xfrm>
          <a:prstGeom prst="rect">
            <a:avLst/>
          </a:prstGeom>
          <a:noFill/>
        </p:spPr>
        <p:txBody>
          <a:bodyPr wrap="square" lIns="0" rIns="0" rtlCol="0" anchor="t">
            <a:spAutoFit/>
          </a:bodyPr>
          <a:lstStyle/>
          <a:p>
            <a:pPr algn="ctr">
              <a:lnSpc>
                <a:spcPct val="110000"/>
              </a:lnSpc>
              <a:defRPr/>
            </a:pPr>
            <a:r>
              <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Policy &amp; Processes</a:t>
            </a:r>
            <a:endPar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1" name="Straight Arrow Connector 50"/>
          <p:cNvCxnSpPr/>
          <p:nvPr/>
        </p:nvCxnSpPr>
        <p:spPr>
          <a:xfrm>
            <a:off x="2393540" y="3034872"/>
            <a:ext cx="0" cy="1024126"/>
          </a:xfrm>
          <a:prstGeom prst="straightConnector1">
            <a:avLst/>
          </a:prstGeom>
          <a:noFill/>
          <a:ln w="6350" cap="flat" cmpd="sng" algn="ctr">
            <a:solidFill>
              <a:sysClr val="window" lastClr="FFFFFF">
                <a:lumMod val="75000"/>
              </a:sysClr>
            </a:solidFill>
            <a:prstDash val="solid"/>
            <a:miter lim="800000"/>
            <a:tailEnd type="oval" w="lg" len="lg"/>
          </a:ln>
          <a:effectLst/>
        </p:spPr>
      </p:cxnSp>
      <p:sp>
        <p:nvSpPr>
          <p:cNvPr id="52" name="TextBox 51"/>
          <p:cNvSpPr txBox="1"/>
          <p:nvPr/>
        </p:nvSpPr>
        <p:spPr>
          <a:xfrm>
            <a:off x="5956245" y="4711260"/>
            <a:ext cx="2675562" cy="890180"/>
          </a:xfrm>
          <a:prstGeom prst="rect">
            <a:avLst/>
          </a:prstGeom>
          <a:noFill/>
        </p:spPr>
        <p:txBody>
          <a:bodyPr wrap="square" lIns="0" rIns="0" rtlCol="0" anchor="t">
            <a:spAutoFit/>
          </a:bodyPr>
          <a:lstStyle/>
          <a:p>
            <a:pPr algn="ctr">
              <a:lnSpc>
                <a:spcPct val="110000"/>
              </a:lnSpc>
              <a:defRPr/>
            </a:pP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The data deposit and sharing platform, and the supporting services.</a:t>
            </a:r>
            <a:endPar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5956245" y="4306534"/>
            <a:ext cx="2675562" cy="412485"/>
          </a:xfrm>
          <a:prstGeom prst="rect">
            <a:avLst/>
          </a:prstGeom>
          <a:noFill/>
        </p:spPr>
        <p:txBody>
          <a:bodyPr wrap="square" lIns="0" rIns="0" rtlCol="0" anchor="t">
            <a:spAutoFit/>
          </a:bodyPr>
          <a:lstStyle/>
          <a:p>
            <a:pPr algn="ctr">
              <a:lnSpc>
                <a:spcPct val="110000"/>
              </a:lnSpc>
              <a:defRPr/>
            </a:pPr>
            <a:r>
              <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Platform</a:t>
            </a:r>
            <a:endPar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4" name="Straight Arrow Connector 53"/>
          <p:cNvCxnSpPr/>
          <p:nvPr/>
        </p:nvCxnSpPr>
        <p:spPr>
          <a:xfrm>
            <a:off x="7302997" y="3034872"/>
            <a:ext cx="0" cy="1024126"/>
          </a:xfrm>
          <a:prstGeom prst="straightConnector1">
            <a:avLst/>
          </a:prstGeom>
          <a:noFill/>
          <a:ln w="6350" cap="flat" cmpd="sng" algn="ctr">
            <a:solidFill>
              <a:sysClr val="window" lastClr="FFFFFF">
                <a:lumMod val="75000"/>
              </a:sysClr>
            </a:solidFill>
            <a:prstDash val="solid"/>
            <a:miter lim="800000"/>
            <a:tailEnd type="oval" w="lg" len="lg"/>
          </a:ln>
          <a:effectLst/>
        </p:spPr>
      </p:cxnSp>
      <p:sp>
        <p:nvSpPr>
          <p:cNvPr id="55" name="TextBox 54"/>
          <p:cNvSpPr txBox="1"/>
          <p:nvPr/>
        </p:nvSpPr>
        <p:spPr>
          <a:xfrm>
            <a:off x="3849316" y="3716759"/>
            <a:ext cx="2675562" cy="890180"/>
          </a:xfrm>
          <a:prstGeom prst="rect">
            <a:avLst/>
          </a:prstGeom>
          <a:noFill/>
        </p:spPr>
        <p:txBody>
          <a:bodyPr wrap="square" lIns="0" rIns="0" rtlCol="0" anchor="t">
            <a:spAutoFit/>
          </a:bodyPr>
          <a:lstStyle/>
          <a:p>
            <a:pPr algn="ctr">
              <a:lnSpc>
                <a:spcPct val="110000"/>
              </a:lnSpc>
              <a:defRPr/>
            </a:pP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Prepare the researchers and train the data stewards to support the initiative</a:t>
            </a:r>
            <a:endPar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719776" y="3192018"/>
            <a:ext cx="2675562" cy="412485"/>
          </a:xfrm>
          <a:prstGeom prst="rect">
            <a:avLst/>
          </a:prstGeom>
          <a:noFill/>
        </p:spPr>
        <p:txBody>
          <a:bodyPr wrap="square" lIns="0" rIns="0" rtlCol="0" anchor="t">
            <a:spAutoFit/>
          </a:bodyPr>
          <a:lstStyle/>
          <a:p>
            <a:pPr algn="ctr">
              <a:lnSpc>
                <a:spcPct val="110000"/>
              </a:lnSpc>
              <a:defRPr/>
            </a:pPr>
            <a:r>
              <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People</a:t>
            </a:r>
            <a:endPar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8442205" y="3633574"/>
            <a:ext cx="2675562" cy="619337"/>
          </a:xfrm>
          <a:prstGeom prst="rect">
            <a:avLst/>
          </a:prstGeom>
          <a:noFill/>
        </p:spPr>
        <p:txBody>
          <a:bodyPr wrap="square" lIns="0" rIns="0" rtlCol="0" anchor="t">
            <a:spAutoFit/>
          </a:bodyPr>
          <a:lstStyle/>
          <a:p>
            <a:pPr algn="ctr">
              <a:lnSpc>
                <a:spcPct val="110000"/>
              </a:lnSpc>
              <a:defRPr/>
            </a:pP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An UM </a:t>
            </a:r>
            <a:r>
              <a:rPr lang="en-US" sz="1600" kern="0" dirty="0" err="1">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initaitive</a:t>
            </a: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 to </a:t>
            </a:r>
            <a:r>
              <a:rPr lang="en-US" sz="1600" kern="0" dirty="0" err="1">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democratise</a:t>
            </a:r>
            <a:r>
              <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 knowledge</a:t>
            </a:r>
            <a:endParaRPr lang="en-US" sz="16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8442205" y="3228848"/>
            <a:ext cx="2675562" cy="412485"/>
          </a:xfrm>
          <a:prstGeom prst="rect">
            <a:avLst/>
          </a:prstGeom>
          <a:noFill/>
        </p:spPr>
        <p:txBody>
          <a:bodyPr wrap="square" lIns="0" rIns="0" rtlCol="0" anchor="t">
            <a:spAutoFit/>
          </a:bodyPr>
          <a:lstStyle/>
          <a:p>
            <a:pPr algn="ctr">
              <a:lnSpc>
                <a:spcPct val="110000"/>
              </a:lnSpc>
              <a:defRPr/>
            </a:pPr>
            <a:r>
              <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UMOS</a:t>
            </a:r>
            <a:endParaRPr lang="en-US" sz="2000" b="1" kern="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9" name="Group 58"/>
          <p:cNvGrpSpPr/>
          <p:nvPr/>
        </p:nvGrpSpPr>
        <p:grpSpPr>
          <a:xfrm>
            <a:off x="4554496" y="2060566"/>
            <a:ext cx="590830" cy="334077"/>
            <a:chOff x="-2112963" y="4341813"/>
            <a:chExt cx="12906376" cy="7297738"/>
          </a:xfrm>
          <a:solidFill>
            <a:sysClr val="window" lastClr="FFFFFF"/>
          </a:solidFill>
        </p:grpSpPr>
        <p:sp>
          <p:nvSpPr>
            <p:cNvPr id="60" name="Freeform 9"/>
            <p:cNvSpPr/>
            <p:nvPr/>
          </p:nvSpPr>
          <p:spPr bwMode="auto">
            <a:xfrm>
              <a:off x="946150" y="4341813"/>
              <a:ext cx="6778625" cy="7297738"/>
            </a:xfrm>
            <a:custGeom>
              <a:avLst/>
              <a:gdLst>
                <a:gd name="T0" fmla="*/ 3036 w 3151"/>
                <a:gd name="T1" fmla="*/ 2715 h 3400"/>
                <a:gd name="T2" fmla="*/ 2114 w 3151"/>
                <a:gd name="T3" fmla="*/ 2124 h 3400"/>
                <a:gd name="T4" fmla="*/ 2098 w 3151"/>
                <a:gd name="T5" fmla="*/ 2098 h 3400"/>
                <a:gd name="T6" fmla="*/ 2098 w 3151"/>
                <a:gd name="T7" fmla="*/ 1473 h 3400"/>
                <a:gd name="T8" fmla="*/ 2229 w 3151"/>
                <a:gd name="T9" fmla="*/ 1231 h 3400"/>
                <a:gd name="T10" fmla="*/ 2229 w 3151"/>
                <a:gd name="T11" fmla="*/ 583 h 3400"/>
                <a:gd name="T12" fmla="*/ 1645 w 3151"/>
                <a:gd name="T13" fmla="*/ 0 h 3400"/>
                <a:gd name="T14" fmla="*/ 1576 w 3151"/>
                <a:gd name="T15" fmla="*/ 0 h 3400"/>
                <a:gd name="T16" fmla="*/ 1506 w 3151"/>
                <a:gd name="T17" fmla="*/ 0 h 3400"/>
                <a:gd name="T18" fmla="*/ 922 w 3151"/>
                <a:gd name="T19" fmla="*/ 583 h 3400"/>
                <a:gd name="T20" fmla="*/ 922 w 3151"/>
                <a:gd name="T21" fmla="*/ 1231 h 3400"/>
                <a:gd name="T22" fmla="*/ 1053 w 3151"/>
                <a:gd name="T23" fmla="*/ 1473 h 3400"/>
                <a:gd name="T24" fmla="*/ 1053 w 3151"/>
                <a:gd name="T25" fmla="*/ 2098 h 3400"/>
                <a:gd name="T26" fmla="*/ 1037 w 3151"/>
                <a:gd name="T27" fmla="*/ 2124 h 3400"/>
                <a:gd name="T28" fmla="*/ 115 w 3151"/>
                <a:gd name="T29" fmla="*/ 2715 h 3400"/>
                <a:gd name="T30" fmla="*/ 0 w 3151"/>
                <a:gd name="T31" fmla="*/ 2957 h 3400"/>
                <a:gd name="T32" fmla="*/ 0 w 3151"/>
                <a:gd name="T33" fmla="*/ 3400 h 3400"/>
                <a:gd name="T34" fmla="*/ 1576 w 3151"/>
                <a:gd name="T35" fmla="*/ 3400 h 3400"/>
                <a:gd name="T36" fmla="*/ 3151 w 3151"/>
                <a:gd name="T37" fmla="*/ 3400 h 3400"/>
                <a:gd name="T38" fmla="*/ 3151 w 3151"/>
                <a:gd name="T39" fmla="*/ 2957 h 3400"/>
                <a:gd name="T40" fmla="*/ 3036 w 3151"/>
                <a:gd name="T41" fmla="*/ 2715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51" h="3400">
                  <a:moveTo>
                    <a:pt x="3036" y="2715"/>
                  </a:moveTo>
                  <a:cubicBezTo>
                    <a:pt x="2635" y="2385"/>
                    <a:pt x="2203" y="2167"/>
                    <a:pt x="2114" y="2124"/>
                  </a:cubicBezTo>
                  <a:cubicBezTo>
                    <a:pt x="2104" y="2119"/>
                    <a:pt x="2098" y="2109"/>
                    <a:pt x="2098" y="2098"/>
                  </a:cubicBezTo>
                  <a:cubicBezTo>
                    <a:pt x="2098" y="1473"/>
                    <a:pt x="2098" y="1473"/>
                    <a:pt x="2098" y="1473"/>
                  </a:cubicBezTo>
                  <a:cubicBezTo>
                    <a:pt x="2177" y="1420"/>
                    <a:pt x="2229" y="1332"/>
                    <a:pt x="2229" y="1231"/>
                  </a:cubicBezTo>
                  <a:cubicBezTo>
                    <a:pt x="2229" y="583"/>
                    <a:pt x="2229" y="583"/>
                    <a:pt x="2229" y="583"/>
                  </a:cubicBezTo>
                  <a:cubicBezTo>
                    <a:pt x="2229" y="261"/>
                    <a:pt x="1968" y="0"/>
                    <a:pt x="1645" y="0"/>
                  </a:cubicBezTo>
                  <a:cubicBezTo>
                    <a:pt x="1576" y="0"/>
                    <a:pt x="1576" y="0"/>
                    <a:pt x="1576" y="0"/>
                  </a:cubicBezTo>
                  <a:cubicBezTo>
                    <a:pt x="1506" y="0"/>
                    <a:pt x="1506" y="0"/>
                    <a:pt x="1506" y="0"/>
                  </a:cubicBezTo>
                  <a:cubicBezTo>
                    <a:pt x="1183" y="0"/>
                    <a:pt x="922" y="261"/>
                    <a:pt x="922" y="583"/>
                  </a:cubicBezTo>
                  <a:cubicBezTo>
                    <a:pt x="922" y="1231"/>
                    <a:pt x="922" y="1231"/>
                    <a:pt x="922" y="1231"/>
                  </a:cubicBezTo>
                  <a:cubicBezTo>
                    <a:pt x="922" y="1332"/>
                    <a:pt x="974" y="1422"/>
                    <a:pt x="1053" y="1473"/>
                  </a:cubicBezTo>
                  <a:cubicBezTo>
                    <a:pt x="1053" y="2098"/>
                    <a:pt x="1053" y="2098"/>
                    <a:pt x="1053" y="2098"/>
                  </a:cubicBezTo>
                  <a:cubicBezTo>
                    <a:pt x="1053" y="2109"/>
                    <a:pt x="1047" y="2119"/>
                    <a:pt x="1037" y="2124"/>
                  </a:cubicBezTo>
                  <a:cubicBezTo>
                    <a:pt x="948" y="2167"/>
                    <a:pt x="516" y="2386"/>
                    <a:pt x="115" y="2715"/>
                  </a:cubicBezTo>
                  <a:cubicBezTo>
                    <a:pt x="42" y="2774"/>
                    <a:pt x="0" y="2864"/>
                    <a:pt x="0" y="2957"/>
                  </a:cubicBezTo>
                  <a:cubicBezTo>
                    <a:pt x="0" y="3400"/>
                    <a:pt x="0" y="3400"/>
                    <a:pt x="0" y="3400"/>
                  </a:cubicBezTo>
                  <a:cubicBezTo>
                    <a:pt x="1576" y="3400"/>
                    <a:pt x="1576" y="3400"/>
                    <a:pt x="1576" y="3400"/>
                  </a:cubicBezTo>
                  <a:cubicBezTo>
                    <a:pt x="3151" y="3400"/>
                    <a:pt x="3151" y="3400"/>
                    <a:pt x="3151" y="3400"/>
                  </a:cubicBezTo>
                  <a:cubicBezTo>
                    <a:pt x="3151" y="2957"/>
                    <a:pt x="3151" y="2957"/>
                    <a:pt x="3151" y="2957"/>
                  </a:cubicBezTo>
                  <a:cubicBezTo>
                    <a:pt x="3151" y="2864"/>
                    <a:pt x="3109" y="2774"/>
                    <a:pt x="3036" y="2715"/>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1" name="Freeform 10"/>
            <p:cNvSpPr/>
            <p:nvPr/>
          </p:nvSpPr>
          <p:spPr bwMode="auto">
            <a:xfrm>
              <a:off x="6126163" y="4341813"/>
              <a:ext cx="4667250" cy="6121400"/>
            </a:xfrm>
            <a:custGeom>
              <a:avLst/>
              <a:gdLst>
                <a:gd name="T0" fmla="*/ 2070 w 2170"/>
                <a:gd name="T1" fmla="*/ 2277 h 2852"/>
                <a:gd name="T2" fmla="*/ 1297 w 2170"/>
                <a:gd name="T3" fmla="*/ 1781 h 2852"/>
                <a:gd name="T4" fmla="*/ 1283 w 2170"/>
                <a:gd name="T5" fmla="*/ 1759 h 2852"/>
                <a:gd name="T6" fmla="*/ 1283 w 2170"/>
                <a:gd name="T7" fmla="*/ 1236 h 2852"/>
                <a:gd name="T8" fmla="*/ 1393 w 2170"/>
                <a:gd name="T9" fmla="*/ 1031 h 2852"/>
                <a:gd name="T10" fmla="*/ 1393 w 2170"/>
                <a:gd name="T11" fmla="*/ 488 h 2852"/>
                <a:gd name="T12" fmla="*/ 904 w 2170"/>
                <a:gd name="T13" fmla="*/ 0 h 2852"/>
                <a:gd name="T14" fmla="*/ 846 w 2170"/>
                <a:gd name="T15" fmla="*/ 0 h 2852"/>
                <a:gd name="T16" fmla="*/ 789 w 2170"/>
                <a:gd name="T17" fmla="*/ 0 h 2852"/>
                <a:gd name="T18" fmla="*/ 300 w 2170"/>
                <a:gd name="T19" fmla="*/ 488 h 2852"/>
                <a:gd name="T20" fmla="*/ 300 w 2170"/>
                <a:gd name="T21" fmla="*/ 1031 h 2852"/>
                <a:gd name="T22" fmla="*/ 409 w 2170"/>
                <a:gd name="T23" fmla="*/ 1236 h 2852"/>
                <a:gd name="T24" fmla="*/ 409 w 2170"/>
                <a:gd name="T25" fmla="*/ 1759 h 2852"/>
                <a:gd name="T26" fmla="*/ 396 w 2170"/>
                <a:gd name="T27" fmla="*/ 1781 h 2852"/>
                <a:gd name="T28" fmla="*/ 0 w 2170"/>
                <a:gd name="T29" fmla="*/ 2005 h 2852"/>
                <a:gd name="T30" fmla="*/ 784 w 2170"/>
                <a:gd name="T31" fmla="*/ 2530 h 2852"/>
                <a:gd name="T32" fmla="*/ 976 w 2170"/>
                <a:gd name="T33" fmla="*/ 2852 h 2852"/>
                <a:gd name="T34" fmla="*/ 2170 w 2170"/>
                <a:gd name="T35" fmla="*/ 2852 h 2852"/>
                <a:gd name="T36" fmla="*/ 2170 w 2170"/>
                <a:gd name="T37" fmla="*/ 2481 h 2852"/>
                <a:gd name="T38" fmla="*/ 2070 w 2170"/>
                <a:gd name="T39" fmla="*/ 2277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0" h="2852">
                  <a:moveTo>
                    <a:pt x="2070" y="2277"/>
                  </a:moveTo>
                  <a:cubicBezTo>
                    <a:pt x="1734" y="2000"/>
                    <a:pt x="1371" y="1817"/>
                    <a:pt x="1297" y="1781"/>
                  </a:cubicBezTo>
                  <a:cubicBezTo>
                    <a:pt x="1288" y="1778"/>
                    <a:pt x="1283" y="1769"/>
                    <a:pt x="1283" y="1759"/>
                  </a:cubicBezTo>
                  <a:cubicBezTo>
                    <a:pt x="1283" y="1236"/>
                    <a:pt x="1283" y="1236"/>
                    <a:pt x="1283" y="1236"/>
                  </a:cubicBezTo>
                  <a:cubicBezTo>
                    <a:pt x="1349" y="1191"/>
                    <a:pt x="1393" y="1118"/>
                    <a:pt x="1393" y="1031"/>
                  </a:cubicBezTo>
                  <a:cubicBezTo>
                    <a:pt x="1393" y="488"/>
                    <a:pt x="1393" y="488"/>
                    <a:pt x="1393" y="488"/>
                  </a:cubicBezTo>
                  <a:cubicBezTo>
                    <a:pt x="1393" y="219"/>
                    <a:pt x="1174" y="0"/>
                    <a:pt x="904" y="0"/>
                  </a:cubicBezTo>
                  <a:cubicBezTo>
                    <a:pt x="846" y="0"/>
                    <a:pt x="846" y="0"/>
                    <a:pt x="846" y="0"/>
                  </a:cubicBezTo>
                  <a:cubicBezTo>
                    <a:pt x="789" y="0"/>
                    <a:pt x="789" y="0"/>
                    <a:pt x="789" y="0"/>
                  </a:cubicBezTo>
                  <a:cubicBezTo>
                    <a:pt x="519" y="0"/>
                    <a:pt x="300" y="219"/>
                    <a:pt x="300" y="488"/>
                  </a:cubicBezTo>
                  <a:cubicBezTo>
                    <a:pt x="300" y="1031"/>
                    <a:pt x="300" y="1031"/>
                    <a:pt x="300" y="1031"/>
                  </a:cubicBezTo>
                  <a:cubicBezTo>
                    <a:pt x="300" y="1116"/>
                    <a:pt x="343" y="1191"/>
                    <a:pt x="409" y="1236"/>
                  </a:cubicBezTo>
                  <a:cubicBezTo>
                    <a:pt x="409" y="1759"/>
                    <a:pt x="409" y="1759"/>
                    <a:pt x="409" y="1759"/>
                  </a:cubicBezTo>
                  <a:cubicBezTo>
                    <a:pt x="409" y="1769"/>
                    <a:pt x="404" y="1776"/>
                    <a:pt x="396" y="1781"/>
                  </a:cubicBezTo>
                  <a:cubicBezTo>
                    <a:pt x="350" y="1803"/>
                    <a:pt x="193" y="1882"/>
                    <a:pt x="0" y="2005"/>
                  </a:cubicBezTo>
                  <a:cubicBezTo>
                    <a:pt x="193" y="2111"/>
                    <a:pt x="497" y="2293"/>
                    <a:pt x="784" y="2530"/>
                  </a:cubicBezTo>
                  <a:cubicBezTo>
                    <a:pt x="885" y="2612"/>
                    <a:pt x="951" y="2727"/>
                    <a:pt x="976" y="2852"/>
                  </a:cubicBezTo>
                  <a:cubicBezTo>
                    <a:pt x="2170" y="2852"/>
                    <a:pt x="2170" y="2852"/>
                    <a:pt x="2170" y="2852"/>
                  </a:cubicBezTo>
                  <a:cubicBezTo>
                    <a:pt x="2170" y="2481"/>
                    <a:pt x="2170" y="2481"/>
                    <a:pt x="2170" y="2481"/>
                  </a:cubicBezTo>
                  <a:cubicBezTo>
                    <a:pt x="2166" y="2402"/>
                    <a:pt x="2132" y="2327"/>
                    <a:pt x="2070" y="2277"/>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sp>
          <p:nvSpPr>
            <p:cNvPr id="62" name="Freeform 11"/>
            <p:cNvSpPr/>
            <p:nvPr/>
          </p:nvSpPr>
          <p:spPr bwMode="auto">
            <a:xfrm>
              <a:off x="-2112963" y="4341813"/>
              <a:ext cx="4668838" cy="6121400"/>
            </a:xfrm>
            <a:custGeom>
              <a:avLst/>
              <a:gdLst>
                <a:gd name="T0" fmla="*/ 1773 w 2170"/>
                <a:gd name="T1" fmla="*/ 1781 h 2852"/>
                <a:gd name="T2" fmla="*/ 1759 w 2170"/>
                <a:gd name="T3" fmla="*/ 1759 h 2852"/>
                <a:gd name="T4" fmla="*/ 1759 w 2170"/>
                <a:gd name="T5" fmla="*/ 1236 h 2852"/>
                <a:gd name="T6" fmla="*/ 1869 w 2170"/>
                <a:gd name="T7" fmla="*/ 1031 h 2852"/>
                <a:gd name="T8" fmla="*/ 1869 w 2170"/>
                <a:gd name="T9" fmla="*/ 488 h 2852"/>
                <a:gd name="T10" fmla="*/ 1380 w 2170"/>
                <a:gd name="T11" fmla="*/ 0 h 2852"/>
                <a:gd name="T12" fmla="*/ 1322 w 2170"/>
                <a:gd name="T13" fmla="*/ 0 h 2852"/>
                <a:gd name="T14" fmla="*/ 1262 w 2170"/>
                <a:gd name="T15" fmla="*/ 0 h 2852"/>
                <a:gd name="T16" fmla="*/ 773 w 2170"/>
                <a:gd name="T17" fmla="*/ 488 h 2852"/>
                <a:gd name="T18" fmla="*/ 773 w 2170"/>
                <a:gd name="T19" fmla="*/ 1031 h 2852"/>
                <a:gd name="T20" fmla="*/ 883 w 2170"/>
                <a:gd name="T21" fmla="*/ 1236 h 2852"/>
                <a:gd name="T22" fmla="*/ 883 w 2170"/>
                <a:gd name="T23" fmla="*/ 1759 h 2852"/>
                <a:gd name="T24" fmla="*/ 869 w 2170"/>
                <a:gd name="T25" fmla="*/ 1781 h 2852"/>
                <a:gd name="T26" fmla="*/ 96 w 2170"/>
                <a:gd name="T27" fmla="*/ 2277 h 2852"/>
                <a:gd name="T28" fmla="*/ 0 w 2170"/>
                <a:gd name="T29" fmla="*/ 2481 h 2852"/>
                <a:gd name="T30" fmla="*/ 0 w 2170"/>
                <a:gd name="T31" fmla="*/ 2852 h 2852"/>
                <a:gd name="T32" fmla="*/ 1194 w 2170"/>
                <a:gd name="T33" fmla="*/ 2852 h 2852"/>
                <a:gd name="T34" fmla="*/ 1386 w 2170"/>
                <a:gd name="T35" fmla="*/ 2530 h 2852"/>
                <a:gd name="T36" fmla="*/ 2170 w 2170"/>
                <a:gd name="T37" fmla="*/ 2005 h 2852"/>
                <a:gd name="T38" fmla="*/ 1773 w 2170"/>
                <a:gd name="T39" fmla="*/ 1781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0" h="2852">
                  <a:moveTo>
                    <a:pt x="1773" y="1781"/>
                  </a:moveTo>
                  <a:cubicBezTo>
                    <a:pt x="1764" y="1778"/>
                    <a:pt x="1759" y="1769"/>
                    <a:pt x="1759" y="1759"/>
                  </a:cubicBezTo>
                  <a:cubicBezTo>
                    <a:pt x="1759" y="1236"/>
                    <a:pt x="1759" y="1236"/>
                    <a:pt x="1759" y="1236"/>
                  </a:cubicBezTo>
                  <a:cubicBezTo>
                    <a:pt x="1825" y="1191"/>
                    <a:pt x="1869" y="1118"/>
                    <a:pt x="1869" y="1031"/>
                  </a:cubicBezTo>
                  <a:cubicBezTo>
                    <a:pt x="1869" y="488"/>
                    <a:pt x="1869" y="488"/>
                    <a:pt x="1869" y="488"/>
                  </a:cubicBezTo>
                  <a:cubicBezTo>
                    <a:pt x="1869" y="219"/>
                    <a:pt x="1650" y="0"/>
                    <a:pt x="1380" y="0"/>
                  </a:cubicBezTo>
                  <a:cubicBezTo>
                    <a:pt x="1322" y="0"/>
                    <a:pt x="1322" y="0"/>
                    <a:pt x="1322" y="0"/>
                  </a:cubicBezTo>
                  <a:cubicBezTo>
                    <a:pt x="1262" y="0"/>
                    <a:pt x="1262" y="0"/>
                    <a:pt x="1262" y="0"/>
                  </a:cubicBezTo>
                  <a:cubicBezTo>
                    <a:pt x="992" y="0"/>
                    <a:pt x="773" y="219"/>
                    <a:pt x="773" y="488"/>
                  </a:cubicBezTo>
                  <a:cubicBezTo>
                    <a:pt x="773" y="1031"/>
                    <a:pt x="773" y="1031"/>
                    <a:pt x="773" y="1031"/>
                  </a:cubicBezTo>
                  <a:cubicBezTo>
                    <a:pt x="773" y="1116"/>
                    <a:pt x="816" y="1191"/>
                    <a:pt x="883" y="1236"/>
                  </a:cubicBezTo>
                  <a:cubicBezTo>
                    <a:pt x="883" y="1759"/>
                    <a:pt x="883" y="1759"/>
                    <a:pt x="883" y="1759"/>
                  </a:cubicBezTo>
                  <a:cubicBezTo>
                    <a:pt x="883" y="1769"/>
                    <a:pt x="878" y="1776"/>
                    <a:pt x="869" y="1781"/>
                  </a:cubicBezTo>
                  <a:cubicBezTo>
                    <a:pt x="795" y="1817"/>
                    <a:pt x="432" y="2000"/>
                    <a:pt x="96" y="2277"/>
                  </a:cubicBezTo>
                  <a:cubicBezTo>
                    <a:pt x="36" y="2328"/>
                    <a:pt x="0" y="2402"/>
                    <a:pt x="0" y="2481"/>
                  </a:cubicBezTo>
                  <a:cubicBezTo>
                    <a:pt x="0" y="2852"/>
                    <a:pt x="0" y="2852"/>
                    <a:pt x="0" y="2852"/>
                  </a:cubicBezTo>
                  <a:cubicBezTo>
                    <a:pt x="1194" y="2852"/>
                    <a:pt x="1194" y="2852"/>
                    <a:pt x="1194" y="2852"/>
                  </a:cubicBezTo>
                  <a:cubicBezTo>
                    <a:pt x="1218" y="2727"/>
                    <a:pt x="1285" y="2612"/>
                    <a:pt x="1386" y="2530"/>
                  </a:cubicBezTo>
                  <a:cubicBezTo>
                    <a:pt x="1673" y="2293"/>
                    <a:pt x="1977" y="2111"/>
                    <a:pt x="2170" y="2005"/>
                  </a:cubicBezTo>
                  <a:cubicBezTo>
                    <a:pt x="1976" y="1882"/>
                    <a:pt x="1819" y="1803"/>
                    <a:pt x="1773" y="1781"/>
                  </a:cubicBezTo>
                  <a:close/>
                </a:path>
              </a:pathLst>
            </a:custGeom>
            <a:grp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IN" sz="1800" b="0" i="0" u="none" strike="noStrike" kern="0" cap="none" spc="0" normalizeH="0" baseline="0" noProof="0">
                <a:ln>
                  <a:noFill/>
                </a:ln>
                <a:solidFill>
                  <a:prstClr val="black"/>
                </a:solidFill>
                <a:effectLst/>
                <a:uLnTx/>
                <a:uFillTx/>
                <a:latin typeface="Calibri" panose="020F0502020204030204"/>
              </a:endParaRPr>
            </a:p>
          </p:txBody>
        </p:sp>
      </p:grpSp>
      <p:sp>
        <p:nvSpPr>
          <p:cNvPr id="63" name="TextBox 62"/>
          <p:cNvSpPr txBox="1"/>
          <p:nvPr/>
        </p:nvSpPr>
        <p:spPr>
          <a:xfrm>
            <a:off x="360045" y="179705"/>
            <a:ext cx="9491345" cy="706755"/>
          </a:xfrm>
          <a:prstGeom prst="rect">
            <a:avLst/>
          </a:prstGeom>
          <a:noFill/>
        </p:spPr>
        <p:txBody>
          <a:bodyPr wrap="square" rtlCol="0">
            <a:spAutoFit/>
          </a:bodyPr>
          <a:lstStyle/>
          <a:p>
            <a:r>
              <a:rPr lang="en-US" sz="4000" b="1" dirty="0">
                <a:solidFill>
                  <a:srgbClr val="4472C4">
                    <a:lumMod val="50000"/>
                  </a:srgbClr>
                </a:solidFill>
                <a:cs typeface="Arial" panose="020B0604020202020204" pitchFamily="34" charset="0"/>
              </a:rPr>
              <a:t>Open Science Implementation </a:t>
            </a:r>
            <a:endParaRPr lang="en-MY" sz="4000" b="1" dirty="0">
              <a:solidFill>
                <a:srgbClr val="4472C4">
                  <a:lumMod val="50000"/>
                </a:srgbClr>
              </a:solidFill>
              <a:cs typeface="Arial" panose="020B0604020202020204" pitchFamily="34" charset="0"/>
            </a:endParaRPr>
          </a:p>
        </p:txBody>
      </p:sp>
      <p:pic>
        <p:nvPicPr>
          <p:cNvPr id="64" name="Graphic 63" descr="Quill with solid fill"/>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95859" y="1988550"/>
            <a:ext cx="451376" cy="483200"/>
          </a:xfrm>
          <a:prstGeom prst="rect">
            <a:avLst/>
          </a:prstGeom>
        </p:spPr>
      </p:pic>
      <p:pic>
        <p:nvPicPr>
          <p:cNvPr id="65" name="Graphic 64" descr="Contract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7577" y="1902253"/>
            <a:ext cx="661201" cy="661201"/>
          </a:xfrm>
          <a:prstGeom prst="rect">
            <a:avLst/>
          </a:prstGeom>
        </p:spPr>
      </p:pic>
      <p:pic>
        <p:nvPicPr>
          <p:cNvPr id="66" name="Graphic 65" descr="Cloud outlin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8747" y="1709011"/>
            <a:ext cx="914400" cy="914400"/>
          </a:xfrm>
          <a:prstGeom prst="rect">
            <a:avLst/>
          </a:prstGeom>
        </p:spPr>
      </p:pic>
      <p:pic>
        <p:nvPicPr>
          <p:cNvPr id="2" name="Picture 1" descr="A logo with a keyhole and a circl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cxnSp>
        <p:nvCxnSpPr>
          <p:cNvPr id="2" name="Google Shape;262;p7"/>
          <p:cNvCxnSpPr/>
          <p:nvPr/>
        </p:nvCxnSpPr>
        <p:spPr>
          <a:xfrm flipH="1">
            <a:off x="6096000" y="3054733"/>
            <a:ext cx="4796330" cy="56587"/>
          </a:xfrm>
          <a:prstGeom prst="straightConnector1">
            <a:avLst/>
          </a:prstGeom>
          <a:noFill/>
          <a:ln w="28575" cap="flat" cmpd="sng">
            <a:solidFill>
              <a:schemeClr val="dk1"/>
            </a:solidFill>
            <a:prstDash val="solid"/>
            <a:round/>
            <a:headEnd type="none" w="sm" len="sm"/>
            <a:tailEnd type="none" w="sm" len="sm"/>
          </a:ln>
        </p:spPr>
      </p:cxnSp>
      <p:cxnSp>
        <p:nvCxnSpPr>
          <p:cNvPr id="3" name="Google Shape;263;p7"/>
          <p:cNvCxnSpPr/>
          <p:nvPr/>
        </p:nvCxnSpPr>
        <p:spPr>
          <a:xfrm>
            <a:off x="10908784" y="5487149"/>
            <a:ext cx="0" cy="1000028"/>
          </a:xfrm>
          <a:prstGeom prst="straightConnector1">
            <a:avLst/>
          </a:prstGeom>
          <a:noFill/>
          <a:ln w="28575" cap="flat" cmpd="sng">
            <a:solidFill>
              <a:schemeClr val="dk1"/>
            </a:solidFill>
            <a:prstDash val="solid"/>
            <a:round/>
            <a:headEnd type="none" w="sm" len="sm"/>
            <a:tailEnd type="none" w="sm" len="sm"/>
          </a:ln>
        </p:spPr>
      </p:cxnSp>
      <p:cxnSp>
        <p:nvCxnSpPr>
          <p:cNvPr id="5" name="Google Shape;264;p7"/>
          <p:cNvCxnSpPr/>
          <p:nvPr/>
        </p:nvCxnSpPr>
        <p:spPr>
          <a:xfrm>
            <a:off x="1847528" y="5525316"/>
            <a:ext cx="0" cy="1000028"/>
          </a:xfrm>
          <a:prstGeom prst="straightConnector1">
            <a:avLst/>
          </a:prstGeom>
          <a:noFill/>
          <a:ln w="28575" cap="flat" cmpd="sng">
            <a:solidFill>
              <a:schemeClr val="dk1"/>
            </a:solidFill>
            <a:prstDash val="solid"/>
            <a:round/>
            <a:headEnd type="none" w="sm" len="sm"/>
            <a:tailEnd type="none" w="sm" len="sm"/>
          </a:ln>
        </p:spPr>
      </p:cxnSp>
      <p:cxnSp>
        <p:nvCxnSpPr>
          <p:cNvPr id="7" name="Google Shape;265;p7"/>
          <p:cNvCxnSpPr/>
          <p:nvPr/>
        </p:nvCxnSpPr>
        <p:spPr>
          <a:xfrm>
            <a:off x="6096000" y="1892710"/>
            <a:ext cx="0" cy="3875242"/>
          </a:xfrm>
          <a:prstGeom prst="straightConnector1">
            <a:avLst/>
          </a:prstGeom>
          <a:noFill/>
          <a:ln w="28575" cap="flat" cmpd="sng">
            <a:solidFill>
              <a:schemeClr val="dk1"/>
            </a:solidFill>
            <a:prstDash val="solid"/>
            <a:round/>
            <a:headEnd type="none" w="sm" len="sm"/>
            <a:tailEnd type="none" w="sm" len="sm"/>
          </a:ln>
        </p:spPr>
      </p:cxnSp>
      <p:sp>
        <p:nvSpPr>
          <p:cNvPr id="8" name="Google Shape;267;p7"/>
          <p:cNvSpPr txBox="1"/>
          <p:nvPr/>
        </p:nvSpPr>
        <p:spPr>
          <a:xfrm>
            <a:off x="8760295" y="5828800"/>
            <a:ext cx="1033061" cy="31672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lgn="r"/>
            <a:fld id="{00000000-1234-1234-1234-123412341234}" type="slidenum">
              <a:rPr lang="en-US"/>
            </a:fld>
            <a:endParaRPr lang="en-US"/>
          </a:p>
        </p:txBody>
      </p:sp>
      <p:sp>
        <p:nvSpPr>
          <p:cNvPr id="9" name="Google Shape;268;p7"/>
          <p:cNvSpPr/>
          <p:nvPr/>
        </p:nvSpPr>
        <p:spPr>
          <a:xfrm>
            <a:off x="3998120" y="1063210"/>
            <a:ext cx="4056180" cy="829500"/>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DEPUTY VICE CHANCELLOR RESEARCH &amp; INNOVATION</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Professor Ir. Dr. Kaharudin Bin Dimyati</a:t>
            </a:r>
            <a:endParaRPr lang="en-US" sz="1300">
              <a:solidFill>
                <a:schemeClr val="lt1"/>
              </a:solidFill>
              <a:latin typeface="Arial" panose="020B0604020202020204"/>
              <a:ea typeface="Arial" panose="020B0604020202020204"/>
              <a:cs typeface="Arial" panose="020B0604020202020204"/>
              <a:sym typeface="Arial" panose="020B0604020202020204"/>
            </a:endParaRPr>
          </a:p>
        </p:txBody>
      </p:sp>
      <p:sp>
        <p:nvSpPr>
          <p:cNvPr id="11" name="Google Shape;269;p7"/>
          <p:cNvSpPr/>
          <p:nvPr/>
        </p:nvSpPr>
        <p:spPr>
          <a:xfrm>
            <a:off x="6966744" y="1929713"/>
            <a:ext cx="5225256" cy="2655489"/>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Arial" panose="020B0604020202020204"/>
                <a:ea typeface="Arial" panose="020B0604020202020204"/>
                <a:cs typeface="Arial" panose="020B0604020202020204"/>
                <a:sym typeface="Arial" panose="020B0604020202020204"/>
              </a:rPr>
              <a:t>UM OPEN SCIENCE STEERING COMMITTEE</a:t>
            </a:r>
            <a:endParaRPr lang="en-US" sz="14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400">
                <a:solidFill>
                  <a:schemeClr val="lt1"/>
                </a:solidFill>
                <a:latin typeface="Arial" panose="020B0604020202020204"/>
                <a:ea typeface="Arial" panose="020B0604020202020204"/>
                <a:cs typeface="Arial" panose="020B0604020202020204"/>
                <a:sym typeface="Arial" panose="020B0604020202020204"/>
              </a:rPr>
              <a:t>Chaired by DVC R&amp;I</a:t>
            </a:r>
            <a:endParaRPr lang="en-US" sz="14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Members:</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Ir Dr Ramesh Singh A/L Kuldip Singh</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Ir Dr Shaliza Ibrahim </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Dr Abrizah Abdullah  </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Dr Sharifuddin Md Zain  </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Dr Saiful Anuar Karsani</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Prof ChM Dr Noorsaadah Abd Rahman</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cs typeface="Arial" panose="020B0604020202020204"/>
                <a:sym typeface="Arial" panose="020B0604020202020204"/>
              </a:rPr>
              <a:t>Prof Ts Dr Ainuddin Wahid Abdul Wahab </a:t>
            </a:r>
            <a:endParaRPr lang="en-US" sz="1200">
              <a:solidFill>
                <a:schemeClr val="lt1"/>
              </a:solidFill>
              <a:latin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rPr>
              <a:t>Prof Ts Dr Nor Badrul Anuar Juma’at</a:t>
            </a:r>
            <a:endParaRPr lang="en-US" sz="1200">
              <a:solidFill>
                <a:schemeClr val="lt1"/>
              </a:solidFill>
            </a:endParaRPr>
          </a:p>
          <a:p>
            <a:pPr marL="0" marR="0" lvl="0" indent="0" algn="ctr" rtl="0">
              <a:spcBef>
                <a:spcPts val="0"/>
              </a:spcBef>
              <a:spcAft>
                <a:spcPts val="0"/>
              </a:spcAft>
              <a:buNone/>
            </a:pPr>
            <a:r>
              <a:rPr lang="en-US" sz="1200">
                <a:solidFill>
                  <a:schemeClr val="lt1"/>
                </a:solidFill>
              </a:rPr>
              <a:t>AP </a:t>
            </a:r>
            <a:r>
              <a:rPr lang="en-US" sz="1200">
                <a:solidFill>
                  <a:schemeClr val="lt1"/>
                </a:solidFill>
                <a:latin typeface="Arial" panose="020B0604020202020204"/>
                <a:ea typeface="Arial" panose="020B0604020202020204"/>
                <a:cs typeface="Arial" panose="020B0604020202020204"/>
                <a:sym typeface="Arial" panose="020B0604020202020204"/>
              </a:rPr>
              <a:t>Dr Liew Chee Sun  </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ea typeface="Arial" panose="020B0604020202020204"/>
                <a:cs typeface="Arial" panose="020B0604020202020204"/>
                <a:sym typeface="Arial" panose="020B0604020202020204"/>
              </a:rPr>
              <a:t>Dr Nurzatil Sharleeza Mat Jalaluddin (UMOS Coordinator)</a:t>
            </a:r>
            <a:endParaRPr lang="en-US" sz="12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200">
                <a:solidFill>
                  <a:schemeClr val="lt1"/>
                </a:solidFill>
                <a:latin typeface="Arial" panose="020B0604020202020204"/>
                <a:cs typeface="Arial" panose="020B0604020202020204"/>
                <a:sym typeface="Arial" panose="020B0604020202020204"/>
              </a:rPr>
              <a:t>AP Dr Yanti Idaya Aspura  Mohd Khalid</a:t>
            </a:r>
            <a:endParaRPr lang="en-US" sz="1200">
              <a:solidFill>
                <a:schemeClr val="lt1"/>
              </a:solidFill>
              <a:latin typeface="Arial" panose="020B0604020202020204"/>
              <a:cs typeface="Arial" panose="020B0604020202020204"/>
              <a:sym typeface="Arial" panose="020B0604020202020204"/>
            </a:endParaRPr>
          </a:p>
        </p:txBody>
      </p:sp>
      <p:sp>
        <p:nvSpPr>
          <p:cNvPr id="12" name="Google Shape;270;p7"/>
          <p:cNvSpPr/>
          <p:nvPr/>
        </p:nvSpPr>
        <p:spPr>
          <a:xfrm>
            <a:off x="3974609" y="4623370"/>
            <a:ext cx="4103202" cy="677838"/>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UM OPEN SCIENCE</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Coordinator: Dr Nurzatil Sharleeza Mat Jalaluddin</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Secretariat: Puan Azlina Sardi</a:t>
            </a:r>
            <a:endParaRPr lang="en-US" sz="1300">
              <a:solidFill>
                <a:schemeClr val="lt1"/>
              </a:solidFill>
              <a:latin typeface="Arial" panose="020B0604020202020204"/>
              <a:ea typeface="Arial" panose="020B0604020202020204"/>
              <a:cs typeface="Arial" panose="020B0604020202020204"/>
              <a:sym typeface="Arial" panose="020B0604020202020204"/>
            </a:endParaRPr>
          </a:p>
        </p:txBody>
      </p:sp>
      <p:sp>
        <p:nvSpPr>
          <p:cNvPr id="13" name="Google Shape;271;p7"/>
          <p:cNvSpPr/>
          <p:nvPr/>
        </p:nvSpPr>
        <p:spPr>
          <a:xfrm>
            <a:off x="905851" y="5731122"/>
            <a:ext cx="3098877" cy="763036"/>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UMOS Data Custodian</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Coordinator: </a:t>
            </a:r>
            <a:r>
              <a:rPr lang="en-US" sz="1300">
                <a:solidFill>
                  <a:schemeClr val="lt1"/>
                </a:solidFill>
              </a:rPr>
              <a:t>AP Dr </a:t>
            </a:r>
            <a:r>
              <a:rPr lang="en-US" sz="1300">
                <a:solidFill>
                  <a:schemeClr val="lt1"/>
                </a:solidFill>
                <a:latin typeface="Arial" panose="020B0604020202020204"/>
                <a:ea typeface="Arial" panose="020B0604020202020204"/>
                <a:cs typeface="Arial" panose="020B0604020202020204"/>
                <a:sym typeface="Arial" panose="020B0604020202020204"/>
              </a:rPr>
              <a:t>Liew Chee Sun</a:t>
            </a:r>
            <a:endParaRPr lang="en-US" sz="1300">
              <a:solidFill>
                <a:schemeClr val="lt1"/>
              </a:solidFill>
              <a:latin typeface="Arial" panose="020B0604020202020204"/>
              <a:ea typeface="Arial" panose="020B0604020202020204"/>
              <a:cs typeface="Arial" panose="020B0604020202020204"/>
              <a:sym typeface="Arial" panose="020B0604020202020204"/>
            </a:endParaRPr>
          </a:p>
        </p:txBody>
      </p:sp>
      <p:sp>
        <p:nvSpPr>
          <p:cNvPr id="14" name="Google Shape;272;p7"/>
          <p:cNvSpPr/>
          <p:nvPr/>
        </p:nvSpPr>
        <p:spPr>
          <a:xfrm>
            <a:off x="4836320" y="5794790"/>
            <a:ext cx="3116735" cy="730554"/>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UMOS Data Stewards (Research)</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Coordinator: Puan Sabariah Basir</a:t>
            </a:r>
            <a:endParaRPr lang="en-US" sz="1300">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273;p7"/>
          <p:cNvSpPr/>
          <p:nvPr/>
        </p:nvSpPr>
        <p:spPr>
          <a:xfrm>
            <a:off x="9075265" y="5794790"/>
            <a:ext cx="3116735" cy="730554"/>
          </a:xfrm>
          <a:prstGeom prst="roundRect">
            <a:avLst>
              <a:gd name="adj" fmla="val 16667"/>
            </a:avLst>
          </a:prstGeom>
          <a:solidFill>
            <a:srgbClr val="002060"/>
          </a:solidFill>
          <a:ln w="25400" cap="flat" cmpd="sng">
            <a:solidFill>
              <a:srgbClr val="000D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UMOS Data Stewards </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(Policy &amp; Guidelines)</a:t>
            </a:r>
            <a:endParaRPr lang="en-US" sz="1300">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300">
                <a:solidFill>
                  <a:schemeClr val="lt1"/>
                </a:solidFill>
                <a:latin typeface="Arial" panose="020B0604020202020204"/>
                <a:ea typeface="Arial" panose="020B0604020202020204"/>
                <a:cs typeface="Arial" panose="020B0604020202020204"/>
                <a:sym typeface="Arial" panose="020B0604020202020204"/>
              </a:rPr>
              <a:t>Coordinator: </a:t>
            </a:r>
            <a:r>
              <a:rPr lang="en-US" sz="1300" i="1">
                <a:solidFill>
                  <a:schemeClr val="lt1"/>
                </a:solidFill>
                <a:latin typeface="Arial" panose="020B0604020202020204"/>
                <a:ea typeface="Arial" panose="020B0604020202020204"/>
                <a:cs typeface="Arial" panose="020B0604020202020204"/>
                <a:sym typeface="Arial" panose="020B0604020202020204"/>
              </a:rPr>
              <a:t>To be confirmed</a:t>
            </a:r>
            <a:endParaRPr i="1"/>
          </a:p>
        </p:txBody>
      </p:sp>
      <p:pic>
        <p:nvPicPr>
          <p:cNvPr id="16" name="Google Shape;274;p7"/>
          <p:cNvPicPr preferRelativeResize="0"/>
          <p:nvPr/>
        </p:nvPicPr>
        <p:blipFill rotWithShape="1">
          <a:blip r:embed="rId1"/>
          <a:srcRect/>
          <a:stretch>
            <a:fillRect/>
          </a:stretch>
        </p:blipFill>
        <p:spPr>
          <a:xfrm>
            <a:off x="116813" y="5589240"/>
            <a:ext cx="1033062" cy="1045423"/>
          </a:xfrm>
          <a:prstGeom prst="rect">
            <a:avLst/>
          </a:prstGeom>
          <a:noFill/>
          <a:ln>
            <a:noFill/>
          </a:ln>
        </p:spPr>
      </p:pic>
      <p:pic>
        <p:nvPicPr>
          <p:cNvPr id="17" name="Google Shape;275;p7"/>
          <p:cNvPicPr preferRelativeResize="0"/>
          <p:nvPr/>
        </p:nvPicPr>
        <p:blipFill rotWithShape="1">
          <a:blip r:embed="rId2"/>
          <a:srcRect/>
          <a:stretch>
            <a:fillRect/>
          </a:stretch>
        </p:blipFill>
        <p:spPr>
          <a:xfrm>
            <a:off x="4042492" y="5600379"/>
            <a:ext cx="1033064" cy="1045420"/>
          </a:xfrm>
          <a:prstGeom prst="rect">
            <a:avLst/>
          </a:prstGeom>
          <a:noFill/>
          <a:ln>
            <a:noFill/>
          </a:ln>
        </p:spPr>
      </p:pic>
      <p:grpSp>
        <p:nvGrpSpPr>
          <p:cNvPr id="19" name="Google Shape;277;p7"/>
          <p:cNvGrpSpPr/>
          <p:nvPr/>
        </p:nvGrpSpPr>
        <p:grpSpPr>
          <a:xfrm>
            <a:off x="3071665" y="4345157"/>
            <a:ext cx="1072592" cy="1172075"/>
            <a:chOff x="2975729" y="3288744"/>
            <a:chExt cx="1383030" cy="1737995"/>
          </a:xfrm>
        </p:grpSpPr>
        <p:sp>
          <p:nvSpPr>
            <p:cNvPr id="20" name="Google Shape;278;p7"/>
            <p:cNvSpPr/>
            <p:nvPr/>
          </p:nvSpPr>
          <p:spPr>
            <a:xfrm>
              <a:off x="2975729" y="3288744"/>
              <a:ext cx="1383030" cy="1737995"/>
            </a:xfrm>
            <a:custGeom>
              <a:avLst/>
              <a:gdLst/>
              <a:ahLst/>
              <a:cxnLst/>
              <a:rect l="l" t="t" r="r" b="b"/>
              <a:pathLst>
                <a:path w="1383029" h="1737995" extrusionOk="0">
                  <a:moveTo>
                    <a:pt x="691259" y="0"/>
                  </a:moveTo>
                  <a:lnTo>
                    <a:pt x="649150" y="1585"/>
                  </a:lnTo>
                  <a:lnTo>
                    <a:pt x="607708" y="6281"/>
                  </a:lnTo>
                  <a:lnTo>
                    <a:pt x="567005" y="13996"/>
                  </a:lnTo>
                  <a:lnTo>
                    <a:pt x="527115" y="24639"/>
                  </a:lnTo>
                  <a:lnTo>
                    <a:pt x="488108" y="38121"/>
                  </a:lnTo>
                  <a:lnTo>
                    <a:pt x="450058" y="54349"/>
                  </a:lnTo>
                  <a:lnTo>
                    <a:pt x="413036" y="73233"/>
                  </a:lnTo>
                  <a:lnTo>
                    <a:pt x="377116" y="94682"/>
                  </a:lnTo>
                  <a:lnTo>
                    <a:pt x="342369" y="118605"/>
                  </a:lnTo>
                  <a:lnTo>
                    <a:pt x="308867" y="144912"/>
                  </a:lnTo>
                  <a:lnTo>
                    <a:pt x="276684" y="173511"/>
                  </a:lnTo>
                  <a:lnTo>
                    <a:pt x="245891" y="204312"/>
                  </a:lnTo>
                  <a:lnTo>
                    <a:pt x="216560" y="237223"/>
                  </a:lnTo>
                  <a:lnTo>
                    <a:pt x="188765" y="272154"/>
                  </a:lnTo>
                  <a:lnTo>
                    <a:pt x="162576" y="309015"/>
                  </a:lnTo>
                  <a:lnTo>
                    <a:pt x="138067" y="347713"/>
                  </a:lnTo>
                  <a:lnTo>
                    <a:pt x="115310" y="388159"/>
                  </a:lnTo>
                  <a:lnTo>
                    <a:pt x="94378" y="430261"/>
                  </a:lnTo>
                  <a:lnTo>
                    <a:pt x="75341" y="473928"/>
                  </a:lnTo>
                  <a:lnTo>
                    <a:pt x="58273" y="519070"/>
                  </a:lnTo>
                  <a:lnTo>
                    <a:pt x="43247" y="565596"/>
                  </a:lnTo>
                  <a:lnTo>
                    <a:pt x="30334" y="613415"/>
                  </a:lnTo>
                  <a:lnTo>
                    <a:pt x="19606" y="662436"/>
                  </a:lnTo>
                  <a:lnTo>
                    <a:pt x="11137" y="712568"/>
                  </a:lnTo>
                  <a:lnTo>
                    <a:pt x="4998" y="763720"/>
                  </a:lnTo>
                  <a:lnTo>
                    <a:pt x="1261" y="815802"/>
                  </a:lnTo>
                  <a:lnTo>
                    <a:pt x="0" y="868722"/>
                  </a:lnTo>
                  <a:lnTo>
                    <a:pt x="1261" y="921642"/>
                  </a:lnTo>
                  <a:lnTo>
                    <a:pt x="4998" y="973723"/>
                  </a:lnTo>
                  <a:lnTo>
                    <a:pt x="11137" y="1024874"/>
                  </a:lnTo>
                  <a:lnTo>
                    <a:pt x="19606" y="1075006"/>
                  </a:lnTo>
                  <a:lnTo>
                    <a:pt x="30334" y="1124026"/>
                  </a:lnTo>
                  <a:lnTo>
                    <a:pt x="43247" y="1171844"/>
                  </a:lnTo>
                  <a:lnTo>
                    <a:pt x="58273" y="1218369"/>
                  </a:lnTo>
                  <a:lnTo>
                    <a:pt x="75341" y="1263511"/>
                  </a:lnTo>
                  <a:lnTo>
                    <a:pt x="94378" y="1307178"/>
                  </a:lnTo>
                  <a:lnTo>
                    <a:pt x="115310" y="1349280"/>
                  </a:lnTo>
                  <a:lnTo>
                    <a:pt x="138067" y="1389725"/>
                  </a:lnTo>
                  <a:lnTo>
                    <a:pt x="162576" y="1428423"/>
                  </a:lnTo>
                  <a:lnTo>
                    <a:pt x="188765" y="1465283"/>
                  </a:lnTo>
                  <a:lnTo>
                    <a:pt x="216560" y="1500214"/>
                  </a:lnTo>
                  <a:lnTo>
                    <a:pt x="245891" y="1533125"/>
                  </a:lnTo>
                  <a:lnTo>
                    <a:pt x="276684" y="1563926"/>
                  </a:lnTo>
                  <a:lnTo>
                    <a:pt x="308867" y="1592525"/>
                  </a:lnTo>
                  <a:lnTo>
                    <a:pt x="342369" y="1618831"/>
                  </a:lnTo>
                  <a:lnTo>
                    <a:pt x="377116" y="1642755"/>
                  </a:lnTo>
                  <a:lnTo>
                    <a:pt x="413036" y="1664204"/>
                  </a:lnTo>
                  <a:lnTo>
                    <a:pt x="450058" y="1683088"/>
                  </a:lnTo>
                  <a:lnTo>
                    <a:pt x="488108" y="1699316"/>
                  </a:lnTo>
                  <a:lnTo>
                    <a:pt x="527115" y="1712797"/>
                  </a:lnTo>
                  <a:lnTo>
                    <a:pt x="567005" y="1723441"/>
                  </a:lnTo>
                  <a:lnTo>
                    <a:pt x="607708" y="1731156"/>
                  </a:lnTo>
                  <a:lnTo>
                    <a:pt x="649150" y="1735851"/>
                  </a:lnTo>
                  <a:lnTo>
                    <a:pt x="691259" y="1737437"/>
                  </a:lnTo>
                  <a:lnTo>
                    <a:pt x="733369" y="1735851"/>
                  </a:lnTo>
                  <a:lnTo>
                    <a:pt x="774811" y="1731156"/>
                  </a:lnTo>
                  <a:lnTo>
                    <a:pt x="815513" y="1723441"/>
                  </a:lnTo>
                  <a:lnTo>
                    <a:pt x="855404" y="1712797"/>
                  </a:lnTo>
                  <a:lnTo>
                    <a:pt x="894411" y="1699316"/>
                  </a:lnTo>
                  <a:lnTo>
                    <a:pt x="932461" y="1683088"/>
                  </a:lnTo>
                  <a:lnTo>
                    <a:pt x="969482" y="1664204"/>
                  </a:lnTo>
                  <a:lnTo>
                    <a:pt x="1005403" y="1642755"/>
                  </a:lnTo>
                  <a:lnTo>
                    <a:pt x="1040150" y="1618831"/>
                  </a:lnTo>
                  <a:lnTo>
                    <a:pt x="1073651" y="1592525"/>
                  </a:lnTo>
                  <a:lnTo>
                    <a:pt x="1105835" y="1563926"/>
                  </a:lnTo>
                  <a:lnTo>
                    <a:pt x="1136628" y="1533125"/>
                  </a:lnTo>
                  <a:lnTo>
                    <a:pt x="1165958" y="1500214"/>
                  </a:lnTo>
                  <a:lnTo>
                    <a:pt x="1193754" y="1465283"/>
                  </a:lnTo>
                  <a:lnTo>
                    <a:pt x="1219942" y="1428423"/>
                  </a:lnTo>
                  <a:lnTo>
                    <a:pt x="1244451" y="1389725"/>
                  </a:lnTo>
                  <a:lnTo>
                    <a:pt x="1267208" y="1349280"/>
                  </a:lnTo>
                  <a:lnTo>
                    <a:pt x="1288141" y="1307178"/>
                  </a:lnTo>
                  <a:lnTo>
                    <a:pt x="1307178" y="1263511"/>
                  </a:lnTo>
                  <a:lnTo>
                    <a:pt x="1324245" y="1218369"/>
                  </a:lnTo>
                  <a:lnTo>
                    <a:pt x="1339272" y="1171844"/>
                  </a:lnTo>
                  <a:lnTo>
                    <a:pt x="1352185" y="1124026"/>
                  </a:lnTo>
                  <a:lnTo>
                    <a:pt x="1362912" y="1075006"/>
                  </a:lnTo>
                  <a:lnTo>
                    <a:pt x="1371382" y="1024874"/>
                  </a:lnTo>
                  <a:lnTo>
                    <a:pt x="1377521" y="973723"/>
                  </a:lnTo>
                  <a:lnTo>
                    <a:pt x="1381258" y="921642"/>
                  </a:lnTo>
                  <a:lnTo>
                    <a:pt x="1382519" y="868722"/>
                  </a:lnTo>
                  <a:lnTo>
                    <a:pt x="1381258" y="815802"/>
                  </a:lnTo>
                  <a:lnTo>
                    <a:pt x="1377521" y="763720"/>
                  </a:lnTo>
                  <a:lnTo>
                    <a:pt x="1371382" y="712568"/>
                  </a:lnTo>
                  <a:lnTo>
                    <a:pt x="1362912" y="662436"/>
                  </a:lnTo>
                  <a:lnTo>
                    <a:pt x="1352185" y="613415"/>
                  </a:lnTo>
                  <a:lnTo>
                    <a:pt x="1339272" y="565596"/>
                  </a:lnTo>
                  <a:lnTo>
                    <a:pt x="1324245" y="519070"/>
                  </a:lnTo>
                  <a:lnTo>
                    <a:pt x="1307178" y="473928"/>
                  </a:lnTo>
                  <a:lnTo>
                    <a:pt x="1288141" y="430261"/>
                  </a:lnTo>
                  <a:lnTo>
                    <a:pt x="1267208" y="388159"/>
                  </a:lnTo>
                  <a:lnTo>
                    <a:pt x="1244451" y="347713"/>
                  </a:lnTo>
                  <a:lnTo>
                    <a:pt x="1219942" y="309015"/>
                  </a:lnTo>
                  <a:lnTo>
                    <a:pt x="1193754" y="272154"/>
                  </a:lnTo>
                  <a:lnTo>
                    <a:pt x="1165958" y="237223"/>
                  </a:lnTo>
                  <a:lnTo>
                    <a:pt x="1136628" y="204312"/>
                  </a:lnTo>
                  <a:lnTo>
                    <a:pt x="1105835" y="173511"/>
                  </a:lnTo>
                  <a:lnTo>
                    <a:pt x="1073651" y="144912"/>
                  </a:lnTo>
                  <a:lnTo>
                    <a:pt x="1040150" y="118605"/>
                  </a:lnTo>
                  <a:lnTo>
                    <a:pt x="1005403" y="94682"/>
                  </a:lnTo>
                  <a:lnTo>
                    <a:pt x="969482" y="73233"/>
                  </a:lnTo>
                  <a:lnTo>
                    <a:pt x="932461" y="54349"/>
                  </a:lnTo>
                  <a:lnTo>
                    <a:pt x="894411" y="38121"/>
                  </a:lnTo>
                  <a:lnTo>
                    <a:pt x="855404" y="24639"/>
                  </a:lnTo>
                  <a:lnTo>
                    <a:pt x="815513" y="13996"/>
                  </a:lnTo>
                  <a:lnTo>
                    <a:pt x="774811" y="6281"/>
                  </a:lnTo>
                  <a:lnTo>
                    <a:pt x="733369" y="1585"/>
                  </a:lnTo>
                  <a:lnTo>
                    <a:pt x="691259" y="0"/>
                  </a:lnTo>
                  <a:close/>
                </a:path>
              </a:pathLst>
            </a:custGeom>
            <a:solidFill>
              <a:srgbClr val="CFCFC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pic>
          <p:nvPicPr>
            <p:cNvPr id="21" name="Google Shape;279;p7"/>
            <p:cNvPicPr preferRelativeResize="0"/>
            <p:nvPr/>
          </p:nvPicPr>
          <p:blipFill rotWithShape="1">
            <a:blip r:embed="rId3"/>
            <a:srcRect/>
            <a:stretch>
              <a:fillRect/>
            </a:stretch>
          </p:blipFill>
          <p:spPr>
            <a:xfrm>
              <a:off x="3091588" y="3390092"/>
              <a:ext cx="1118192" cy="1486691"/>
            </a:xfrm>
            <a:prstGeom prst="rect">
              <a:avLst/>
            </a:prstGeom>
            <a:noFill/>
            <a:ln>
              <a:noFill/>
            </a:ln>
          </p:spPr>
        </p:pic>
      </p:grpSp>
      <p:sp>
        <p:nvSpPr>
          <p:cNvPr id="22" name="Google Shape;281;p7"/>
          <p:cNvSpPr/>
          <p:nvPr/>
        </p:nvSpPr>
        <p:spPr>
          <a:xfrm>
            <a:off x="3065105" y="872718"/>
            <a:ext cx="1072593" cy="1325564"/>
          </a:xfrm>
          <a:custGeom>
            <a:avLst/>
            <a:gdLst/>
            <a:ahLst/>
            <a:cxnLst/>
            <a:rect l="l" t="t" r="r" b="b"/>
            <a:pathLst>
              <a:path w="1383029" h="1737995" extrusionOk="0">
                <a:moveTo>
                  <a:pt x="691259" y="0"/>
                </a:moveTo>
                <a:lnTo>
                  <a:pt x="649150" y="1585"/>
                </a:lnTo>
                <a:lnTo>
                  <a:pt x="607708" y="6281"/>
                </a:lnTo>
                <a:lnTo>
                  <a:pt x="567005" y="13996"/>
                </a:lnTo>
                <a:lnTo>
                  <a:pt x="527115" y="24639"/>
                </a:lnTo>
                <a:lnTo>
                  <a:pt x="488108" y="38121"/>
                </a:lnTo>
                <a:lnTo>
                  <a:pt x="450058" y="54349"/>
                </a:lnTo>
                <a:lnTo>
                  <a:pt x="413036" y="73233"/>
                </a:lnTo>
                <a:lnTo>
                  <a:pt x="377116" y="94682"/>
                </a:lnTo>
                <a:lnTo>
                  <a:pt x="342369" y="118605"/>
                </a:lnTo>
                <a:lnTo>
                  <a:pt x="308867" y="144912"/>
                </a:lnTo>
                <a:lnTo>
                  <a:pt x="276684" y="173511"/>
                </a:lnTo>
                <a:lnTo>
                  <a:pt x="245891" y="204312"/>
                </a:lnTo>
                <a:lnTo>
                  <a:pt x="216560" y="237223"/>
                </a:lnTo>
                <a:lnTo>
                  <a:pt x="188765" y="272154"/>
                </a:lnTo>
                <a:lnTo>
                  <a:pt x="162576" y="309015"/>
                </a:lnTo>
                <a:lnTo>
                  <a:pt x="138067" y="347713"/>
                </a:lnTo>
                <a:lnTo>
                  <a:pt x="115310" y="388159"/>
                </a:lnTo>
                <a:lnTo>
                  <a:pt x="94378" y="430261"/>
                </a:lnTo>
                <a:lnTo>
                  <a:pt x="75341" y="473928"/>
                </a:lnTo>
                <a:lnTo>
                  <a:pt x="58273" y="519070"/>
                </a:lnTo>
                <a:lnTo>
                  <a:pt x="43247" y="565596"/>
                </a:lnTo>
                <a:lnTo>
                  <a:pt x="30334" y="613415"/>
                </a:lnTo>
                <a:lnTo>
                  <a:pt x="19606" y="662436"/>
                </a:lnTo>
                <a:lnTo>
                  <a:pt x="11137" y="712568"/>
                </a:lnTo>
                <a:lnTo>
                  <a:pt x="4998" y="763720"/>
                </a:lnTo>
                <a:lnTo>
                  <a:pt x="1261" y="815802"/>
                </a:lnTo>
                <a:lnTo>
                  <a:pt x="0" y="868722"/>
                </a:lnTo>
                <a:lnTo>
                  <a:pt x="1261" y="921642"/>
                </a:lnTo>
                <a:lnTo>
                  <a:pt x="4998" y="973723"/>
                </a:lnTo>
                <a:lnTo>
                  <a:pt x="11137" y="1024874"/>
                </a:lnTo>
                <a:lnTo>
                  <a:pt x="19606" y="1075006"/>
                </a:lnTo>
                <a:lnTo>
                  <a:pt x="30334" y="1124026"/>
                </a:lnTo>
                <a:lnTo>
                  <a:pt x="43247" y="1171844"/>
                </a:lnTo>
                <a:lnTo>
                  <a:pt x="58273" y="1218369"/>
                </a:lnTo>
                <a:lnTo>
                  <a:pt x="75341" y="1263511"/>
                </a:lnTo>
                <a:lnTo>
                  <a:pt x="94378" y="1307178"/>
                </a:lnTo>
                <a:lnTo>
                  <a:pt x="115310" y="1349280"/>
                </a:lnTo>
                <a:lnTo>
                  <a:pt x="138067" y="1389725"/>
                </a:lnTo>
                <a:lnTo>
                  <a:pt x="162576" y="1428423"/>
                </a:lnTo>
                <a:lnTo>
                  <a:pt x="188765" y="1465283"/>
                </a:lnTo>
                <a:lnTo>
                  <a:pt x="216560" y="1500214"/>
                </a:lnTo>
                <a:lnTo>
                  <a:pt x="245891" y="1533125"/>
                </a:lnTo>
                <a:lnTo>
                  <a:pt x="276684" y="1563926"/>
                </a:lnTo>
                <a:lnTo>
                  <a:pt x="308867" y="1592525"/>
                </a:lnTo>
                <a:lnTo>
                  <a:pt x="342369" y="1618831"/>
                </a:lnTo>
                <a:lnTo>
                  <a:pt x="377116" y="1642755"/>
                </a:lnTo>
                <a:lnTo>
                  <a:pt x="413036" y="1664204"/>
                </a:lnTo>
                <a:lnTo>
                  <a:pt x="450058" y="1683088"/>
                </a:lnTo>
                <a:lnTo>
                  <a:pt x="488108" y="1699316"/>
                </a:lnTo>
                <a:lnTo>
                  <a:pt x="527115" y="1712797"/>
                </a:lnTo>
                <a:lnTo>
                  <a:pt x="567005" y="1723441"/>
                </a:lnTo>
                <a:lnTo>
                  <a:pt x="607708" y="1731156"/>
                </a:lnTo>
                <a:lnTo>
                  <a:pt x="649150" y="1735851"/>
                </a:lnTo>
                <a:lnTo>
                  <a:pt x="691259" y="1737437"/>
                </a:lnTo>
                <a:lnTo>
                  <a:pt x="733369" y="1735851"/>
                </a:lnTo>
                <a:lnTo>
                  <a:pt x="774811" y="1731156"/>
                </a:lnTo>
                <a:lnTo>
                  <a:pt x="815513" y="1723441"/>
                </a:lnTo>
                <a:lnTo>
                  <a:pt x="855404" y="1712797"/>
                </a:lnTo>
                <a:lnTo>
                  <a:pt x="894411" y="1699316"/>
                </a:lnTo>
                <a:lnTo>
                  <a:pt x="932461" y="1683088"/>
                </a:lnTo>
                <a:lnTo>
                  <a:pt x="969482" y="1664204"/>
                </a:lnTo>
                <a:lnTo>
                  <a:pt x="1005403" y="1642755"/>
                </a:lnTo>
                <a:lnTo>
                  <a:pt x="1040150" y="1618831"/>
                </a:lnTo>
                <a:lnTo>
                  <a:pt x="1073651" y="1592525"/>
                </a:lnTo>
                <a:lnTo>
                  <a:pt x="1105835" y="1563926"/>
                </a:lnTo>
                <a:lnTo>
                  <a:pt x="1136628" y="1533125"/>
                </a:lnTo>
                <a:lnTo>
                  <a:pt x="1165958" y="1500214"/>
                </a:lnTo>
                <a:lnTo>
                  <a:pt x="1193754" y="1465283"/>
                </a:lnTo>
                <a:lnTo>
                  <a:pt x="1219942" y="1428423"/>
                </a:lnTo>
                <a:lnTo>
                  <a:pt x="1244451" y="1389725"/>
                </a:lnTo>
                <a:lnTo>
                  <a:pt x="1267208" y="1349280"/>
                </a:lnTo>
                <a:lnTo>
                  <a:pt x="1288141" y="1307178"/>
                </a:lnTo>
                <a:lnTo>
                  <a:pt x="1307178" y="1263511"/>
                </a:lnTo>
                <a:lnTo>
                  <a:pt x="1324245" y="1218369"/>
                </a:lnTo>
                <a:lnTo>
                  <a:pt x="1339272" y="1171844"/>
                </a:lnTo>
                <a:lnTo>
                  <a:pt x="1352185" y="1124026"/>
                </a:lnTo>
                <a:lnTo>
                  <a:pt x="1362912" y="1075006"/>
                </a:lnTo>
                <a:lnTo>
                  <a:pt x="1371382" y="1024874"/>
                </a:lnTo>
                <a:lnTo>
                  <a:pt x="1377521" y="973723"/>
                </a:lnTo>
                <a:lnTo>
                  <a:pt x="1381258" y="921642"/>
                </a:lnTo>
                <a:lnTo>
                  <a:pt x="1382519" y="868722"/>
                </a:lnTo>
                <a:lnTo>
                  <a:pt x="1381258" y="815802"/>
                </a:lnTo>
                <a:lnTo>
                  <a:pt x="1377521" y="763720"/>
                </a:lnTo>
                <a:lnTo>
                  <a:pt x="1371382" y="712568"/>
                </a:lnTo>
                <a:lnTo>
                  <a:pt x="1362912" y="662436"/>
                </a:lnTo>
                <a:lnTo>
                  <a:pt x="1352185" y="613415"/>
                </a:lnTo>
                <a:lnTo>
                  <a:pt x="1339272" y="565596"/>
                </a:lnTo>
                <a:lnTo>
                  <a:pt x="1324245" y="519070"/>
                </a:lnTo>
                <a:lnTo>
                  <a:pt x="1307178" y="473928"/>
                </a:lnTo>
                <a:lnTo>
                  <a:pt x="1288141" y="430261"/>
                </a:lnTo>
                <a:lnTo>
                  <a:pt x="1267208" y="388159"/>
                </a:lnTo>
                <a:lnTo>
                  <a:pt x="1244451" y="347713"/>
                </a:lnTo>
                <a:lnTo>
                  <a:pt x="1219942" y="309015"/>
                </a:lnTo>
                <a:lnTo>
                  <a:pt x="1193754" y="272154"/>
                </a:lnTo>
                <a:lnTo>
                  <a:pt x="1165958" y="237223"/>
                </a:lnTo>
                <a:lnTo>
                  <a:pt x="1136628" y="204312"/>
                </a:lnTo>
                <a:lnTo>
                  <a:pt x="1105835" y="173511"/>
                </a:lnTo>
                <a:lnTo>
                  <a:pt x="1073651" y="144912"/>
                </a:lnTo>
                <a:lnTo>
                  <a:pt x="1040150" y="118605"/>
                </a:lnTo>
                <a:lnTo>
                  <a:pt x="1005403" y="94682"/>
                </a:lnTo>
                <a:lnTo>
                  <a:pt x="969482" y="73233"/>
                </a:lnTo>
                <a:lnTo>
                  <a:pt x="932461" y="54349"/>
                </a:lnTo>
                <a:lnTo>
                  <a:pt x="894411" y="38121"/>
                </a:lnTo>
                <a:lnTo>
                  <a:pt x="855404" y="24639"/>
                </a:lnTo>
                <a:lnTo>
                  <a:pt x="815513" y="13996"/>
                </a:lnTo>
                <a:lnTo>
                  <a:pt x="774811" y="6281"/>
                </a:lnTo>
                <a:lnTo>
                  <a:pt x="733369" y="1585"/>
                </a:lnTo>
                <a:lnTo>
                  <a:pt x="691259" y="0"/>
                </a:lnTo>
                <a:close/>
              </a:path>
            </a:pathLst>
          </a:custGeom>
          <a:solidFill>
            <a:srgbClr val="CFCFC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3" name="Google Shape;283;p7"/>
          <p:cNvCxnSpPr/>
          <p:nvPr/>
        </p:nvCxnSpPr>
        <p:spPr>
          <a:xfrm flipH="1">
            <a:off x="1847528" y="5506758"/>
            <a:ext cx="9073008" cy="18558"/>
          </a:xfrm>
          <a:prstGeom prst="straightConnector1">
            <a:avLst/>
          </a:prstGeom>
          <a:noFill/>
          <a:ln w="28575" cap="flat" cmpd="sng">
            <a:solidFill>
              <a:schemeClr val="dk1"/>
            </a:solidFill>
            <a:prstDash val="solid"/>
            <a:round/>
            <a:headEnd type="none" w="sm" len="sm"/>
            <a:tailEnd type="none" w="sm" len="sm"/>
          </a:ln>
        </p:spPr>
      </p:cxnSp>
      <p:pic>
        <p:nvPicPr>
          <p:cNvPr id="24" name="Picture 23" descr="A logo with a keyhole and a circl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25" name="Title 3"/>
          <p:cNvSpPr>
            <a:spLocks noGrp="1"/>
          </p:cNvSpPr>
          <p:nvPr>
            <p:ph type="title"/>
          </p:nvPr>
        </p:nvSpPr>
        <p:spPr>
          <a:xfrm>
            <a:off x="393184" y="249371"/>
            <a:ext cx="10515600" cy="623022"/>
          </a:xfrm>
        </p:spPr>
        <p:txBody>
          <a:bodyPr>
            <a:noAutofit/>
          </a:bodyPr>
          <a:lstStyle/>
          <a:p>
            <a:r>
              <a:rPr lang="en-US" altLang="en-GB" sz="4000" b="1" dirty="0">
                <a:solidFill>
                  <a:srgbClr val="002060"/>
                </a:solidFill>
                <a:latin typeface="Arial" panose="020B0604020202020204" pitchFamily="34" charset="0"/>
                <a:cs typeface="Arial" panose="020B0604020202020204" pitchFamily="34" charset="0"/>
              </a:rPr>
              <a:t>Governance</a:t>
            </a:r>
            <a:r>
              <a:rPr lang="en-GB" sz="4000" b="1" dirty="0">
                <a:solidFill>
                  <a:srgbClr val="002060"/>
                </a:solidFill>
                <a:latin typeface="Arial" panose="020B0604020202020204" pitchFamily="34" charset="0"/>
                <a:cs typeface="Arial" panose="020B0604020202020204" pitchFamily="34" charset="0"/>
              </a:rPr>
              <a:t> Structure</a:t>
            </a:r>
            <a:endParaRPr lang="en-GB" sz="4000" b="1" dirty="0">
              <a:solidFill>
                <a:srgbClr val="002060"/>
              </a:solidFill>
              <a:latin typeface="Arial" panose="020B0604020202020204" pitchFamily="34" charset="0"/>
              <a:cs typeface="Arial" panose="020B0604020202020204" pitchFamily="34" charset="0"/>
            </a:endParaRPr>
          </a:p>
        </p:txBody>
      </p:sp>
      <p:pic>
        <p:nvPicPr>
          <p:cNvPr id="26" name="Picture 4" descr="Faculty of Engineer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11" b="98374" l="8293" r="94146">
                        <a14:foregroundMark x1="37299" y1="49393" x2="37561" y2="49187"/>
                        <a14:foregroundMark x1="30383" y1="35231" x2="28780" y2="32114"/>
                        <a14:foregroundMark x1="34424" y1="43087" x2="31622" y2="37640"/>
                        <a14:foregroundMark x1="36550" y1="47222" x2="34634" y2="43496"/>
                        <a14:foregroundMark x1="37561" y1="49187" x2="37487" y2="49043"/>
                        <a14:foregroundMark x1="28780" y1="32114" x2="30732" y2="13821"/>
                        <a14:foregroundMark x1="30732" y1="13821" x2="48780" y2="2033"/>
                        <a14:foregroundMark x1="48780" y1="2033" x2="60183" y2="4567"/>
                        <a14:foregroundMark x1="80319" y1="42064" x2="80488" y2="42683"/>
                        <a14:foregroundMark x1="77509" y1="31759" x2="77562" y2="31953"/>
                        <a14:foregroundMark x1="72440" y1="13176" x2="73661" y2="17653"/>
                        <a14:foregroundMark x1="80488" y1="42683" x2="80641" y2="42952"/>
                        <a14:foregroundMark x1="87298" y1="56250" x2="99024" y2="69512"/>
                        <a14:foregroundMark x1="99024" y1="69512" x2="94146" y2="86992"/>
                        <a14:foregroundMark x1="94146" y1="86992" x2="75610" y2="95528"/>
                        <a14:foregroundMark x1="75610" y1="95528" x2="70732" y2="94309"/>
                        <a14:foregroundMark x1="59512" y1="79268" x2="31707" y2="80488"/>
                        <a14:foregroundMark x1="31707" y1="80488" x2="49268" y2="95935"/>
                        <a14:foregroundMark x1="49268" y1="95935" x2="74146" y2="95935"/>
                        <a14:foregroundMark x1="74146" y1="95935" x2="94634" y2="91057"/>
                        <a14:foregroundMark x1="94634" y1="91057" x2="73659" y2="79675"/>
                        <a14:foregroundMark x1="73659" y1="79675" x2="57073" y2="80081"/>
                        <a14:foregroundMark x1="33171" y1="81707" x2="24878" y2="98374"/>
                        <a14:foregroundMark x1="24878" y1="98374" x2="83415" y2="98374"/>
                        <a14:foregroundMark x1="83415" y1="98374" x2="53171" y2="80894"/>
                        <a14:foregroundMark x1="53171" y1="80894" x2="25307" y2="82767"/>
                        <a14:backgroundMark x1="83415" y1="52033" x2="66829" y2="40650"/>
                        <a14:backgroundMark x1="66829" y1="40650" x2="76585" y2="22358"/>
                        <a14:backgroundMark x1="86341" y1="52033" x2="71707" y2="37398"/>
                        <a14:backgroundMark x1="71707" y1="37398" x2="71707" y2="19106"/>
                        <a14:backgroundMark x1="71707" y1="19106" x2="89268" y2="30894"/>
                        <a14:backgroundMark x1="89268" y1="30894" x2="88780" y2="48780"/>
                        <a14:backgroundMark x1="88780" y1="48780" x2="84390" y2="52033"/>
                        <a14:backgroundMark x1="70732" y1="19106" x2="69756" y2="19106"/>
                        <a14:backgroundMark x1="73171" y1="17073" x2="72683" y2="8943"/>
                        <a14:backgroundMark x1="70732" y1="17480" x2="72195" y2="7317"/>
                        <a14:backgroundMark x1="68780" y1="11382" x2="71707" y2="5691"/>
                        <a14:backgroundMark x1="72195" y1="19106" x2="71707" y2="17073"/>
                        <a14:backgroundMark x1="68780" y1="5691" x2="67317" y2="8130"/>
                        <a14:backgroundMark x1="75122" y1="28862" x2="77073" y2="30488"/>
                        <a14:backgroundMark x1="76098" y1="33740" x2="76585" y2="32520"/>
                        <a14:backgroundMark x1="76585" y1="32114" x2="79024" y2="42276"/>
                        <a14:backgroundMark x1="34146" y1="48374" x2="22439" y2="63821"/>
                        <a14:backgroundMark x1="22439" y1="63821" x2="11707" y2="99593"/>
                        <a14:backgroundMark x1="11707" y1="99593" x2="19512" y2="62602"/>
                        <a14:backgroundMark x1="19512" y1="62602" x2="19512" y2="62602"/>
                        <a14:backgroundMark x1="18537" y1="63008" x2="36098" y2="51626"/>
                        <a14:backgroundMark x1="36098" y1="51626" x2="29756" y2="34553"/>
                        <a14:backgroundMark x1="29756" y1="34553" x2="28780" y2="33333"/>
                        <a14:backgroundMark x1="30732" y1="47967" x2="27805" y2="32927"/>
                        <a14:backgroundMark x1="18537" y1="41870" x2="18537" y2="41870"/>
                        <a14:backgroundMark x1="30732" y1="41463" x2="27805" y2="32927"/>
                        <a14:backgroundMark x1="18537" y1="34146" x2="18537" y2="34146"/>
                        <a14:backgroundMark x1="33659" y1="44309" x2="32683" y2="40244"/>
                        <a14:backgroundMark x1="33659" y1="44715" x2="34634" y2="43496"/>
                      </a14:backgroundRemoval>
                    </a14:imgEffect>
                  </a14:imgLayer>
                </a14:imgProps>
              </a:ext>
              <a:ext uri="{28A0092B-C50C-407E-A947-70E740481C1C}">
                <a14:useLocalDpi xmlns:a14="http://schemas.microsoft.com/office/drawing/2010/main" val="0"/>
              </a:ext>
            </a:extLst>
          </a:blip>
          <a:srcRect/>
          <a:stretch>
            <a:fillRect/>
          </a:stretch>
        </p:blipFill>
        <p:spPr bwMode="auto">
          <a:xfrm>
            <a:off x="3111121" y="893804"/>
            <a:ext cx="932643" cy="112024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278;p7"/>
          <p:cNvSpPr/>
          <p:nvPr/>
        </p:nvSpPr>
        <p:spPr>
          <a:xfrm>
            <a:off x="8532187" y="5559488"/>
            <a:ext cx="1072592" cy="1172075"/>
          </a:xfrm>
          <a:custGeom>
            <a:avLst/>
            <a:gdLst/>
            <a:ahLst/>
            <a:cxnLst/>
            <a:rect l="l" t="t" r="r" b="b"/>
            <a:pathLst>
              <a:path w="1383029" h="1737995" extrusionOk="0">
                <a:moveTo>
                  <a:pt x="691259" y="0"/>
                </a:moveTo>
                <a:lnTo>
                  <a:pt x="649150" y="1585"/>
                </a:lnTo>
                <a:lnTo>
                  <a:pt x="607708" y="6281"/>
                </a:lnTo>
                <a:lnTo>
                  <a:pt x="567005" y="13996"/>
                </a:lnTo>
                <a:lnTo>
                  <a:pt x="527115" y="24639"/>
                </a:lnTo>
                <a:lnTo>
                  <a:pt x="488108" y="38121"/>
                </a:lnTo>
                <a:lnTo>
                  <a:pt x="450058" y="54349"/>
                </a:lnTo>
                <a:lnTo>
                  <a:pt x="413036" y="73233"/>
                </a:lnTo>
                <a:lnTo>
                  <a:pt x="377116" y="94682"/>
                </a:lnTo>
                <a:lnTo>
                  <a:pt x="342369" y="118605"/>
                </a:lnTo>
                <a:lnTo>
                  <a:pt x="308867" y="144912"/>
                </a:lnTo>
                <a:lnTo>
                  <a:pt x="276684" y="173511"/>
                </a:lnTo>
                <a:lnTo>
                  <a:pt x="245891" y="204312"/>
                </a:lnTo>
                <a:lnTo>
                  <a:pt x="216560" y="237223"/>
                </a:lnTo>
                <a:lnTo>
                  <a:pt x="188765" y="272154"/>
                </a:lnTo>
                <a:lnTo>
                  <a:pt x="162576" y="309015"/>
                </a:lnTo>
                <a:lnTo>
                  <a:pt x="138067" y="347713"/>
                </a:lnTo>
                <a:lnTo>
                  <a:pt x="115310" y="388159"/>
                </a:lnTo>
                <a:lnTo>
                  <a:pt x="94378" y="430261"/>
                </a:lnTo>
                <a:lnTo>
                  <a:pt x="75341" y="473928"/>
                </a:lnTo>
                <a:lnTo>
                  <a:pt x="58273" y="519070"/>
                </a:lnTo>
                <a:lnTo>
                  <a:pt x="43247" y="565596"/>
                </a:lnTo>
                <a:lnTo>
                  <a:pt x="30334" y="613415"/>
                </a:lnTo>
                <a:lnTo>
                  <a:pt x="19606" y="662436"/>
                </a:lnTo>
                <a:lnTo>
                  <a:pt x="11137" y="712568"/>
                </a:lnTo>
                <a:lnTo>
                  <a:pt x="4998" y="763720"/>
                </a:lnTo>
                <a:lnTo>
                  <a:pt x="1261" y="815802"/>
                </a:lnTo>
                <a:lnTo>
                  <a:pt x="0" y="868722"/>
                </a:lnTo>
                <a:lnTo>
                  <a:pt x="1261" y="921642"/>
                </a:lnTo>
                <a:lnTo>
                  <a:pt x="4998" y="973723"/>
                </a:lnTo>
                <a:lnTo>
                  <a:pt x="11137" y="1024874"/>
                </a:lnTo>
                <a:lnTo>
                  <a:pt x="19606" y="1075006"/>
                </a:lnTo>
                <a:lnTo>
                  <a:pt x="30334" y="1124026"/>
                </a:lnTo>
                <a:lnTo>
                  <a:pt x="43247" y="1171844"/>
                </a:lnTo>
                <a:lnTo>
                  <a:pt x="58273" y="1218369"/>
                </a:lnTo>
                <a:lnTo>
                  <a:pt x="75341" y="1263511"/>
                </a:lnTo>
                <a:lnTo>
                  <a:pt x="94378" y="1307178"/>
                </a:lnTo>
                <a:lnTo>
                  <a:pt x="115310" y="1349280"/>
                </a:lnTo>
                <a:lnTo>
                  <a:pt x="138067" y="1389725"/>
                </a:lnTo>
                <a:lnTo>
                  <a:pt x="162576" y="1428423"/>
                </a:lnTo>
                <a:lnTo>
                  <a:pt x="188765" y="1465283"/>
                </a:lnTo>
                <a:lnTo>
                  <a:pt x="216560" y="1500214"/>
                </a:lnTo>
                <a:lnTo>
                  <a:pt x="245891" y="1533125"/>
                </a:lnTo>
                <a:lnTo>
                  <a:pt x="276684" y="1563926"/>
                </a:lnTo>
                <a:lnTo>
                  <a:pt x="308867" y="1592525"/>
                </a:lnTo>
                <a:lnTo>
                  <a:pt x="342369" y="1618831"/>
                </a:lnTo>
                <a:lnTo>
                  <a:pt x="377116" y="1642755"/>
                </a:lnTo>
                <a:lnTo>
                  <a:pt x="413036" y="1664204"/>
                </a:lnTo>
                <a:lnTo>
                  <a:pt x="450058" y="1683088"/>
                </a:lnTo>
                <a:lnTo>
                  <a:pt x="488108" y="1699316"/>
                </a:lnTo>
                <a:lnTo>
                  <a:pt x="527115" y="1712797"/>
                </a:lnTo>
                <a:lnTo>
                  <a:pt x="567005" y="1723441"/>
                </a:lnTo>
                <a:lnTo>
                  <a:pt x="607708" y="1731156"/>
                </a:lnTo>
                <a:lnTo>
                  <a:pt x="649150" y="1735851"/>
                </a:lnTo>
                <a:lnTo>
                  <a:pt x="691259" y="1737437"/>
                </a:lnTo>
                <a:lnTo>
                  <a:pt x="733369" y="1735851"/>
                </a:lnTo>
                <a:lnTo>
                  <a:pt x="774811" y="1731156"/>
                </a:lnTo>
                <a:lnTo>
                  <a:pt x="815513" y="1723441"/>
                </a:lnTo>
                <a:lnTo>
                  <a:pt x="855404" y="1712797"/>
                </a:lnTo>
                <a:lnTo>
                  <a:pt x="894411" y="1699316"/>
                </a:lnTo>
                <a:lnTo>
                  <a:pt x="932461" y="1683088"/>
                </a:lnTo>
                <a:lnTo>
                  <a:pt x="969482" y="1664204"/>
                </a:lnTo>
                <a:lnTo>
                  <a:pt x="1005403" y="1642755"/>
                </a:lnTo>
                <a:lnTo>
                  <a:pt x="1040150" y="1618831"/>
                </a:lnTo>
                <a:lnTo>
                  <a:pt x="1073651" y="1592525"/>
                </a:lnTo>
                <a:lnTo>
                  <a:pt x="1105835" y="1563926"/>
                </a:lnTo>
                <a:lnTo>
                  <a:pt x="1136628" y="1533125"/>
                </a:lnTo>
                <a:lnTo>
                  <a:pt x="1165958" y="1500214"/>
                </a:lnTo>
                <a:lnTo>
                  <a:pt x="1193754" y="1465283"/>
                </a:lnTo>
                <a:lnTo>
                  <a:pt x="1219942" y="1428423"/>
                </a:lnTo>
                <a:lnTo>
                  <a:pt x="1244451" y="1389725"/>
                </a:lnTo>
                <a:lnTo>
                  <a:pt x="1267208" y="1349280"/>
                </a:lnTo>
                <a:lnTo>
                  <a:pt x="1288141" y="1307178"/>
                </a:lnTo>
                <a:lnTo>
                  <a:pt x="1307178" y="1263511"/>
                </a:lnTo>
                <a:lnTo>
                  <a:pt x="1324245" y="1218369"/>
                </a:lnTo>
                <a:lnTo>
                  <a:pt x="1339272" y="1171844"/>
                </a:lnTo>
                <a:lnTo>
                  <a:pt x="1352185" y="1124026"/>
                </a:lnTo>
                <a:lnTo>
                  <a:pt x="1362912" y="1075006"/>
                </a:lnTo>
                <a:lnTo>
                  <a:pt x="1371382" y="1024874"/>
                </a:lnTo>
                <a:lnTo>
                  <a:pt x="1377521" y="973723"/>
                </a:lnTo>
                <a:lnTo>
                  <a:pt x="1381258" y="921642"/>
                </a:lnTo>
                <a:lnTo>
                  <a:pt x="1382519" y="868722"/>
                </a:lnTo>
                <a:lnTo>
                  <a:pt x="1381258" y="815802"/>
                </a:lnTo>
                <a:lnTo>
                  <a:pt x="1377521" y="763720"/>
                </a:lnTo>
                <a:lnTo>
                  <a:pt x="1371382" y="712568"/>
                </a:lnTo>
                <a:lnTo>
                  <a:pt x="1362912" y="662436"/>
                </a:lnTo>
                <a:lnTo>
                  <a:pt x="1352185" y="613415"/>
                </a:lnTo>
                <a:lnTo>
                  <a:pt x="1339272" y="565596"/>
                </a:lnTo>
                <a:lnTo>
                  <a:pt x="1324245" y="519070"/>
                </a:lnTo>
                <a:lnTo>
                  <a:pt x="1307178" y="473928"/>
                </a:lnTo>
                <a:lnTo>
                  <a:pt x="1288141" y="430261"/>
                </a:lnTo>
                <a:lnTo>
                  <a:pt x="1267208" y="388159"/>
                </a:lnTo>
                <a:lnTo>
                  <a:pt x="1244451" y="347713"/>
                </a:lnTo>
                <a:lnTo>
                  <a:pt x="1219942" y="309015"/>
                </a:lnTo>
                <a:lnTo>
                  <a:pt x="1193754" y="272154"/>
                </a:lnTo>
                <a:lnTo>
                  <a:pt x="1165958" y="237223"/>
                </a:lnTo>
                <a:lnTo>
                  <a:pt x="1136628" y="204312"/>
                </a:lnTo>
                <a:lnTo>
                  <a:pt x="1105835" y="173511"/>
                </a:lnTo>
                <a:lnTo>
                  <a:pt x="1073651" y="144912"/>
                </a:lnTo>
                <a:lnTo>
                  <a:pt x="1040150" y="118605"/>
                </a:lnTo>
                <a:lnTo>
                  <a:pt x="1005403" y="94682"/>
                </a:lnTo>
                <a:lnTo>
                  <a:pt x="969482" y="73233"/>
                </a:lnTo>
                <a:lnTo>
                  <a:pt x="932461" y="54349"/>
                </a:lnTo>
                <a:lnTo>
                  <a:pt x="894411" y="38121"/>
                </a:lnTo>
                <a:lnTo>
                  <a:pt x="855404" y="24639"/>
                </a:lnTo>
                <a:lnTo>
                  <a:pt x="815513" y="13996"/>
                </a:lnTo>
                <a:lnTo>
                  <a:pt x="774811" y="6281"/>
                </a:lnTo>
                <a:lnTo>
                  <a:pt x="733369" y="1585"/>
                </a:lnTo>
                <a:lnTo>
                  <a:pt x="691259" y="0"/>
                </a:lnTo>
                <a:close/>
              </a:path>
            </a:pathLst>
          </a:custGeom>
          <a:solidFill>
            <a:srgbClr val="CFCFC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63476" y="273044"/>
            <a:ext cx="10515600" cy="1325563"/>
          </a:xfrm>
        </p:spPr>
        <p:txBody>
          <a:bodyPr>
            <a:noAutofit/>
          </a:bodyPr>
          <a:lstStyle/>
          <a:p>
            <a:r>
              <a:rPr lang="en-US" altLang="en-GB" sz="4000" b="1" dirty="0">
                <a:solidFill>
                  <a:srgbClr val="002060"/>
                </a:solidFill>
                <a:latin typeface="Arial" panose="020B0604020202020204" pitchFamily="34" charset="0"/>
                <a:cs typeface="Arial" panose="020B0604020202020204" pitchFamily="34" charset="0"/>
              </a:rPr>
              <a:t>POLICY: </a:t>
            </a:r>
            <a:r>
              <a:rPr lang="en-GB" sz="4000" b="1" dirty="0">
                <a:solidFill>
                  <a:srgbClr val="002060"/>
                </a:solidFill>
                <a:latin typeface="Arial" panose="020B0604020202020204" pitchFamily="34" charset="0"/>
                <a:cs typeface="Arial" panose="020B0604020202020204" pitchFamily="34" charset="0"/>
              </a:rPr>
              <a:t>UM Research Data Management </a:t>
            </a:r>
            <a:endParaRPr lang="en-GB" sz="4000" b="1" dirty="0">
              <a:solidFill>
                <a:srgbClr val="002060"/>
              </a:solidFill>
              <a:latin typeface="Arial" panose="020B0604020202020204" pitchFamily="34" charset="0"/>
              <a:cs typeface="Arial" panose="020B0604020202020204" pitchFamily="34" charset="0"/>
            </a:endParaRPr>
          </a:p>
        </p:txBody>
      </p:sp>
      <p:sp>
        <p:nvSpPr>
          <p:cNvPr id="4" name="Content Placeholder 3"/>
          <p:cNvSpPr>
            <a:spLocks noGrp="1"/>
          </p:cNvSpPr>
          <p:nvPr>
            <p:ph sz="quarter" idx="10"/>
          </p:nvPr>
        </p:nvSpPr>
        <p:spPr>
          <a:xfrm>
            <a:off x="635865" y="1535303"/>
            <a:ext cx="8640960" cy="4050781"/>
          </a:xfrm>
          <a:solidFill>
            <a:schemeClr val="bg1"/>
          </a:solidFill>
          <a:ln>
            <a:solidFill>
              <a:schemeClr val="tx1"/>
            </a:solidFill>
          </a:ln>
        </p:spPr>
        <p:txBody>
          <a:bodyPr>
            <a:normAutofit fontScale="85000" lnSpcReduction="20000"/>
          </a:bodyPr>
          <a:lstStyle/>
          <a:p>
            <a:pPr marL="0" indent="0" algn="l">
              <a:lnSpc>
                <a:spcPct val="120000"/>
              </a:lnSpc>
              <a:spcBef>
                <a:spcPts val="0"/>
              </a:spcBef>
              <a:buNone/>
            </a:pPr>
            <a:r>
              <a:rPr lang="en-MY" sz="1400" b="1" i="0" u="none" strike="noStrike">
                <a:solidFill>
                  <a:srgbClr val="000000"/>
                </a:solidFill>
                <a:effectLst/>
              </a:rPr>
              <a:t>1.  INTRODUCTION AND OBJECTIVES</a:t>
            </a:r>
            <a:endParaRPr lang="en-MY" sz="1400" b="0" i="0" u="none" strike="noStrike">
              <a:solidFill>
                <a:srgbClr val="000000"/>
              </a:solidFill>
              <a:effectLst/>
            </a:endParaRPr>
          </a:p>
          <a:p>
            <a:pPr marL="0" indent="0" algn="l">
              <a:lnSpc>
                <a:spcPct val="120000"/>
              </a:lnSpc>
              <a:spcBef>
                <a:spcPts val="0"/>
              </a:spcBef>
              <a:buNone/>
            </a:pPr>
            <a:r>
              <a:rPr lang="en-MY" sz="1400" b="0" i="0" u="none" strike="noStrike">
                <a:solidFill>
                  <a:srgbClr val="000000"/>
                </a:solidFill>
                <a:effectLst/>
              </a:rPr>
              <a:t>.. This policy aims to ensure that research data generated in the conduct of research projects at UM are managed in a systematic and comprehensive manner to ensure integrity, accountability, long term availability, appropriate sharing and compliance with the requirements of funding agencies...</a:t>
            </a:r>
            <a:endParaRPr lang="en-MY" sz="1400" b="0" i="0" u="none" strike="noStrike">
              <a:solidFill>
                <a:srgbClr val="000000"/>
              </a:solidFill>
              <a:effectLst/>
            </a:endParaRPr>
          </a:p>
          <a:p>
            <a:pPr marL="0" indent="0" algn="l">
              <a:lnSpc>
                <a:spcPct val="120000"/>
              </a:lnSpc>
              <a:spcBef>
                <a:spcPts val="0"/>
              </a:spcBef>
              <a:buNone/>
            </a:pPr>
            <a:endParaRPr lang="en-MY" sz="1400" b="0" i="0" u="none" strike="noStrike">
              <a:solidFill>
                <a:srgbClr val="000000"/>
              </a:solidFill>
              <a:effectLst/>
            </a:endParaRPr>
          </a:p>
          <a:p>
            <a:pPr marL="0" indent="0" algn="l">
              <a:lnSpc>
                <a:spcPct val="120000"/>
              </a:lnSpc>
              <a:spcBef>
                <a:spcPts val="0"/>
              </a:spcBef>
              <a:buNone/>
            </a:pPr>
            <a:r>
              <a:rPr lang="en-MY" sz="1400" b="1" i="0" u="none" strike="noStrike">
                <a:solidFill>
                  <a:srgbClr val="000000"/>
                </a:solidFill>
                <a:effectLst/>
              </a:rPr>
              <a:t>2.  OTHER RELEVANT POLICIES AND GUIDELINES</a:t>
            </a:r>
            <a:endParaRPr lang="en-MY" sz="1400" b="0" i="0" u="none" strike="noStrike">
              <a:solidFill>
                <a:srgbClr val="000000"/>
              </a:solidFill>
              <a:effectLst/>
            </a:endParaRPr>
          </a:p>
          <a:p>
            <a:pPr marL="0" indent="0" algn="l">
              <a:lnSpc>
                <a:spcPct val="120000"/>
              </a:lnSpc>
              <a:spcBef>
                <a:spcPts val="0"/>
              </a:spcBef>
              <a:buNone/>
            </a:pPr>
            <a:r>
              <a:rPr lang="en-MY" sz="1400" b="0" i="0" u="none" strike="noStrike">
                <a:solidFill>
                  <a:srgbClr val="000000"/>
                </a:solidFill>
                <a:effectLst/>
              </a:rPr>
              <a:t>This policy will operate in conjunction with other related UM policies and guidelines, the Malaysian Laws, and government policies and guidelines.</a:t>
            </a:r>
            <a:endParaRPr lang="en-MY" sz="1400" b="0" i="0" u="none" strike="noStrike">
              <a:solidFill>
                <a:srgbClr val="000000"/>
              </a:solidFill>
              <a:effectLst/>
            </a:endParaRPr>
          </a:p>
          <a:p>
            <a:pPr marL="0" indent="0" algn="l">
              <a:lnSpc>
                <a:spcPct val="120000"/>
              </a:lnSpc>
              <a:spcBef>
                <a:spcPts val="0"/>
              </a:spcBef>
              <a:buNone/>
            </a:pPr>
            <a:endParaRPr lang="en-MY" sz="1400" b="0" i="0" u="none" strike="noStrike">
              <a:solidFill>
                <a:srgbClr val="000000"/>
              </a:solidFill>
              <a:effectLst/>
            </a:endParaRPr>
          </a:p>
          <a:p>
            <a:pPr marL="0" indent="0" algn="l">
              <a:lnSpc>
                <a:spcPct val="120000"/>
              </a:lnSpc>
              <a:spcBef>
                <a:spcPts val="0"/>
              </a:spcBef>
              <a:buNone/>
            </a:pPr>
            <a:r>
              <a:rPr lang="en-MY" sz="1400" b="1" i="0" u="none" strike="noStrike">
                <a:solidFill>
                  <a:srgbClr val="000000"/>
                </a:solidFill>
                <a:effectLst/>
              </a:rPr>
              <a:t>3. POLICY IMPLEMENTATION</a:t>
            </a:r>
            <a:endParaRPr lang="en-MY" sz="1400" b="0" i="0" u="none" strike="noStrike">
              <a:solidFill>
                <a:srgbClr val="000000"/>
              </a:solidFill>
              <a:effectLst/>
            </a:endParaRPr>
          </a:p>
          <a:p>
            <a:pPr marL="0" indent="0" algn="l">
              <a:lnSpc>
                <a:spcPct val="120000"/>
              </a:lnSpc>
              <a:spcBef>
                <a:spcPts val="0"/>
              </a:spcBef>
              <a:buNone/>
            </a:pPr>
            <a:r>
              <a:rPr lang="en-MY" sz="1400" b="0" i="0" u="none" strike="noStrike">
                <a:solidFill>
                  <a:srgbClr val="000000"/>
                </a:solidFill>
                <a:effectLst/>
              </a:rPr>
              <a:t>The Research Management Office is responsible for the promulgation and implementation of the policy.</a:t>
            </a:r>
            <a:endParaRPr lang="en-MY" sz="1400" b="0" i="0" u="none" strike="noStrike">
              <a:solidFill>
                <a:srgbClr val="000000"/>
              </a:solidFill>
              <a:effectLst/>
            </a:endParaRPr>
          </a:p>
          <a:p>
            <a:pPr marL="0" indent="0" algn="l">
              <a:lnSpc>
                <a:spcPct val="120000"/>
              </a:lnSpc>
              <a:spcBef>
                <a:spcPts val="0"/>
              </a:spcBef>
              <a:buNone/>
            </a:pPr>
            <a:endParaRPr lang="en-MY" sz="1400" b="0" i="0" u="none" strike="noStrike">
              <a:solidFill>
                <a:srgbClr val="000000"/>
              </a:solidFill>
              <a:effectLst/>
            </a:endParaRPr>
          </a:p>
          <a:p>
            <a:pPr marL="0" indent="0" algn="l">
              <a:lnSpc>
                <a:spcPct val="120000"/>
              </a:lnSpc>
              <a:spcBef>
                <a:spcPts val="0"/>
              </a:spcBef>
              <a:buNone/>
            </a:pPr>
            <a:r>
              <a:rPr lang="en-MY" sz="1400" b="1" i="0" u="none" strike="noStrike">
                <a:solidFill>
                  <a:srgbClr val="000000"/>
                </a:solidFill>
                <a:effectLst/>
              </a:rPr>
              <a:t>4. POLICY APPLICATION</a:t>
            </a:r>
            <a:endParaRPr lang="en-MY" sz="1400" b="0" i="0" u="none" strike="noStrike">
              <a:solidFill>
                <a:srgbClr val="000000"/>
              </a:solidFill>
              <a:effectLst/>
            </a:endParaRPr>
          </a:p>
          <a:p>
            <a:pPr marL="0" indent="0" algn="l">
              <a:lnSpc>
                <a:spcPct val="120000"/>
              </a:lnSpc>
              <a:spcBef>
                <a:spcPts val="0"/>
              </a:spcBef>
              <a:buNone/>
            </a:pPr>
            <a:r>
              <a:rPr lang="en-MY" sz="1400" b="0" i="0" u="none" strike="noStrike">
                <a:solidFill>
                  <a:srgbClr val="000000"/>
                </a:solidFill>
                <a:effectLst/>
              </a:rPr>
              <a:t>... all UM staff, researchers, students and any other persons involved in the design, conduct, administration, or reporting of research performed at or under the auspices of UM including consultants, and visiting researchers....</a:t>
            </a:r>
            <a:endParaRPr lang="en-MY" sz="1400" b="0" i="0" u="none" strike="noStrike">
              <a:solidFill>
                <a:srgbClr val="000000"/>
              </a:solidFill>
              <a:effectLst/>
            </a:endParaRPr>
          </a:p>
          <a:p>
            <a:pPr marL="0" indent="0" algn="l">
              <a:lnSpc>
                <a:spcPct val="120000"/>
              </a:lnSpc>
              <a:spcBef>
                <a:spcPts val="0"/>
              </a:spcBef>
              <a:buNone/>
            </a:pPr>
            <a:endParaRPr lang="en-MY" sz="1400" b="0" i="0" u="none" strike="noStrike">
              <a:solidFill>
                <a:srgbClr val="000000"/>
              </a:solidFill>
              <a:effectLst/>
            </a:endParaRPr>
          </a:p>
          <a:p>
            <a:pPr marL="0" indent="0" algn="l">
              <a:lnSpc>
                <a:spcPct val="120000"/>
              </a:lnSpc>
              <a:spcBef>
                <a:spcPts val="0"/>
              </a:spcBef>
              <a:buNone/>
            </a:pPr>
            <a:r>
              <a:rPr lang="en-MY" sz="1400" b="1" i="0" u="none" strike="noStrike">
                <a:solidFill>
                  <a:srgbClr val="000000"/>
                </a:solidFill>
                <a:effectLst/>
              </a:rPr>
              <a:t>5. REQUIREMENTS FOR RESEARCH DATA MANAGEMENT</a:t>
            </a:r>
            <a:r>
              <a:rPr lang="en-MY" sz="1400" b="0" i="0" u="none" strike="noStrike">
                <a:solidFill>
                  <a:srgbClr val="000000"/>
                </a:solidFill>
                <a:effectLst/>
              </a:rPr>
              <a:t> - Ownership, Data Management Plan, Deposit, Data Sharing, Retention, Disposal / Archive, Cost of managing research data</a:t>
            </a:r>
            <a:endParaRPr lang="en-MY" sz="1400" b="0" i="0" u="none" strike="noStrike">
              <a:solidFill>
                <a:srgbClr val="000000"/>
              </a:solidFill>
              <a:effectLst/>
            </a:endParaRPr>
          </a:p>
          <a:p>
            <a:pPr marL="0" indent="0" algn="l">
              <a:lnSpc>
                <a:spcPct val="120000"/>
              </a:lnSpc>
              <a:spcBef>
                <a:spcPts val="0"/>
              </a:spcBef>
              <a:buNone/>
            </a:pPr>
            <a:endParaRPr lang="en-MY" sz="1400" b="0" i="0" u="none" strike="noStrike">
              <a:solidFill>
                <a:srgbClr val="000000"/>
              </a:solidFill>
              <a:effectLst/>
            </a:endParaRPr>
          </a:p>
          <a:p>
            <a:pPr marL="0" indent="0" algn="l">
              <a:lnSpc>
                <a:spcPct val="120000"/>
              </a:lnSpc>
              <a:spcBef>
                <a:spcPts val="0"/>
              </a:spcBef>
              <a:buNone/>
            </a:pPr>
            <a:r>
              <a:rPr lang="en-MY" sz="1400" b="1" i="0" u="none" strike="noStrike">
                <a:solidFill>
                  <a:srgbClr val="000000"/>
                </a:solidFill>
                <a:effectLst/>
              </a:rPr>
              <a:t>6. ROLES AND RESPONSIBILITIES </a:t>
            </a:r>
            <a:r>
              <a:rPr lang="en-MY" sz="1400" b="0" i="0" u="none" strike="noStrike">
                <a:solidFill>
                  <a:srgbClr val="000000"/>
                </a:solidFill>
                <a:effectLst/>
              </a:rPr>
              <a:t>- UM management, IT centre, Research Management Office, Academy, Faculty, Centres, Principal Investigators and Researchers, Librarians</a:t>
            </a:r>
            <a:endParaRPr lang="en-MY" sz="1400" b="0" i="0" u="none" strike="noStrike">
              <a:solidFill>
                <a:srgbClr val="000000"/>
              </a:solidFill>
              <a:effectLst/>
            </a:endParaRPr>
          </a:p>
          <a:p>
            <a:pPr marL="0" indent="0">
              <a:lnSpc>
                <a:spcPct val="120000"/>
              </a:lnSpc>
              <a:spcBef>
                <a:spcPts val="0"/>
              </a:spcBef>
              <a:buNone/>
            </a:pPr>
            <a:endParaRPr lang="en-US" sz="1400"/>
          </a:p>
        </p:txBody>
      </p:sp>
      <p:sp>
        <p:nvSpPr>
          <p:cNvPr id="2" name="Slide Number Placeholder 1"/>
          <p:cNvSpPr>
            <a:spLocks noGrp="1"/>
          </p:cNvSpPr>
          <p:nvPr>
            <p:ph type="sldNum" sz="quarter" idx="13"/>
          </p:nvPr>
        </p:nvSpPr>
        <p:spPr/>
        <p:txBody>
          <a:bodyPr/>
          <a:lstStyle/>
          <a:p>
            <a:fld id="{95731807-5275-4C3D-AB24-36A40BAB7962}" type="slidenum">
              <a:rPr lang="en-MY" smtClean="0"/>
            </a:fld>
            <a:endParaRPr lang="en-MY"/>
          </a:p>
        </p:txBody>
      </p:sp>
      <p:pic>
        <p:nvPicPr>
          <p:cNvPr id="3" name="Picture 2"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6" name="TextBox 5"/>
          <p:cNvSpPr txBox="1"/>
          <p:nvPr/>
        </p:nvSpPr>
        <p:spPr>
          <a:xfrm>
            <a:off x="9433314" y="2683530"/>
            <a:ext cx="3008953" cy="1400383"/>
          </a:xfrm>
          <a:prstGeom prst="rect">
            <a:avLst/>
          </a:prstGeom>
          <a:noFill/>
        </p:spPr>
        <p:txBody>
          <a:bodyPr wrap="square" rtlCol="0">
            <a:spAutoFit/>
          </a:bodyPr>
          <a:lstStyle/>
          <a:p>
            <a:r>
              <a:rPr lang="en-US" sz="1700" b="1"/>
              <a:t>Approved by LPU: </a:t>
            </a:r>
            <a:endParaRPr lang="en-US" sz="1700" b="1"/>
          </a:p>
          <a:p>
            <a:r>
              <a:rPr lang="en-US" sz="1700"/>
              <a:t>10 September 2020</a:t>
            </a:r>
            <a:endParaRPr lang="en-US" sz="1700"/>
          </a:p>
          <a:p>
            <a:r>
              <a:rPr lang="en-US" sz="1700"/>
              <a:t> </a:t>
            </a:r>
            <a:endParaRPr lang="en-US" sz="1700"/>
          </a:p>
          <a:p>
            <a:r>
              <a:rPr lang="en-US" sz="1700" b="1"/>
              <a:t>Implementation:  </a:t>
            </a:r>
            <a:endParaRPr lang="en-US" sz="1700" b="1"/>
          </a:p>
          <a:p>
            <a:r>
              <a:rPr lang="en-US" sz="1700"/>
              <a:t>Jan 2021 </a:t>
            </a:r>
            <a:endParaRPr lang="en-US" sz="1700"/>
          </a:p>
        </p:txBody>
      </p:sp>
      <p:sp>
        <p:nvSpPr>
          <p:cNvPr id="10" name="TextBox 9"/>
          <p:cNvSpPr txBox="1"/>
          <p:nvPr/>
        </p:nvSpPr>
        <p:spPr>
          <a:xfrm>
            <a:off x="635865" y="5752054"/>
            <a:ext cx="6252358" cy="400110"/>
          </a:xfrm>
          <a:prstGeom prst="rect">
            <a:avLst/>
          </a:prstGeom>
          <a:noFill/>
        </p:spPr>
        <p:txBody>
          <a:bodyPr wrap="square">
            <a:spAutoFit/>
          </a:bodyPr>
          <a:lstStyle/>
          <a:p>
            <a:endParaRPr lang="en-MY" sz="1000" b="1" i="0" u="none" strike="noStrike">
              <a:solidFill>
                <a:srgbClr val="23295D"/>
              </a:solidFill>
              <a:effectLst/>
            </a:endParaRPr>
          </a:p>
          <a:p>
            <a:r>
              <a:rPr lang="en-US" sz="1000"/>
              <a:t>https://openscience.um.edu.my/um-research-policy</a:t>
            </a:r>
            <a:endParaRPr lang="en-US" sz="1000"/>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pic>
        <p:nvPicPr>
          <p:cNvPr id="10" name="Picture 9"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9" name="TextBox 8"/>
          <p:cNvSpPr txBox="1"/>
          <p:nvPr/>
        </p:nvSpPr>
        <p:spPr>
          <a:xfrm>
            <a:off x="658788" y="1052736"/>
            <a:ext cx="10874424" cy="584775"/>
          </a:xfrm>
          <a:prstGeom prst="rect">
            <a:avLst/>
          </a:prstGeom>
          <a:noFill/>
        </p:spPr>
        <p:txBody>
          <a:bodyPr wrap="square">
            <a:spAutoFit/>
          </a:bodyPr>
          <a:lstStyle/>
          <a:p>
            <a:r>
              <a:rPr lang="en-MY" sz="1600" b="1" i="0" u="none" strike="noStrike">
                <a:solidFill>
                  <a:srgbClr val="23295D"/>
                </a:solidFill>
                <a:effectLst/>
              </a:rPr>
              <a:t>A DMP describes how data in a research project will be collected, processed and made available. DMP will help researchers to consider every aspect of research data management from project start to data publication.</a:t>
            </a:r>
            <a:endParaRPr lang="en-US" sz="1600"/>
          </a:p>
        </p:txBody>
      </p:sp>
      <p:pic>
        <p:nvPicPr>
          <p:cNvPr id="13" name="Picture 12" descr="A document with text on 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714" y="1844824"/>
            <a:ext cx="3465918" cy="4493187"/>
          </a:xfrm>
          <a:prstGeom prst="rect">
            <a:avLst/>
          </a:prstGeom>
        </p:spPr>
      </p:pic>
      <p:pic>
        <p:nvPicPr>
          <p:cNvPr id="15" name="Picture 14" descr="A document with text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2170836"/>
            <a:ext cx="3456384" cy="3861275"/>
          </a:xfrm>
          <a:prstGeom prst="rect">
            <a:avLst/>
          </a:prstGeom>
        </p:spPr>
      </p:pic>
      <p:pic>
        <p:nvPicPr>
          <p:cNvPr id="17" name="Picture 16" descr="A white and black document with black text&#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290" y="1887402"/>
            <a:ext cx="3319256" cy="4450608"/>
          </a:xfrm>
          <a:prstGeom prst="rect">
            <a:avLst/>
          </a:prstGeom>
        </p:spPr>
      </p:pic>
      <p:sp>
        <p:nvSpPr>
          <p:cNvPr id="19" name="Right Arrow 18"/>
          <p:cNvSpPr/>
          <p:nvPr/>
        </p:nvSpPr>
        <p:spPr>
          <a:xfrm>
            <a:off x="3935760" y="4509120"/>
            <a:ext cx="727530"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7618781" y="4492371"/>
            <a:ext cx="727530"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p:cNvSpPr txBox="1"/>
          <p:nvPr/>
        </p:nvSpPr>
        <p:spPr>
          <a:xfrm>
            <a:off x="612393" y="234471"/>
            <a:ext cx="10515600" cy="1325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3600" dirty="0">
                <a:solidFill>
                  <a:srgbClr val="002060"/>
                </a:solidFill>
              </a:rPr>
              <a:t>UM Research Data Management Plan</a:t>
            </a:r>
            <a:r>
              <a:rPr lang="en-US" altLang="en-GB" sz="3600" dirty="0">
                <a:solidFill>
                  <a:srgbClr val="002060"/>
                </a:solidFill>
              </a:rPr>
              <a:t> (DMP)</a:t>
            </a:r>
            <a:br>
              <a:rPr lang="en-GB" sz="3600" dirty="0">
                <a:solidFill>
                  <a:srgbClr val="002060"/>
                </a:solidFill>
              </a:rPr>
            </a:br>
            <a:endParaRPr lang="en-GB" sz="2800" dirty="0">
              <a:solidFill>
                <a:srgbClr val="002060"/>
              </a:solidFill>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95731807-5275-4C3D-AB24-36A40BAB7962}" type="slidenum">
              <a:rPr lang="en-MY" smtClean="0"/>
            </a:fld>
            <a:endParaRPr lang="en-MY"/>
          </a:p>
        </p:txBody>
      </p:sp>
      <p:pic>
        <p:nvPicPr>
          <p:cNvPr id="3" name="Picture 2"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sp>
        <p:nvSpPr>
          <p:cNvPr id="5" name="Title 3"/>
          <p:cNvSpPr>
            <a:spLocks noGrp="1"/>
          </p:cNvSpPr>
          <p:nvPr>
            <p:ph type="title"/>
          </p:nvPr>
        </p:nvSpPr>
        <p:spPr>
          <a:xfrm>
            <a:off x="335399" y="404311"/>
            <a:ext cx="10515600" cy="623022"/>
          </a:xfrm>
        </p:spPr>
        <p:txBody>
          <a:bodyPr>
            <a:noAutofit/>
          </a:bodyPr>
          <a:lstStyle/>
          <a:p>
            <a:r>
              <a:rPr lang="en-US" altLang="en-GB" sz="4000" b="1" dirty="0">
                <a:solidFill>
                  <a:srgbClr val="002060"/>
                </a:solidFill>
                <a:latin typeface="Arial" panose="020B0604020202020204" pitchFamily="34" charset="0"/>
                <a:cs typeface="Arial" panose="020B0604020202020204" pitchFamily="34" charset="0"/>
              </a:rPr>
              <a:t>PEOPLE: </a:t>
            </a:r>
            <a:r>
              <a:rPr lang="en-GB" sz="4000" b="1" dirty="0">
                <a:solidFill>
                  <a:srgbClr val="002060"/>
                </a:solidFill>
                <a:latin typeface="Arial" panose="020B0604020202020204" pitchFamily="34" charset="0"/>
                <a:cs typeface="Arial" panose="020B0604020202020204" pitchFamily="34" charset="0"/>
              </a:rPr>
              <a:t>UMOS Data Stewards</a:t>
            </a:r>
            <a:endParaRPr lang="en-GB" sz="4000" b="1" dirty="0">
              <a:solidFill>
                <a:srgbClr val="002060"/>
              </a:solidFill>
              <a:latin typeface="Arial" panose="020B0604020202020204" pitchFamily="34" charset="0"/>
              <a:cs typeface="Arial" panose="020B0604020202020204" pitchFamily="34" charset="0"/>
            </a:endParaRPr>
          </a:p>
        </p:txBody>
      </p:sp>
      <p:pic>
        <p:nvPicPr>
          <p:cNvPr id="7" name="Picture 6" descr="A group of people standing on a stag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7379" r="1053" b="23882"/>
          <a:stretch>
            <a:fillRect/>
          </a:stretch>
        </p:blipFill>
        <p:spPr>
          <a:xfrm>
            <a:off x="551384" y="2060848"/>
            <a:ext cx="5822368" cy="2304256"/>
          </a:xfrm>
          <a:prstGeom prst="rect">
            <a:avLst/>
          </a:prstGeom>
        </p:spPr>
      </p:pic>
      <p:sp>
        <p:nvSpPr>
          <p:cNvPr id="8" name="TextBox 7"/>
          <p:cNvSpPr txBox="1"/>
          <p:nvPr/>
        </p:nvSpPr>
        <p:spPr>
          <a:xfrm>
            <a:off x="6671945" y="1167130"/>
            <a:ext cx="5277485" cy="5015865"/>
          </a:xfrm>
          <a:prstGeom prst="rect">
            <a:avLst/>
          </a:prstGeom>
          <a:noFill/>
        </p:spPr>
        <p:txBody>
          <a:bodyPr wrap="square" rtlCol="0">
            <a:spAutoFit/>
          </a:bodyPr>
          <a:lstStyle/>
          <a:p>
            <a:r>
              <a:rPr lang="en-US" sz="2400" b="1"/>
              <a:t>UMOS is supported by 32 data steward</a:t>
            </a:r>
            <a:endParaRPr lang="en-US" sz="2400" b="1"/>
          </a:p>
          <a:p>
            <a:pPr marL="457200" indent="-457200">
              <a:buFont typeface="Wingdings" panose="05000000000000000000" charset="0"/>
              <a:buChar char="Ø"/>
            </a:pPr>
            <a:r>
              <a:rPr lang="en-US" sz="2400" b="1"/>
              <a:t>technical support</a:t>
            </a:r>
            <a:endParaRPr lang="en-US" sz="2400" b="1"/>
          </a:p>
          <a:p>
            <a:pPr marL="457200" indent="-457200">
              <a:buFont typeface="Wingdings" panose="05000000000000000000" charset="0"/>
              <a:buChar char="Ø"/>
            </a:pPr>
            <a:r>
              <a:rPr lang="en-US" sz="2400" b="1"/>
              <a:t>advisory service</a:t>
            </a:r>
            <a:endParaRPr lang="en-US" sz="2400" b="1"/>
          </a:p>
          <a:p>
            <a:endParaRPr lang="en-US" sz="2400" b="1"/>
          </a:p>
          <a:p>
            <a:r>
              <a:rPr lang="en-US" sz="2400" b="1"/>
              <a:t>Responsible to partner with researchers from:</a:t>
            </a:r>
            <a:endParaRPr lang="en-US" sz="2400" b="1"/>
          </a:p>
          <a:p>
            <a:pPr marL="285750" indent="-285750">
              <a:buFont typeface="Wingdings" panose="05000000000000000000" pitchFamily="2" charset="2"/>
              <a:buChar char="Ø"/>
            </a:pPr>
            <a:r>
              <a:rPr lang="en-US" sz="2400" b="1"/>
              <a:t>16 academic faculties / institutes, </a:t>
            </a:r>
            <a:endParaRPr lang="en-US" sz="2400" b="1"/>
          </a:p>
          <a:p>
            <a:pPr marL="285750" indent="-285750">
              <a:buFont typeface="Wingdings" panose="05000000000000000000" pitchFamily="2" charset="2"/>
              <a:buChar char="Ø"/>
            </a:pPr>
            <a:r>
              <a:rPr lang="en-US" sz="2400" b="1"/>
              <a:t>6 HiCoEs and UMCoEs,</a:t>
            </a:r>
            <a:endParaRPr lang="en-US" sz="2400" b="1"/>
          </a:p>
          <a:p>
            <a:pPr marL="285750" indent="-285750">
              <a:buFont typeface="Wingdings" panose="05000000000000000000" pitchFamily="2" charset="2"/>
              <a:buChar char="Ø"/>
            </a:pPr>
            <a:r>
              <a:rPr lang="en-US" sz="2400" b="1"/>
              <a:t>More than 30 research centres in UM</a:t>
            </a:r>
            <a:endParaRPr lang="en-US" sz="2400" b="1"/>
          </a:p>
          <a:p>
            <a:endParaRPr lang="en-US" sz="2800" b="1"/>
          </a:p>
          <a:p>
            <a:endParaRPr lang="en-US" sz="2800" b="1">
              <a:solidFill>
                <a:srgbClr val="002060"/>
              </a:solidFill>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FDE5094-AB80-4D5E-A439-9E1CF8354BDA}" type="slidenum">
              <a:rPr lang="en-US" smtClean="0"/>
            </a:fld>
            <a:endParaRPr lang="en-US" dirty="0"/>
          </a:p>
        </p:txBody>
      </p:sp>
      <p:pic>
        <p:nvPicPr>
          <p:cNvPr id="10" name="Picture 9" descr="A logo with a keyhole and a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77973" y="-308059"/>
            <a:ext cx="2713252" cy="1627951"/>
          </a:xfrm>
          <a:prstGeom prst="rect">
            <a:avLst/>
          </a:prstGeom>
        </p:spPr>
      </p:pic>
      <p:pic>
        <p:nvPicPr>
          <p:cNvPr id="7" name="Picture 6" descr="A screenshot of a compu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916307"/>
            <a:ext cx="7772400" cy="4105556"/>
          </a:xfrm>
          <a:prstGeom prst="rect">
            <a:avLst/>
          </a:prstGeom>
        </p:spPr>
      </p:pic>
      <p:sp>
        <p:nvSpPr>
          <p:cNvPr id="11" name="TextBox 10"/>
          <p:cNvSpPr txBox="1"/>
          <p:nvPr/>
        </p:nvSpPr>
        <p:spPr>
          <a:xfrm>
            <a:off x="8400256" y="3013272"/>
            <a:ext cx="3486466" cy="922020"/>
          </a:xfrm>
          <a:prstGeom prst="rect">
            <a:avLst/>
          </a:prstGeom>
          <a:noFill/>
        </p:spPr>
        <p:txBody>
          <a:bodyPr wrap="square">
            <a:spAutoFit/>
          </a:bodyPr>
          <a:lstStyle/>
          <a:p>
            <a:r>
              <a:rPr lang="en-US" b="1"/>
              <a:t>Data repository for UM and is linked to the national MOSP portal (https://mosp.gov.my)</a:t>
            </a:r>
            <a:endParaRPr lang="en-US" b="1"/>
          </a:p>
        </p:txBody>
      </p:sp>
      <p:sp>
        <p:nvSpPr>
          <p:cNvPr id="6" name="Title 3"/>
          <p:cNvSpPr txBox="1"/>
          <p:nvPr/>
        </p:nvSpPr>
        <p:spPr>
          <a:xfrm>
            <a:off x="479376" y="273044"/>
            <a:ext cx="10515600" cy="1325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altLang="en-GB" sz="4000" dirty="0">
                <a:solidFill>
                  <a:srgbClr val="002060"/>
                </a:solidFill>
              </a:rPr>
              <a:t>PLATFORM: </a:t>
            </a:r>
            <a:endParaRPr lang="en-US" altLang="en-GB" sz="4000" dirty="0">
              <a:solidFill>
                <a:srgbClr val="002060"/>
              </a:solidFill>
            </a:endParaRPr>
          </a:p>
          <a:p>
            <a:r>
              <a:rPr lang="en-GB" sz="4000" dirty="0">
                <a:solidFill>
                  <a:srgbClr val="002060"/>
                </a:solidFill>
              </a:rPr>
              <a:t>UM Research Data Repository</a:t>
            </a:r>
            <a:br>
              <a:rPr lang="en-GB" sz="4000" dirty="0">
                <a:solidFill>
                  <a:srgbClr val="002060"/>
                </a:solidFill>
              </a:rPr>
            </a:br>
            <a:r>
              <a:rPr lang="en-GB" sz="3200" dirty="0">
                <a:solidFill>
                  <a:srgbClr val="002060"/>
                </a:solidFill>
              </a:rPr>
              <a:t>https://researchdata.um.edu.my</a:t>
            </a:r>
            <a:endParaRPr lang="en-GB" sz="3200" dirty="0">
              <a:solidFill>
                <a:srgbClr val="002060"/>
              </a:solidFill>
            </a:endParaRPr>
          </a:p>
        </p:txBody>
      </p:sp>
    </p:spTree>
  </p:cSld>
  <p:clrMapOvr>
    <a:masterClrMapping/>
  </p:clrMapOvr>
  <p:transition spd="slow">
    <p:push dir="u"/>
  </p:transition>
</p:sld>
</file>

<file path=ppt/theme/theme1.xml><?xml version="1.0" encoding="utf-8"?>
<a:theme xmlns:a="http://schemas.openxmlformats.org/drawingml/2006/main" name="UM PowerPoint Template">
  <a:themeElements>
    <a:clrScheme name="Custom 1">
      <a:dk1>
        <a:sysClr val="windowText" lastClr="000000"/>
      </a:dk1>
      <a:lt1>
        <a:sysClr val="window" lastClr="FFFFFF"/>
      </a:lt1>
      <a:dk2>
        <a:srgbClr val="1F497D"/>
      </a:dk2>
      <a:lt2>
        <a:srgbClr val="EEECE1"/>
      </a:lt2>
      <a:accent1>
        <a:srgbClr val="002060"/>
      </a:accent1>
      <a:accent2>
        <a:srgbClr val="C00000"/>
      </a:accent2>
      <a:accent3>
        <a:srgbClr val="F6CC18"/>
      </a:accent3>
      <a:accent4>
        <a:srgbClr val="7030A0"/>
      </a:accent4>
      <a:accent5>
        <a:srgbClr val="0070C0"/>
      </a:accent5>
      <a:accent6>
        <a:srgbClr val="FFC0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c t : c o n t e n t T y p e S c h e m a   c t : _ = " "   m a : _ = " "   m a : c o n t e n t T y p e N a m e = " D o c u m e n t "   m a : c o n t e n t T y p e I D = " 0 x 0 1 0 1 0 0 E 1 A 2 A 6 1 9 7 4 E B 5 F 4 A B D 6 B 0 D A 8 D 4 A 5 8 F E A "   m a : c o n t e n t T y p e V e r s i o n = " 1 4 "   m a : c o n t e n t T y p e D e s c r i p t i o n = " C r e a t e   a   n e w   d o c u m e n t . "   m a : c o n t e n t T y p e S c o p e = " "   m a : v e r s i o n I D = " 1 3 9 2 5 1 4 6 d 3 e c 5 3 3 b 8 9 4 f 9 f c 5 1 0 5 b 3 d 5 6 "   x m l n s : c t = " h t t p : / / s c h e m a s . m i c r o s o f t . c o m / o f f i c e / 2 0 0 6 / m e t a d a t a / c o n t e n t T y p e "   x m l n s : m a = " h t t p : / / s c h e m a s . m i c r o s o f t . c o m / o f f i c e / 2 0 0 6 / m e t a d a t a / p r o p e r t i e s / m e t a A t t r i b u t e s " >  
 < x s d : s c h e m a   t a r g e t N a m e s p a c e = " h t t p : / / s c h e m a s . m i c r o s o f t . c o m / o f f i c e / 2 0 0 6 / m e t a d a t a / p r o p e r t i e s "   m a : r o o t = " t r u e "   m a : f i e l d s I D = " e 1 9 b d 4 6 c 4 d 8 a a 9 3 3 0 3 3 b a a c f 6 4 2 9 1 5 c 8 "   n s 3 : _ = " "   n s 4 : _ = " "   x m l n s : x s d = " h t t p : / / w w w . w 3 . o r g / 2 0 0 1 / X M L S c h e m a "   x m l n s : x s = " h t t p : / / w w w . w 3 . o r g / 2 0 0 1 / X M L S c h e m a "   x m l n s : p = " h t t p : / / s c h e m a s . m i c r o s o f t . c o m / o f f i c e / 2 0 0 6 / m e t a d a t a / p r o p e r t i e s "   x m l n s : n s 3 = " 3 5 5 3 3 6 c 5 - a e 6 7 - 4 5 4 f - 9 3 e 3 - 6 b 7 3 9 b 8 3 d 3 c e "   x m l n s : n s 4 = " 4 8 3 b a 8 6 c - 5 3 3 0 - 4 f d 4 - 9 f f 6 - 0 5 3 b 3 1 b b d 5 7 1 " >  
 < x s d : i m p o r t   n a m e s p a c e = " 3 5 5 3 3 6 c 5 - a e 6 7 - 4 5 4 f - 9 3 e 3 - 6 b 7 3 9 b 8 3 d 3 c e " / >  
 < x s d : i m p o r t   n a m e s p a c e = " 4 8 3 b a 8 6 c - 5 3 3 0 - 4 f d 4 - 9 f f 6 - 0 5 3 b 3 1 b b d 5 7 1 " / >  
 < x s d : e l e m e n t   n a m e = " p r o p e r t i e s " >  
 < x s d : c o m p l e x T y p e >  
 < x s d : s e q u e n c e >  
 < x s d : e l e m e n t   n a m e = " d o c u m e n t M a n a g e m e n t " >  
 < x s d : c o m p l e x T y p e >  
 < x s d : a l l >  
 < x s d : e l e m e n t   r e f = " n s 3 : M e d i a S e r v i c e M e t a d a t a "   m i n O c c u r s = " 0 " / >  
 < x s d : e l e m e n t   r e f = " n s 3 : M e d i a S e r v i c e F a s t M e t a d a t a "   m i n O c c u r s = " 0 " / >  
 < x s d : e l e m e n t   r e f = " n s 3 : M e d i a S e r v i c e A u t o K e y P o i n t s "   m i n O c c u r s = " 0 " / >  
 < x s d : e l e m e n t   r e f = " n s 3 : M e d i a S e r v i c e K e y P o i n t s "   m i n O c c u r s = " 0 " / >  
 < x s d : e l e m e n t   r e f = " n s 3 : M e d i a S e r v i c e D a t e T a k e n "   m i n O c c u r s = " 0 " / >  
 < x s d : e l e m e n t   r e f = " n s 3 : M e d i a L e n g t h I n S e c o n d s "   m i n O c c u r s = " 0 " / >  
 < x s d : e l e m e n t   r e f = " n s 4 : S h a r e d W i t h U s e r s "   m i n O c c u r s = " 0 " / >  
 < x s d : e l e m e n t   r e f = " n s 4 : S h a r e d W i t h D e t a i l s "   m i n O c c u r s = " 0 " / >  
 < x s d : e l e m e n t   r e f = " n s 4 : S h a r i n g H i n t H a s h "   m i n O c c u r s = " 0 " / >  
 < x s d : e l e m e n t   r e f = " n s 3 : M e d i a S e r v i c e A u t o T a g s "   m i n O c c u r s = " 0 " / >  
 < x s d : e l e m e n t   r e f = " n s 3 : M e d i a S e r v i c e G e n e r a t i o n T i m e "   m i n O c c u r s = " 0 " / >  
 < x s d : e l e m e n t   r e f = " n s 3 : M e d i a S e r v i c e E v e n t H a s h C o d e "   m i n O c c u r s = " 0 " / >  
 < x s d : e l e m e n t   r e f = " n s 3 : M e d i a S e r v i c e O C R "   m i n O c c u r s = " 0 " / >  
 < x s d : e l e m e n t   r e f = " n s 3 : M e d i a S e r v i c e L o c a t i o n "   m i n O c c u r s = " 0 " / >  
 < / x s d : a l l >  
 < / x s d : c o m p l e x T y p e >  
 < / x s d : e l e m e n t >  
 < / x s d : s e q u e n c e >  
 < / x s d : c o m p l e x T y p e >  
 < / x s d : e l e m e n t >  
 < / x s d : s c h e m a >  
 < x s d : s c h e m a   t a r g e t N a m e s p a c e = " 3 5 5 3 3 6 c 5 - a e 6 7 - 4 5 4 f - 9 3 e 3 - 6 b 7 3 9 b 8 3 d 3 c e " 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M e d i a S e r v i c e M e t a d a t a "   m a : i n d e x = " 8 "   n i l l a b l e = " t r u e "   m a : d i s p l a y N a m e = " M e d i a S e r v i c e M e t a d a t a "   m a : h i d d e n = " t r u e "   m a : i n t e r n a l N a m e = " M e d i a S e r v i c e M e t a d a t a "   m a : r e a d O n l y = " t r u e " >  
 < x s d : s i m p l e T y p e >  
 < x s d : r e s t r i c t i o n   b a s e = " d m s : N o t e " / >  
 < / x s d : s i m p l e T y p e >  
 < / x s d : e l e m e n t >  
 < x s d : e l e m e n t   n a m e = " M e d i a S e r v i c e F a s t M e t a d a t a "   m a : i n d e x = " 9 "   n i l l a b l e = " t r u e "   m a : d i s p l a y N a m e = " M e d i a S e r v i c e F a s t M e t a d a t a "   m a : h i d d e n = " t r u e "   m a : i n t e r n a l N a m e = " M e d i a S e r v i c e F a s t M e t a d a t a "   m a : r e a d O n l y = " t r u e " >  
 < x s d : s i m p l e T y p e >  
 < x s d : r e s t r i c t i o n   b a s e = " d m s : N o t e " / >  
 < / x s d : s i m p l e T y p e >  
 < / x s d : e l e m e n t >  
 < x s d : e l e m e n t   n a m e = " M e d i a S e r v i c e A u t o K e y P o i n t s "   m a : i n d e x = " 1 0 "   n i l l a b l e = " t r u e "   m a : d i s p l a y N a m e = " M e d i a S e r v i c e A u t o K e y P o i n t s "   m a : h i d d e n = " t r u e "   m a : i n t e r n a l N a m e = " M e d i a S e r v i c e A u t o K e y P o i n t s "   m a : r e a d O n l y = " t r u e " >  
 < x s d : s i m p l e T y p e >  
 < x s d : r e s t r i c t i o n   b a s e = " d m s : N o t e " / >  
 < / x s d : s i m p l e T y p e >  
 < / x s d : e l e m e n t >  
 < x s d : e l e m e n t   n a m e = " M e d i a S e r v i c e K e y P o i n t s "   m a : i n d e x = " 1 1 "   n i l l a b l e = " t r u e "   m a : d i s p l a y N a m e = " K e y P o i n t s "   m a : i n t e r n a l N a m e = " M e d i a S e r v i c e K e y P o i n t s "   m a : r e a d O n l y = " t r u e " >  
 < x s d : s i m p l e T y p e >  
 < x s d : r e s t r i c t i o n   b a s e = " d m s : N o t e " >  
 < x s d : m a x L e n g t h   v a l u e = " 2 5 5 " / >  
 < / x s d : r e s t r i c t i o n >  
 < / x s d : s i m p l e T y p e >  
 < / x s d : e l e m e n t >  
 < x s d : e l e m e n t   n a m e = " M e d i a S e r v i c e D a t e T a k e n "   m a : i n d e x = " 1 2 "   n i l l a b l e = " t r u e "   m a : d i s p l a y N a m e = " M e d i a S e r v i c e D a t e T a k e n "   m a : h i d d e n = " t r u e "   m a : i n t e r n a l N a m e = " M e d i a S e r v i c e D a t e T a k e n "   m a : r e a d O n l y = " t r u e " >  
 < x s d : s i m p l e T y p e >  
 < x s d : r e s t r i c t i o n   b a s e = " d m s : T e x t " / >  
 < / x s d : s i m p l e T y p e >  
 < / x s d : e l e m e n t >  
 < x s d : e l e m e n t   n a m e = " M e d i a L e n g t h I n S e c o n d s "   m a : i n d e x = " 1 3 "   n i l l a b l e = " t r u e "   m a : d i s p l a y N a m e = " M e d i a L e n g t h I n S e c o n d s "   m a : h i d d e n = " t r u e "   m a : i n t e r n a l N a m e = " M e d i a L e n g t h I n S e c o n d s "   m a : r e a d O n l y = " t r u e " >  
 < x s d : s i m p l e T y p e >  
 < x s d : r e s t r i c t i o n   b a s e = " d m s : U n k n o w n " / >  
 < / x s d : s i m p l e T y p e >  
 < / x s d : e l e m e n t >  
 < x s d : e l e m e n t   n a m e = " M e d i a S e r v i c e A u t o T a g s "   m a : i n d e x = " 1 7 "   n i l l a b l e = " t r u e "   m a : d i s p l a y N a m e = " T a g s "   m a : i n t e r n a l N a m e = " M e d i a S e r v i c e A u t o T a g s "   m a : r e a d O n l y = " t r u e " >  
 < x s d : s i m p l e T y p e >  
 < x s d : r e s t r i c t i o n   b a s e = " d m s : T e x t " / >  
 < / x s d : s i m p l e T y p e >  
 < / x s d : e l e m e n t >  
 < x s d : e l e m e n t   n a m e = " M e d i a S e r v i c e G e n e r a t i o n T i m e "   m a : i n d e x = " 1 8 "   n i l l a b l e = " t r u e "   m a : d i s p l a y N a m e = " M e d i a S e r v i c e G e n e r a t i o n T i m e "   m a : h i d d e n = " t r u e "   m a : i n t e r n a l N a m e = " M e d i a S e r v i c e G e n e r a t i o n T i m e "   m a : r e a d O n l y = " t r u e " >  
 < x s d : s i m p l e T y p e >  
 < x s d : r e s t r i c t i o n   b a s e = " d m s : T e x t " / >  
 < / x s d : s i m p l e T y p e >  
 < / x s d : e l e m e n t >  
 < x s d : e l e m e n t   n a m e = " M e d i a S e r v i c e E v e n t H a s h C o d e "   m a : i n d e x = " 1 9 "   n i l l a b l e = " t r u e "   m a : d i s p l a y N a m e = " M e d i a S e r v i c e E v e n t H a s h C o d e "   m a : h i d d e n = " t r u e "   m a : i n t e r n a l N a m e = " M e d i a S e r v i c e E v e n t H a s h C o d e "   m a : r e a d O n l y = " t r u e " >  
 < x s d : s i m p l e T y p e >  
 < x s d : r e s t r i c t i o n   b a s e = " d m s : T e x t " / >  
 < / x s d : s i m p l e T y p e >  
 < / x s d : e l e m e n t >  
 < x s d : e l e m e n t   n a m e = " M e d i a S e r v i c e O C R "   m a : i n d e x = " 2 0 "   n i l l a b l e = " t r u e "   m a : d i s p l a y N a m e = " E x t r a c t e d   T e x t "   m a : i n t e r n a l N a m e = " M e d i a S e r v i c e O C R "   m a : r e a d O n l y = " t r u e " >  
 < x s d : s i m p l e T y p e >  
 < x s d : r e s t r i c t i o n   b a s e = " d m s : N o t e " >  
 < x s d : m a x L e n g t h   v a l u e = " 2 5 5 " / >  
 < / x s d : r e s t r i c t i o n >  
 < / x s d : s i m p l e T y p e >  
 < / x s d : e l e m e n t >  
 < x s d : e l e m e n t   n a m e = " M e d i a S e r v i c e L o c a t i o n "   m a : i n d e x = " 2 1 "   n i l l a b l e = " t r u e "   m a : d i s p l a y N a m e = " L o c a t i o n "   m a : i n t e r n a l N a m e = " M e d i a S e r v i c e L o c a t i o n "   m a : r e a d O n l y = " t r u e " >  
 < x s d : s i m p l e T y p e >  
 < x s d : r e s t r i c t i o n   b a s e = " d m s : T e x t " / >  
 < / x s d : s i m p l e T y p e >  
 < / x s d : e l e m e n t >  
 < / x s d : s c h e m a >  
 < x s d : s c h e m a   t a r g e t N a m e s p a c e = " 4 8 3 b a 8 6 c - 5 3 3 0 - 4 f d 4 - 9 f f 6 - 0 5 3 b 3 1 b b d 5 7 1 " 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S h a r e d W i t h U s e r s "   m a : i n d e x = " 1 4 "   n i l l a b l e = " t r u e "   m a : d i s p l a y N a m e = " S h a r e d   W i t h "   m a : i n t e r n a l N a m e = " S h a r e d W i t h U s e r s "   m a : r e a d O n l y = " t r u e " >  
 < x s d : c o m p l e x T y p e >  
 < x s d : c o m p l e x C o n t e n t >  
 < x s d : e x t e n s i o n   b a s e = " d m s : U s e r M u l t i " >  
 < x s d : s e q u e n c e >  
 < x s d : e l e m e n t   n a m e = " U s e r I n f o "   m i n O c c u r s = " 0 "   m a x O c c u r s = " u n b o u n d e d " >  
 < x s d : c o m p l e x T y p e >  
 < x s d : s e q u e n c e >  
 < x s d : e l e m e n t   n a m e = " D i s p l a y N a m e "   t y p e = " x s d : s t r i n g "   m i n O c c u r s = " 0 " / >  
 < x s d : e l e m e n t   n a m e = " A c c o u n t I d "   t y p e = " d m s : U s e r I d "   m i n O c c u r s = " 0 "   n i l l a b l e = " t r u e " / >  
 < x s d : e l e m e n t   n a m e = " A c c o u n t T y p e "   t y p e = " x s d : s t r i n g "   m i n O c c u r s = " 0 " / >  
 < / x s d : s e q u e n c e >  
 < / x s d : c o m p l e x T y p e >  
 < / x s d : e l e m e n t >  
 < / x s d : s e q u e n c e >  
 < / x s d : e x t e n s i o n >  
 < / x s d : c o m p l e x C o n t e n t >  
 < / x s d : c o m p l e x T y p e >  
 < / x s d : e l e m e n t >  
 < x s d : e l e m e n t   n a m e = " S h a r e d W i t h D e t a i l s "   m a : i n d e x = " 1 5 "   n i l l a b l e = " t r u e "   m a : d i s p l a y N a m e = " S h a r e d   W i t h   D e t a i l s "   m a : i n t e r n a l N a m e = " S h a r e d W i t h D e t a i l s "   m a : r e a d O n l y = " t r u e " >  
 < x s d : s i m p l e T y p e >  
 < x s d : r e s t r i c t i o n   b a s e = " d m s : N o t e " >  
 < x s d : m a x L e n g t h   v a l u e = " 2 5 5 " / >  
 < / x s d : r e s t r i c t i o n >  
 < / x s d : s i m p l e T y p e >  
 < / x s d : e l e m e n t >  
 < x s d : e l e m e n t   n a m e = " S h a r i n g H i n t H a s h "   m a : i n d e x = " 1 6 "   n i l l a b l e = " t r u e "   m a : d i s p l a y N a m e = " S h a r i n g   H i n t   H a s h "   m a : h i d d e n = " t r u e "   m a : i n t e r n a l N a m e = " S h a r i n g H i n t H a s h "   m a : r e a d O n l y = " t r u e " >  
 < x s d : s i m p l e T y p e >  
 < x s d : r e s t r i c t i o n   b a s e = " d m s : T e x t " / >  
 < / x s d : s i m p l e 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C o n t e n t   T y p e " / >  
 < x s d : e l e m e n t   r e f = " d c : t i t l e "   m i n O c c u r s = " 0 "   m a x O c c u r s = " 1 "   m a : i n d e x = " 4 "   m a : d i s p l a y N a m e = " T i t l e " / > 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2.xml>��< ? m s o - c o n t e n t T y p e ? > < F o r m T e m p l a t e s   x m l n s = " h t t p : / / s c h e m a s . m i c r o s o f t . c o m / s h a r e p o i n t / v 3 / c o n t e n t t y p e / f o r m s " > < D i s p l a y > D o c u m e n t L i b r a r y F o r m < / D i s p l a y > < E d i t > D o c u m e n t L i b r a r y F o r m < / E d i t > < N e w > D o c u m e n t L i b r a r y F o r m < / N e w > < / F o r m T e m p l a t e s > 
</file>

<file path=customXml/item3.xml>��< ? x m l   v e r s i o n = " 1 . 0 " ? > < p : p r o p e r t i e s   x m l n s : p = " h t t p : / / s c h e m a s . m i c r o s o f t . c o m / o f f i c e / 2 0 0 6 / m e t a d a t a / p r o p e r t i e s "   x m l n s : x s i = " h t t p : / / w w w . w 3 . o r g / 2 0 0 1 / X M L S c h e m a - i n s t a n c e "   x m l n s : p c = " h t t p : / / s c h e m a s . m i c r o s o f t . c o m / o f f i c e / i n f o p a t h / 2 0 0 7 / P a r t n e r C o n t r o l s " > < d o c u m e n t M a n a g e m e n t / > < / p : p r o p e r t i e s > 
</file>

<file path=customXml/itemProps1.xml><?xml version="1.0" encoding="utf-8"?>
<ds:datastoreItem xmlns:ds="http://schemas.openxmlformats.org/officeDocument/2006/customXml" ds:itemID="{3F4350E3-11D4-4B59-B375-0B628B4E94FF}">
  <ds:schemaRefs/>
</ds:datastoreItem>
</file>

<file path=customXml/itemProps2.xml><?xml version="1.0" encoding="utf-8"?>
<ds:datastoreItem xmlns:ds="http://schemas.openxmlformats.org/officeDocument/2006/customXml" ds:itemID="{E8F6B120-1462-474F-886D-4EECCD71983E}">
  <ds:schemaRefs/>
</ds:datastoreItem>
</file>

<file path=customXml/itemProps3.xml><?xml version="1.0" encoding="utf-8"?>
<ds:datastoreItem xmlns:ds="http://schemas.openxmlformats.org/officeDocument/2006/customXml" ds:itemID="{8134CAD7-E39F-4D32-A6B5-6D889F85ED36}">
  <ds:schemaRefs/>
</ds:datastoreItem>
</file>

<file path=docProps/app.xml><?xml version="1.0" encoding="utf-8"?>
<Properties xmlns="http://schemas.openxmlformats.org/officeDocument/2006/extended-properties" xmlns:vt="http://schemas.openxmlformats.org/officeDocument/2006/docPropsVTypes">
  <Template>UM_Slide_Template_2022_1grey</Template>
  <TotalTime>0</TotalTime>
  <Words>4014</Words>
  <Application>WPS Presentation</Application>
  <PresentationFormat>Widescreen</PresentationFormat>
  <Paragraphs>160</Paragraphs>
  <Slides>13</Slides>
  <Notes>0</Notes>
  <HiddenSlides>1</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13</vt:i4>
      </vt:variant>
    </vt:vector>
  </HeadingPairs>
  <TitlesOfParts>
    <vt:vector size="36" baseType="lpstr">
      <vt:lpstr>Arial</vt:lpstr>
      <vt:lpstr>SimSun</vt:lpstr>
      <vt:lpstr>Wingdings</vt:lpstr>
      <vt:lpstr>Garamond</vt:lpstr>
      <vt:lpstr>DM Serif Display</vt:lpstr>
      <vt:lpstr>Cambria</vt:lpstr>
      <vt:lpstr>Times New Roman</vt:lpstr>
      <vt:lpstr>Calibri</vt:lpstr>
      <vt:lpstr>Calibri Light</vt:lpstr>
      <vt:lpstr>Segoe UI</vt:lpstr>
      <vt:lpstr>Segoe UI Light</vt:lpstr>
      <vt:lpstr>Open Sans</vt:lpstr>
      <vt:lpstr>Open Sans ExtraBold</vt:lpstr>
      <vt:lpstr>Segoe Print</vt:lpstr>
      <vt:lpstr>Arial</vt:lpstr>
      <vt:lpstr>CanvaSans</vt:lpstr>
      <vt:lpstr>Google Sans</vt:lpstr>
      <vt:lpstr>Microsoft YaHei</vt:lpstr>
      <vt:lpstr>Arial Unicode MS</vt:lpstr>
      <vt:lpstr>Verdana</vt:lpstr>
      <vt:lpstr>Wingdings</vt:lpstr>
      <vt:lpstr>UM PowerPoint Template</vt:lpstr>
      <vt:lpstr>Paint.Picture</vt:lpstr>
      <vt:lpstr>UM Open Science</vt:lpstr>
      <vt:lpstr>PowerPoint 演示文稿</vt:lpstr>
      <vt:lpstr>PowerPoint 演示文稿</vt:lpstr>
      <vt:lpstr>PowerPoint 演示文稿</vt:lpstr>
      <vt:lpstr>UMOS Structure</vt:lpstr>
      <vt:lpstr>UM Research Data Management Policy</vt:lpstr>
      <vt:lpstr>PowerPoint 演示文稿</vt:lpstr>
      <vt:lpstr>UMOS Data Stewards</vt:lpstr>
      <vt:lpstr>PowerPoint 演示文稿</vt:lpstr>
      <vt:lpstr>PowerPoint 演示文稿</vt:lpstr>
      <vt:lpstr>PowerPoint 演示文稿</vt:lpstr>
      <vt:lpstr>Future Direction and Opportunities </vt:lpstr>
      <vt:lpstr>Thank you  Email us: openscience@um.edu.my Visit us: www.openscience.um.edu.my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Choong</dc:creator>
  <cp:lastModifiedBy>abrizah</cp:lastModifiedBy>
  <cp:revision>20</cp:revision>
  <dcterms:created xsi:type="dcterms:W3CDTF">2022-07-27T00:51:00Z</dcterms:created>
  <dcterms:modified xsi:type="dcterms:W3CDTF">2024-03-19T13:39:47Z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0x010100E1A2A61974EB5F4ABD6B0DA8D4A58FEA</vt:lpwstr>
  </property>
  <property fmtid="{D5CDD505-2E9C-101B-9397-08002B2CF9AE}" pid="3" name="ICV">
    <vt:lpwstr>65D6CF6F4B1D4DEAA4FC9391975D36CF_13</vt:lpwstr>
  </property>
  <property fmtid="{D5CDD505-2E9C-101B-9397-08002B2CF9AE}" pid="4" name="KSOProductBuildVer">
    <vt:lpwstr>1033-12.2.0.13431</vt:lpwstr>
  </property>
</Properties>
</file>